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75" r:id="rId2"/>
    <p:sldId id="353" r:id="rId3"/>
    <p:sldId id="397" r:id="rId4"/>
    <p:sldId id="391" r:id="rId5"/>
    <p:sldId id="390" r:id="rId6"/>
    <p:sldId id="396" r:id="rId7"/>
    <p:sldId id="259" r:id="rId8"/>
    <p:sldId id="3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6E7BE-54E4-4044-A33D-10E495908325}" type="datetimeFigureOut">
              <a:rPr lang="en-US" smtClean="0"/>
              <a:t>3/30/22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2FDA6-1BE1-8143-8A09-E6896593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8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F2EDB4A-29F0-B0E8-C80D-1E1E1E67D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FBD5AE-DB1F-43C0-B6A6-F90E77C2D9C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C38EB17-F3F2-3EF9-88B1-1268AFD15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815A26F-34FB-A65F-380E-F0DCA8B73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Times" panose="02020603050405020304" pitchFamily="18" charset="0"/>
              </a:rPr>
              <a:t>Do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5FC6EEC-1E70-F42A-5AFA-1DB60C8947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A32BA-B39F-4D66-99F8-76A22A2486D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165FCB8-9A49-55DF-46C8-8CF0A4C76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F7FC718-725F-63F0-9906-B76857903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Times" panose="02020603050405020304" pitchFamily="18" charset="0"/>
              </a:rPr>
              <a:t>Do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C094BF-31E3-A24F-DB58-99C81C9909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BB884C-29DF-49FA-A513-7AE07242DB4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23B108B-8BB1-D5B5-2348-4942BD6BD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C03F151-E77B-2163-0AD6-A8C947260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Times" panose="02020603050405020304" pitchFamily="18" charset="0"/>
              </a:rPr>
              <a:t>Do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A162116-C2FF-0C29-A8CE-509C29830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6A9EA2-1EFD-437D-9395-FA7705B76D8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7DEDFBE-9C4B-B922-1BDD-8909486C03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B239F0D-DA22-B48E-5ADD-1E58EE146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Times" panose="02020603050405020304" pitchFamily="18" charset="0"/>
              </a:rPr>
              <a:t>Do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9B5AC-BAEA-AF76-D28E-96768D8D3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843CC7-11D7-AB55-B1F4-9A2E11E80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873920-2632-8228-1512-D251CECC0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67765-97A9-4C54-94EE-9231C307E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3CFBF-DB67-FCB7-F7CA-F07C97222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9B273A-1D6F-5999-F6F5-496FB7CE8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90A4BF-CBD9-BBC5-22AE-A1DA37E2D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264F9-F047-4C1A-A063-C685B3CDB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99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3BD81E-159F-5064-B4BB-E554EF173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CCB11-DA31-005F-FE2D-7B5940C39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6888CF-FB88-A403-C311-43F28358D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12A36-3EEB-48C8-AFC9-480F6E313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28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75A45-1AB6-A9FC-791F-B1DA9C53AC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95033C-8619-593F-F47A-3E09C98DE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345072-41CB-6757-B0AD-52DF599C07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ABC18-0D69-459D-B7D6-23CA669E8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7EE53A-6E54-80CD-823C-17E0D754B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1D2DC-3682-76A7-FCF0-50458026D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D9A714-0480-3519-5784-57E39F6151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D2441-3F36-41D2-BF30-BE209CBCE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21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2AE35-FE94-527D-1506-09CF60302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1E360A-BA01-89C3-FBC9-D450E8C40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111AC-A9E0-BFA6-C947-2C31F3FC8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8FA7C-9F59-4E33-B775-EECA6CC81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8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877BE3-482D-E93E-E70C-117E23800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59AC975-3A47-ED9B-0E89-F8FF2A6C2D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D5BB88-C134-735E-D2AD-FE217C581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0F317-0755-4C7A-9F6B-CAED1A120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2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3B4B871-4315-AE0C-5D1D-3BABF3141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00AF9E-BAE8-DD10-86AD-DB6BCC494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484876-E0BC-8FB0-21E8-DF8E6B972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7F5A4-FF07-44D1-9BB8-6E7BAAD11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9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5C6EF5-EAE0-B671-4A88-3A7F9BC37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89760F-E2D8-58C2-EBD2-AC4268190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C6E366-E3B0-CB90-DEBD-3225FCAFB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07466-5206-4F73-B045-721FF41A3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70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50210-E517-F279-B992-687082412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0845E-EF93-E2A9-F699-07A95F32E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55DFB2-D1AB-451C-5607-CA6735749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B5A55-5B7D-4090-B265-C08E08953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29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9D8686-42C3-5F29-9606-0316CAFEC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C4D97C-03B9-9FA6-A735-E122362CD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3EFC12-3CDD-92E2-7E1B-457A31E19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9B413-A98E-4CDE-AE80-6CFD590BC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54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354D51-1B12-08E9-41F3-E9CD0ADA9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78BA39-9BF2-AD8F-4452-0A6CC5C84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D6764E-3096-D54A-5749-DD74B63FE5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06A205-FD4C-2F40-A1F1-E0EDAF2511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E87A12-20F9-B53C-0C67-BF2179BEB7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anose="02020603050405020304" pitchFamily="18" charset="0"/>
              </a:defRPr>
            </a:lvl1pPr>
          </a:lstStyle>
          <a:p>
            <a:fld id="{926106FE-9E21-4A0C-930F-EE99F5489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51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2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8E42143E-C898-D37F-287B-D05D79BDB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2051" name="Picture 3" descr="bubble flip">
            <a:extLst>
              <a:ext uri="{FF2B5EF4-FFF2-40B4-BE49-F238E27FC236}">
                <a16:creationId xmlns:a16="http://schemas.microsoft.com/office/drawing/2014/main" id="{B4224600-A392-2121-29FB-C54436B5D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55636"/>
            <a:ext cx="6410409" cy="410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uofc-logo">
            <a:extLst>
              <a:ext uri="{FF2B5EF4-FFF2-40B4-BE49-F238E27FC236}">
                <a16:creationId xmlns:a16="http://schemas.microsoft.com/office/drawing/2014/main" id="{9FFCAFA4-8788-FFC7-2D18-7A5F75722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54" y="5742009"/>
            <a:ext cx="34417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E581101A-F034-40A4-2218-A639D9829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7125"/>
            <a:ext cx="6337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b="1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BF8061B9-0E2D-2F6A-69F4-E4505D535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084763"/>
            <a:ext cx="424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EC9280-1EEA-BA4D-A273-16751FB96390}"/>
              </a:ext>
            </a:extLst>
          </p:cNvPr>
          <p:cNvSpPr/>
          <p:nvPr/>
        </p:nvSpPr>
        <p:spPr>
          <a:xfrm>
            <a:off x="3225142" y="1035055"/>
            <a:ext cx="513083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How </a:t>
            </a:r>
            <a:r>
              <a:rPr lang="en-US" sz="4000" b="1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well</a:t>
            </a:r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do scientific organisations communicate about controversial science?</a:t>
            </a:r>
          </a:p>
          <a:p>
            <a:endParaRPr lang="en-US" sz="40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en-US" sz="40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r"/>
            <a:r>
              <a:rPr lang="en-US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Dr Louise Dunn</a:t>
            </a:r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ED6CC33-685D-09E3-43DC-B4B18D6DC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487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FEC03D0C-CA55-51ED-CB36-62B022A5F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700213"/>
            <a:ext cx="7986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6E8C0D4-152E-8A6A-A128-3A8B63A49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628776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A61D56E-BCF9-C225-EF95-069D7EF2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33375"/>
            <a:ext cx="4894263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3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5572B816-58A4-F495-640C-B8C92A04E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341439"/>
            <a:ext cx="806450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6984A4D0-54E2-13BC-AC72-BA04CCF2F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33376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BCB9D7-0ABE-4142-B790-696E4BDC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33528"/>
            <a:ext cx="10363200" cy="1143000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Science in Public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C4C9C-3D1C-4643-8256-33DE661A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8" y="1909764"/>
            <a:ext cx="10363200" cy="4597399"/>
          </a:xfrm>
        </p:spPr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Science controversies and the resultant crisis in public confidence: 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Chernobyl nuclear disaster, 1986; BSE &amp; ‘Mad cow’ disease (1986); MMR Vaccine and Autism (1988); Genetically Modified Organisms ‘Frankenfood’; Nanotechnology ‘grey goo’; gene therapy; climate change….. then…. COVID19</a:t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</a:rPr>
            </a:b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Gap in the literature: 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Role of scientific organisations.  Understanding of the organisational and cultural influences on scientific comms and engagement through the eyes of senior communications policy decision makers.</a:t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</a:rPr>
            </a:b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Why does this matters? 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Communicating effectively about science can facilitate rational policy making, prevent harm,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minimise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risk and social and economic cost.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69C60DAB-E507-6141-9C88-95486D273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158" y="643466"/>
            <a:ext cx="757968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5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447EF142-D857-01F5-184A-17B4734AF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7" y="-23811"/>
            <a:ext cx="1022656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819CD533-C3C4-BBA0-4457-A867822BD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33376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C8EA6C3-E085-8344-963E-B44C16DDCD78}"/>
              </a:ext>
            </a:extLst>
          </p:cNvPr>
          <p:cNvSpPr txBox="1">
            <a:spLocks/>
          </p:cNvSpPr>
          <p:nvPr/>
        </p:nvSpPr>
        <p:spPr bwMode="auto">
          <a:xfrm>
            <a:off x="1008993" y="395289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9pPr>
          </a:lstStyle>
          <a:p>
            <a:pPr algn="l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Key questions to ask ourselves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92DD96-7D10-3840-A474-1F92EDF70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521" y="2151384"/>
            <a:ext cx="5759542" cy="328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9489B88-5007-F045-A946-06D48BAFD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7" y="2263219"/>
            <a:ext cx="5960016" cy="381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A15F5E-59AD-7C42-988F-822A49B6B4FE}"/>
              </a:ext>
            </a:extLst>
          </p:cNvPr>
          <p:cNvSpPr txBox="1"/>
          <p:nvPr/>
        </p:nvSpPr>
        <p:spPr>
          <a:xfrm>
            <a:off x="390782" y="2607276"/>
            <a:ext cx="500115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Q1. How are policies and strategies for engagement and communications activities influenced by the culture and interests of the organisation that they represent?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3DA7C36-8B60-1548-BB75-3FB3BB2747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47641" y="2430030"/>
            <a:ext cx="4201812" cy="2310998"/>
          </a:xfrm>
        </p:spPr>
        <p:txBody>
          <a:bodyPr/>
          <a:lstStyle/>
          <a:p>
            <a:pPr marL="457200" lvl="1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Q2. To what extent is the deliberative ideal behind programmes of scientific engagement distorted in practice, and why?  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77F147B6-CF36-9C8C-C02E-180994D7F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51" y="0"/>
            <a:ext cx="926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6330CD9E-50AB-1446-00D9-F3A36B62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33375"/>
            <a:ext cx="4894263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3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390528E-B1EE-A44F-8795-89A021349402}"/>
              </a:ext>
            </a:extLst>
          </p:cNvPr>
          <p:cNvSpPr txBox="1">
            <a:spLocks/>
          </p:cNvSpPr>
          <p:nvPr/>
        </p:nvSpPr>
        <p:spPr>
          <a:xfrm>
            <a:off x="1828800" y="233528"/>
            <a:ext cx="10363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9pPr>
          </a:lstStyle>
          <a:p>
            <a:pPr algn="l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My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22F19-3486-AB4F-8EE2-7E0B02F26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Literature: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Rooted in the literature of science and technology studies (STS), science policy, and science communications. 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Theory: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Created and applied a theoretical framework derived from Jurgen Habermas’s theories of communicative action. 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analysis: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‘5Cs’ (context, conduct, content, construction of knowledge, competence)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extLst>
              <a:ext uri="{FF2B5EF4-FFF2-40B4-BE49-F238E27FC236}">
                <a16:creationId xmlns:a16="http://schemas.microsoft.com/office/drawing/2014/main" id="{819CD533-C3C4-BBA0-4457-A867822BD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33376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C9D333-6EF4-4544-8C6B-8DFCF61705EE}"/>
              </a:ext>
            </a:extLst>
          </p:cNvPr>
          <p:cNvSpPr txBox="1">
            <a:spLocks/>
          </p:cNvSpPr>
          <p:nvPr/>
        </p:nvSpPr>
        <p:spPr bwMode="auto">
          <a:xfrm>
            <a:off x="772297" y="1809752"/>
            <a:ext cx="10820400" cy="491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The epistemological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construction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of knowledge and truth</a:t>
            </a:r>
          </a:p>
          <a:p>
            <a:pPr marL="457200" lvl="1" indent="0">
              <a:buFontTx/>
              <a:buNone/>
            </a:pPr>
            <a:r>
              <a:rPr lang="en-US" i="1" kern="0" dirty="0">
                <a:latin typeface="Calibri" panose="020F0502020204030204" pitchFamily="34" charset="0"/>
                <a:cs typeface="Calibri" panose="020F0502020204030204" pitchFamily="34" charset="0"/>
              </a:rPr>
              <a:t>Knowledge and Human Interests (1972)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of the discourse</a:t>
            </a:r>
          </a:p>
          <a:p>
            <a:pPr marL="457200" lvl="1" indent="0">
              <a:buFontTx/>
              <a:buNone/>
            </a:pPr>
            <a:r>
              <a:rPr lang="en-US" i="1" kern="0" dirty="0">
                <a:latin typeface="Calibri" panose="020F0502020204030204" pitchFamily="34" charset="0"/>
                <a:cs typeface="Calibri" panose="020F0502020204030204" pitchFamily="34" charset="0"/>
              </a:rPr>
              <a:t>Structural Transformation of the Public Sphere (1989) 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of the arguments and claims</a:t>
            </a:r>
          </a:p>
          <a:p>
            <a:pPr marL="457200" lvl="1" indent="0">
              <a:buFontTx/>
              <a:buNone/>
            </a:pPr>
            <a:r>
              <a:rPr lang="en-US" i="1" kern="0" dirty="0">
                <a:latin typeface="Calibri" panose="020F0502020204030204" pitchFamily="34" charset="0"/>
                <a:cs typeface="Calibri" panose="020F0502020204030204" pitchFamily="34" charset="0"/>
              </a:rPr>
              <a:t>Communicative Action 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(1984, 1987)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conduct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of the discussions and arguments</a:t>
            </a:r>
          </a:p>
          <a:p>
            <a:pPr marL="457200" lvl="1" indent="0">
              <a:buFontTx/>
              <a:buNone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Concepts from Discourse Ethics </a:t>
            </a:r>
            <a:r>
              <a:rPr lang="en-US" i="1" kern="0" dirty="0">
                <a:latin typeface="Calibri" panose="020F0502020204030204" pitchFamily="34" charset="0"/>
                <a:cs typeface="Calibri" panose="020F0502020204030204" pitchFamily="34" charset="0"/>
              </a:rPr>
              <a:t>Moral Consciousness and Communicative Action (1993)</a:t>
            </a:r>
            <a:endParaRPr lang="en-US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The communicative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competence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(skills) of the participants</a:t>
            </a:r>
          </a:p>
          <a:p>
            <a:pPr marL="457200" lvl="1" indent="0">
              <a:buFontTx/>
              <a:buNone/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Concept from Universal Pragmatics (various publications)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4CBF52F7-AFFF-1A44-AA11-636D62615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51" y="0"/>
            <a:ext cx="9263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38175665-389E-4948-97F8-F810ABCA77C5}"/>
              </a:ext>
            </a:extLst>
          </p:cNvPr>
          <p:cNvSpPr txBox="1">
            <a:spLocks/>
          </p:cNvSpPr>
          <p:nvPr/>
        </p:nvSpPr>
        <p:spPr bwMode="auto">
          <a:xfrm>
            <a:off x="1229497" y="333376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24" charset="0"/>
              </a:defRPr>
            </a:lvl9pPr>
          </a:lstStyle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Analytical Framework</a:t>
            </a:r>
            <a:endParaRPr lang="en-US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6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55C7B-73BD-7943-B874-C4D02BC3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46" y="1752601"/>
            <a:ext cx="10515600" cy="5272222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Context: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Difficult environment! Partisan politics and ideologies are influencing beliefs about science.  Undermining of experts.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Conduct: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Culture impacts comms.  ‘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Corporatisation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’ of science.  Strategic focus.  Government ‘control’ on the message.  Instrumental activities. Lower standards in public life post-BREXIT. Hostility.   Speaking out is high risk.  Dialogue is high cost.  Safety in numbers. BUT a recognition that change is needed, and new approaches emerging.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Content: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‘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infodemic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’; misinformation &amp; disinformation. Myth busting and rebuttals dominate, but not effective. Content needs to engage,  connect and entertain.  Gap in balanced, authoritative reference information sources.    Hard to cut through the noise.  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Construction of knowledge: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Science’s preference for facts and data. Fallacy of one ‘truth’ and ‘one message’.    Failure to address fears about new technology, wider societal concerns, ethical and moral dilemmas. Positioning  anti-science activists as irrational conspiracists. Labelling legitimate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scepticism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anti-science. 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Competence: 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Lack of understanding of how to navigate the new environment.  Uneven adoption of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science &amp; marketing techniques.  Underestimating the public’s intelligence.  Lack of insight into how scientific institutions are contributing to the problem.  </a:t>
            </a:r>
          </a:p>
          <a:p>
            <a:pPr marL="0" indent="0" algn="ctr">
              <a:buNone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Organisations motivated to do the right thing but facing internal barriers and a difficult external environment. Leading to a lack of co-ordination across scientific institutions and few reliable authoritative reference sources of information for the public during controversy. 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EE6B58D-E51E-9A4A-9A8D-8E44AFA49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0" y="0"/>
            <a:ext cx="1084923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A504CE7-90D8-054E-9B58-EF152C7A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246" y="177113"/>
            <a:ext cx="9845246" cy="1143000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Themes for vaccines: Familiar?</a:t>
            </a:r>
          </a:p>
        </p:txBody>
      </p:sp>
    </p:spTree>
    <p:extLst>
      <p:ext uri="{BB962C8B-B14F-4D97-AF65-F5344CB8AC3E}">
        <p14:creationId xmlns:p14="http://schemas.microsoft.com/office/powerpoint/2010/main" val="219415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uofc-logo">
            <a:extLst>
              <a:ext uri="{FF2B5EF4-FFF2-40B4-BE49-F238E27FC236}">
                <a16:creationId xmlns:a16="http://schemas.microsoft.com/office/drawing/2014/main" id="{DCC0113D-8C8D-6625-A164-FD785DB92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2747305"/>
            <a:ext cx="5294716" cy="136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bubble flip">
            <a:extLst>
              <a:ext uri="{FF2B5EF4-FFF2-40B4-BE49-F238E27FC236}">
                <a16:creationId xmlns:a16="http://schemas.microsoft.com/office/drawing/2014/main" id="{A7924A18-FDC3-E11D-6380-CC68DCEBA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3817" y="1615560"/>
            <a:ext cx="5294715" cy="362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ext Box 2">
            <a:extLst>
              <a:ext uri="{FF2B5EF4-FFF2-40B4-BE49-F238E27FC236}">
                <a16:creationId xmlns:a16="http://schemas.microsoft.com/office/drawing/2014/main" id="{B1B96FCC-C046-DA7A-5067-99A513946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71E9C80-69E3-BD58-EEBC-E3294D56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54675"/>
            <a:ext cx="6337300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GB" altLang="en-US" b="1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1A474C0B-B860-2AB4-9F1F-6F97098F9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084763"/>
            <a:ext cx="424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F7C89930-4F2A-2E04-14C9-80D6D0AA1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620714"/>
            <a:ext cx="56896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GB" altLang="en-US" sz="4400" b="1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GB" altLang="en-US" sz="3600" b="1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DA747C-5266-1E4C-BBA4-299D371CBA9F}"/>
              </a:ext>
            </a:extLst>
          </p:cNvPr>
          <p:cNvSpPr txBox="1"/>
          <p:nvPr/>
        </p:nvSpPr>
        <p:spPr>
          <a:xfrm>
            <a:off x="7537064" y="2595510"/>
            <a:ext cx="3744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597</Words>
  <Application>Microsoft Macintosh PowerPoint</Application>
  <PresentationFormat>Widescreen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Blank Presentation</vt:lpstr>
      <vt:lpstr>PowerPoint Presentation</vt:lpstr>
      <vt:lpstr>Science in Public</vt:lpstr>
      <vt:lpstr>PowerPoint Presentation</vt:lpstr>
      <vt:lpstr>PowerPoint Presentation</vt:lpstr>
      <vt:lpstr>PowerPoint Presentation</vt:lpstr>
      <vt:lpstr>PowerPoint Presentation</vt:lpstr>
      <vt:lpstr>Themes for vaccines: Familiar?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Clash of the lifeworlds: How scientific organisations communicate about controversial science</dc:title>
  <dc:creator>ANNE LOUISE DUNN</dc:creator>
  <cp:lastModifiedBy>ANNE LOUISE DUNN</cp:lastModifiedBy>
  <cp:revision>13</cp:revision>
  <dcterms:created xsi:type="dcterms:W3CDTF">2021-05-14T14:22:07Z</dcterms:created>
  <dcterms:modified xsi:type="dcterms:W3CDTF">2022-03-30T17:49:08Z</dcterms:modified>
</cp:coreProperties>
</file>