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1E4BC-6AD4-4DB5-AD13-9FE38B78D7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2CBD8D8-24C2-427C-BE04-9A53204275C2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Geology</a:t>
          </a:r>
        </a:p>
      </dgm:t>
    </dgm:pt>
    <dgm:pt modelId="{CFD532C9-835E-4DC7-8926-921C3FF28842}" type="parTrans" cxnId="{986DE761-95EB-4BC0-9DDA-9D6C7FE0E941}">
      <dgm:prSet/>
      <dgm:spPr/>
      <dgm:t>
        <a:bodyPr/>
        <a:lstStyle/>
        <a:p>
          <a:endParaRPr lang="en-GB"/>
        </a:p>
      </dgm:t>
    </dgm:pt>
    <dgm:pt modelId="{ABF3BDF1-9186-4E3C-A141-AD959C813D94}" type="sibTrans" cxnId="{986DE761-95EB-4BC0-9DDA-9D6C7FE0E941}">
      <dgm:prSet/>
      <dgm:spPr/>
      <dgm:t>
        <a:bodyPr/>
        <a:lstStyle/>
        <a:p>
          <a:endParaRPr lang="en-GB"/>
        </a:p>
      </dgm:t>
    </dgm:pt>
    <dgm:pt modelId="{2080F9E9-83D9-4C3C-BCAD-59E15F0AF4C3}">
      <dgm:prSet phldrT="[Text]"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People</a:t>
          </a:r>
        </a:p>
      </dgm:t>
    </dgm:pt>
    <dgm:pt modelId="{C06C008F-0B6E-4F33-A5B0-0C36C680EDD5}" type="parTrans" cxnId="{714AAE83-2FEA-488D-9025-6BB2920746A7}">
      <dgm:prSet/>
      <dgm:spPr/>
      <dgm:t>
        <a:bodyPr/>
        <a:lstStyle/>
        <a:p>
          <a:endParaRPr lang="en-GB"/>
        </a:p>
      </dgm:t>
    </dgm:pt>
    <dgm:pt modelId="{954C2DE9-BFBF-4653-A895-29FEAD64F6A8}" type="sibTrans" cxnId="{714AAE83-2FEA-488D-9025-6BB2920746A7}">
      <dgm:prSet/>
      <dgm:spPr/>
      <dgm:t>
        <a:bodyPr/>
        <a:lstStyle/>
        <a:p>
          <a:endParaRPr lang="en-GB"/>
        </a:p>
      </dgm:t>
    </dgm:pt>
    <dgm:pt modelId="{4FC8EDFF-0D64-4FA3-B711-4CCEBD2836BE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dirty="0">
              <a:solidFill>
                <a:schemeClr val="accent6">
                  <a:lumMod val="75000"/>
                </a:schemeClr>
              </a:solidFill>
            </a:rPr>
            <a:t>Environment</a:t>
          </a:r>
        </a:p>
      </dgm:t>
    </dgm:pt>
    <dgm:pt modelId="{39CEDF84-B489-4808-AB7F-39D5754649CF}" type="parTrans" cxnId="{44F00E25-739F-4B67-A525-A3D81AC5F594}">
      <dgm:prSet/>
      <dgm:spPr/>
      <dgm:t>
        <a:bodyPr/>
        <a:lstStyle/>
        <a:p>
          <a:endParaRPr lang="en-GB"/>
        </a:p>
      </dgm:t>
    </dgm:pt>
    <dgm:pt modelId="{F2E69E0A-0240-4271-B8FC-973D392FFBD4}" type="sibTrans" cxnId="{44F00E25-739F-4B67-A525-A3D81AC5F594}">
      <dgm:prSet/>
      <dgm:spPr/>
      <dgm:t>
        <a:bodyPr/>
        <a:lstStyle/>
        <a:p>
          <a:endParaRPr lang="en-GB"/>
        </a:p>
      </dgm:t>
    </dgm:pt>
    <dgm:pt modelId="{E057803A-5051-43F0-82E3-8BA3CA2FDE2E}" type="pres">
      <dgm:prSet presAssocID="{BE11E4BC-6AD4-4DB5-AD13-9FE38B78D757}" presName="compositeShape" presStyleCnt="0">
        <dgm:presLayoutVars>
          <dgm:chMax val="7"/>
          <dgm:dir/>
          <dgm:resizeHandles val="exact"/>
        </dgm:presLayoutVars>
      </dgm:prSet>
      <dgm:spPr/>
    </dgm:pt>
    <dgm:pt modelId="{74EA0A23-B1DA-4291-8FBF-193C74A2A609}" type="pres">
      <dgm:prSet presAssocID="{82CBD8D8-24C2-427C-BE04-9A53204275C2}" presName="circ1" presStyleLbl="vennNode1" presStyleIdx="0" presStyleCnt="3"/>
      <dgm:spPr/>
    </dgm:pt>
    <dgm:pt modelId="{273FFEA8-F2F8-4E15-9A90-E1632F4545DA}" type="pres">
      <dgm:prSet presAssocID="{82CBD8D8-24C2-427C-BE04-9A5320427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1DABA9-F91C-408E-85DB-B5C035988389}" type="pres">
      <dgm:prSet presAssocID="{2080F9E9-83D9-4C3C-BCAD-59E15F0AF4C3}" presName="circ2" presStyleLbl="vennNode1" presStyleIdx="1" presStyleCnt="3"/>
      <dgm:spPr/>
    </dgm:pt>
    <dgm:pt modelId="{A2A7FF07-FE8B-4DB1-B892-B9983D26AECB}" type="pres">
      <dgm:prSet presAssocID="{2080F9E9-83D9-4C3C-BCAD-59E15F0AF4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706009-F74A-47A1-B525-83501C97C151}" type="pres">
      <dgm:prSet presAssocID="{4FC8EDFF-0D64-4FA3-B711-4CCEBD2836BE}" presName="circ3" presStyleLbl="vennNode1" presStyleIdx="2" presStyleCnt="3"/>
      <dgm:spPr/>
    </dgm:pt>
    <dgm:pt modelId="{370DCDA1-EFA8-4318-9CDB-B973283B1728}" type="pres">
      <dgm:prSet presAssocID="{4FC8EDFF-0D64-4FA3-B711-4CCEBD2836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2C4C724-EFC8-44D8-A132-622F3BE51279}" type="presOf" srcId="{2080F9E9-83D9-4C3C-BCAD-59E15F0AF4C3}" destId="{391DABA9-F91C-408E-85DB-B5C035988389}" srcOrd="0" destOrd="0" presId="urn:microsoft.com/office/officeart/2005/8/layout/venn1"/>
    <dgm:cxn modelId="{44F00E25-739F-4B67-A525-A3D81AC5F594}" srcId="{BE11E4BC-6AD4-4DB5-AD13-9FE38B78D757}" destId="{4FC8EDFF-0D64-4FA3-B711-4CCEBD2836BE}" srcOrd="2" destOrd="0" parTransId="{39CEDF84-B489-4808-AB7F-39D5754649CF}" sibTransId="{F2E69E0A-0240-4271-B8FC-973D392FFBD4}"/>
    <dgm:cxn modelId="{EA969B35-3A31-4A6D-ABCB-966DC65AF0FD}" type="presOf" srcId="{4FC8EDFF-0D64-4FA3-B711-4CCEBD2836BE}" destId="{370DCDA1-EFA8-4318-9CDB-B973283B1728}" srcOrd="1" destOrd="0" presId="urn:microsoft.com/office/officeart/2005/8/layout/venn1"/>
    <dgm:cxn modelId="{986DE761-95EB-4BC0-9DDA-9D6C7FE0E941}" srcId="{BE11E4BC-6AD4-4DB5-AD13-9FE38B78D757}" destId="{82CBD8D8-24C2-427C-BE04-9A53204275C2}" srcOrd="0" destOrd="0" parTransId="{CFD532C9-835E-4DC7-8926-921C3FF28842}" sibTransId="{ABF3BDF1-9186-4E3C-A141-AD959C813D94}"/>
    <dgm:cxn modelId="{826B0549-2819-4983-AFC3-99D05981FEC6}" type="presOf" srcId="{82CBD8D8-24C2-427C-BE04-9A53204275C2}" destId="{74EA0A23-B1DA-4291-8FBF-193C74A2A609}" srcOrd="0" destOrd="0" presId="urn:microsoft.com/office/officeart/2005/8/layout/venn1"/>
    <dgm:cxn modelId="{7E3D054E-47BA-4DF4-A238-130B1BBFDDB8}" type="presOf" srcId="{BE11E4BC-6AD4-4DB5-AD13-9FE38B78D757}" destId="{E057803A-5051-43F0-82E3-8BA3CA2FDE2E}" srcOrd="0" destOrd="0" presId="urn:microsoft.com/office/officeart/2005/8/layout/venn1"/>
    <dgm:cxn modelId="{F1DD8181-C8F8-4CC3-A734-50D14290E6E2}" type="presOf" srcId="{2080F9E9-83D9-4C3C-BCAD-59E15F0AF4C3}" destId="{A2A7FF07-FE8B-4DB1-B892-B9983D26AECB}" srcOrd="1" destOrd="0" presId="urn:microsoft.com/office/officeart/2005/8/layout/venn1"/>
    <dgm:cxn modelId="{714AAE83-2FEA-488D-9025-6BB2920746A7}" srcId="{BE11E4BC-6AD4-4DB5-AD13-9FE38B78D757}" destId="{2080F9E9-83D9-4C3C-BCAD-59E15F0AF4C3}" srcOrd="1" destOrd="0" parTransId="{C06C008F-0B6E-4F33-A5B0-0C36C680EDD5}" sibTransId="{954C2DE9-BFBF-4653-A895-29FEAD64F6A8}"/>
    <dgm:cxn modelId="{4CD32B8B-1AD7-4859-AF34-BD344BB78E57}" type="presOf" srcId="{82CBD8D8-24C2-427C-BE04-9A53204275C2}" destId="{273FFEA8-F2F8-4E15-9A90-E1632F4545DA}" srcOrd="1" destOrd="0" presId="urn:microsoft.com/office/officeart/2005/8/layout/venn1"/>
    <dgm:cxn modelId="{6A6459D6-0D56-4025-9182-578EDBF8905D}" type="presOf" srcId="{4FC8EDFF-0D64-4FA3-B711-4CCEBD2836BE}" destId="{31706009-F74A-47A1-B525-83501C97C151}" srcOrd="0" destOrd="0" presId="urn:microsoft.com/office/officeart/2005/8/layout/venn1"/>
    <dgm:cxn modelId="{46AE0991-C6C8-485A-894C-57732DEC3877}" type="presParOf" srcId="{E057803A-5051-43F0-82E3-8BA3CA2FDE2E}" destId="{74EA0A23-B1DA-4291-8FBF-193C74A2A609}" srcOrd="0" destOrd="0" presId="urn:microsoft.com/office/officeart/2005/8/layout/venn1"/>
    <dgm:cxn modelId="{2AFB0D71-8E82-47F5-9435-24356F7A0BEB}" type="presParOf" srcId="{E057803A-5051-43F0-82E3-8BA3CA2FDE2E}" destId="{273FFEA8-F2F8-4E15-9A90-E1632F4545DA}" srcOrd="1" destOrd="0" presId="urn:microsoft.com/office/officeart/2005/8/layout/venn1"/>
    <dgm:cxn modelId="{91B86BB4-20CD-4F9B-A61A-67D6452E1087}" type="presParOf" srcId="{E057803A-5051-43F0-82E3-8BA3CA2FDE2E}" destId="{391DABA9-F91C-408E-85DB-B5C035988389}" srcOrd="2" destOrd="0" presId="urn:microsoft.com/office/officeart/2005/8/layout/venn1"/>
    <dgm:cxn modelId="{A7563597-3D3E-4CCB-B113-AE349E537EF6}" type="presParOf" srcId="{E057803A-5051-43F0-82E3-8BA3CA2FDE2E}" destId="{A2A7FF07-FE8B-4DB1-B892-B9983D26AECB}" srcOrd="3" destOrd="0" presId="urn:microsoft.com/office/officeart/2005/8/layout/venn1"/>
    <dgm:cxn modelId="{AF43F755-1686-4AE0-8D72-36CA2323C684}" type="presParOf" srcId="{E057803A-5051-43F0-82E3-8BA3CA2FDE2E}" destId="{31706009-F74A-47A1-B525-83501C97C151}" srcOrd="4" destOrd="0" presId="urn:microsoft.com/office/officeart/2005/8/layout/venn1"/>
    <dgm:cxn modelId="{A77FD396-6975-44DB-89CB-102F198A5980}" type="presParOf" srcId="{E057803A-5051-43F0-82E3-8BA3CA2FDE2E}" destId="{370DCDA1-EFA8-4318-9CDB-B973283B17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0A23-B1DA-4291-8FBF-193C74A2A609}">
      <dsp:nvSpPr>
        <dsp:cNvPr id="0" name=""/>
        <dsp:cNvSpPr/>
      </dsp:nvSpPr>
      <dsp:spPr>
        <a:xfrm>
          <a:off x="1792669" y="55100"/>
          <a:ext cx="2644843" cy="2644843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accent2">
                  <a:lumMod val="75000"/>
                </a:schemeClr>
              </a:solidFill>
            </a:rPr>
            <a:t>Geology</a:t>
          </a:r>
        </a:p>
      </dsp:txBody>
      <dsp:txXfrm>
        <a:off x="2145314" y="517948"/>
        <a:ext cx="1939552" cy="1190179"/>
      </dsp:txXfrm>
    </dsp:sp>
    <dsp:sp modelId="{391DABA9-F91C-408E-85DB-B5C035988389}">
      <dsp:nvSpPr>
        <dsp:cNvPr id="0" name=""/>
        <dsp:cNvSpPr/>
      </dsp:nvSpPr>
      <dsp:spPr>
        <a:xfrm>
          <a:off x="2747016" y="1708128"/>
          <a:ext cx="2644843" cy="264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accent1">
                  <a:lumMod val="75000"/>
                </a:schemeClr>
              </a:solidFill>
            </a:rPr>
            <a:t>People</a:t>
          </a:r>
        </a:p>
      </dsp:txBody>
      <dsp:txXfrm>
        <a:off x="3555898" y="2391379"/>
        <a:ext cx="1586906" cy="1454664"/>
      </dsp:txXfrm>
    </dsp:sp>
    <dsp:sp modelId="{31706009-F74A-47A1-B525-83501C97C151}">
      <dsp:nvSpPr>
        <dsp:cNvPr id="0" name=""/>
        <dsp:cNvSpPr/>
      </dsp:nvSpPr>
      <dsp:spPr>
        <a:xfrm>
          <a:off x="838321" y="1708128"/>
          <a:ext cx="2644843" cy="264484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accent6">
                  <a:lumMod val="75000"/>
                </a:schemeClr>
              </a:solidFill>
            </a:rPr>
            <a:t>Environment</a:t>
          </a:r>
        </a:p>
      </dsp:txBody>
      <dsp:txXfrm>
        <a:off x="1087377" y="2391379"/>
        <a:ext cx="1586906" cy="145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08DC-FDB8-468B-A66E-A01DA6AC0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CBD11-149F-4149-A9BF-1A996B48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4E1A-94FB-4A36-9E11-951BA394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98EF-CE38-4F52-AFD2-E330AE3D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91BD-0FF8-4E28-AD88-135904D4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51F1-722B-4F10-93EB-59739F43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207FA-547E-49BD-BC4C-6A84F2A7E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D713-4B28-4282-9C67-18DD51B4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215B6-74BC-44DE-8625-025046D0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2CFE-78B2-444A-8574-76313E2D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C5411-C7CD-41A7-99C0-78D93B17B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8EBEF-2C2D-4A0A-B6A1-D83D7961D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2B1A9-DFDF-4BB1-91BE-98FF0216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35E6E-320C-45DB-9C3A-4EC06C90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2FF9D-4252-4BFA-997F-DED3A7B3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31B0-7158-4B61-9FC6-F3EFCE7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496D-8292-417C-A8A4-93C4D499C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8294-0367-4835-BBF6-02EB9B45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1F32-B42B-417B-970B-A8F8384C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3D06-05BF-46F9-B189-23E5982E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82A8-C710-408B-AB6F-1BAB972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EEC4E-6E51-485C-89CC-3474246A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E522E-272F-4CA3-A6B8-061CA460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816E-F13E-4C42-ABEB-15550BC1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D817-DB6E-43E8-A450-5C4A9595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2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A2D2-B5C6-472A-914F-EB90637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D870-E92F-41D4-9358-9DB48F3A3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A8669-7D3F-4362-BE86-2A0349EB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1CC30-7243-4164-BCF4-2E6FF0C6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07E97-F269-4CF6-8D1C-AD5076C6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37686-A8B0-4FDC-84DC-762F096A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2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C23C-3D6E-4EA3-9933-CC36F17D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F0D7F-47AA-41FC-AE5A-B042FA82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9889A-EF97-43A0-99B9-D552EDF9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4B9FB-90AF-430A-9E5D-9A58243A1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D48B6-391C-4551-81D4-1A2C3E681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91D1B-69D3-4606-8383-9515CB0A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122D7-ACB7-4222-83FE-50DC3083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9BC15-B2D5-465D-89B7-038312FD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1019-D2AD-4E4C-8FA5-7EB720AA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8F322-0929-43A8-92BD-287E3B28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F6A1-E4A8-470E-984E-98C02300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3217E-D401-4C56-999E-85AAA9B7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0DC30-38DB-47FA-B65F-ED63405B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2B9A3-8E42-4355-BC3B-6C889CC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1B0B1-FCB5-4802-AC3C-870BF333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8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0A8D-8E5B-4338-94F4-109A561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C807-6ABA-4252-B87C-3FCCA8D3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85A45-26B3-4292-A7F3-53BCA1925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1EE24-7ABD-4B57-9F01-8BA87AAD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18D5F-AB20-4349-925A-A7B4695E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4DC04-DE3A-46CB-9BC0-FAE37865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DEDE-7026-440E-9444-9C450E9E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FEC30-4F78-4D76-A01D-F141B35FF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B474D-4C10-4E48-A532-D7FEAAC16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E642-0BE5-4490-87E9-EF1DBE17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B19A7-1186-4E16-AED0-67C36CE2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40C-E683-4957-8A7F-AE829EB7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785CD-E108-41FF-B3C4-3269353B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C36D-7A20-4697-98F2-89C990ED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97A0-F71D-42B6-89EB-83FE36C01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6DFB-FEC3-45E1-A78A-2C7471563AA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175A-070B-4F4A-91BE-A6EC5F5F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BF80-DA0E-4E2D-88F1-F1C68148B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4D50-D679-4F40-916A-BAE69E894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7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-me.org/sites/wiws" TargetMode="External"/><Relationship Id="rId2" Type="http://schemas.openxmlformats.org/officeDocument/2006/relationships/hyperlink" Target="https://saric.shinyapps.io/wild_eu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1B2B73-C188-40EB-B254-C245185F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4" y="630170"/>
            <a:ext cx="10997675" cy="2308324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Where to bury nuclear waste?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36 years of GIS research and general trouble-making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B3A6F-5867-40C9-A14A-466FFDDB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Dr Steve Carver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School of Geography, 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30369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Geography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matters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360443-3D47-421D-9ABE-4327952217D2}"/>
              </a:ext>
            </a:extLst>
          </p:cNvPr>
          <p:cNvGrpSpPr/>
          <p:nvPr/>
        </p:nvGrpSpPr>
        <p:grpSpPr>
          <a:xfrm>
            <a:off x="3506209" y="920782"/>
            <a:ext cx="8344295" cy="4887929"/>
            <a:chOff x="832548" y="834918"/>
            <a:chExt cx="10886107" cy="6008535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98305066-6218-4893-91F5-0D763DD60B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0458375"/>
                </p:ext>
              </p:extLst>
            </p:nvPr>
          </p:nvGraphicFramePr>
          <p:xfrm>
            <a:off x="2032000" y="1155949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E224A89-E7CF-4D27-9688-6825412A1B20}"/>
                </a:ext>
              </a:extLst>
            </p:cNvPr>
            <p:cNvSpPr txBox="1">
              <a:spLocks/>
            </p:cNvSpPr>
            <p:nvPr/>
          </p:nvSpPr>
          <p:spPr>
            <a:xfrm>
              <a:off x="832548" y="3439677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b="1" dirty="0"/>
                <a:t>Geography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C691CE-80FF-483A-9D17-687ECD33EBFE}"/>
                </a:ext>
              </a:extLst>
            </p:cNvPr>
            <p:cNvSpPr txBox="1"/>
            <p:nvPr/>
          </p:nvSpPr>
          <p:spPr>
            <a:xfrm>
              <a:off x="8516283" y="3322833"/>
              <a:ext cx="3202372" cy="567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</a:rPr>
                <a:t>Geodemographics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AC2744-59C5-412C-B9BE-739CCF729F1F}"/>
                </a:ext>
              </a:extLst>
            </p:cNvPr>
            <p:cNvSpPr txBox="1"/>
            <p:nvPr/>
          </p:nvSpPr>
          <p:spPr>
            <a:xfrm>
              <a:off x="8727139" y="5845952"/>
              <a:ext cx="1102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</a:rPr>
                <a:t>Culture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7848E-9915-474E-A29F-83887B1C2DB2}"/>
                </a:ext>
              </a:extLst>
            </p:cNvPr>
            <p:cNvSpPr txBox="1"/>
            <p:nvPr/>
          </p:nvSpPr>
          <p:spPr>
            <a:xfrm>
              <a:off x="9688812" y="4011979"/>
              <a:ext cx="1211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accent1">
                      <a:lumMod val="75000"/>
                    </a:schemeClr>
                  </a:solidFill>
                </a:rPr>
                <a:t>Politics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A5AB35-52E9-4F57-94F8-7BD68D0D15B5}"/>
                </a:ext>
              </a:extLst>
            </p:cNvPr>
            <p:cNvSpPr txBox="1"/>
            <p:nvPr/>
          </p:nvSpPr>
          <p:spPr>
            <a:xfrm>
              <a:off x="9142148" y="4594959"/>
              <a:ext cx="21244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Population </a:t>
              </a:r>
            </a:p>
            <a:p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distribution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E24587-4A8B-4975-9679-EDB8B6F69EB4}"/>
                </a:ext>
              </a:extLst>
            </p:cNvPr>
            <p:cNvSpPr txBox="1"/>
            <p:nvPr/>
          </p:nvSpPr>
          <p:spPr>
            <a:xfrm>
              <a:off x="7790186" y="6374561"/>
              <a:ext cx="1211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</a:rPr>
                <a:t>Traditions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14254B-66D9-4663-9BD5-E926C685ECA6}"/>
                </a:ext>
              </a:extLst>
            </p:cNvPr>
            <p:cNvSpPr txBox="1"/>
            <p:nvPr/>
          </p:nvSpPr>
          <p:spPr>
            <a:xfrm>
              <a:off x="8037530" y="2927891"/>
              <a:ext cx="957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Industry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127569-F478-4805-ABC8-A7B3973024E2}"/>
                </a:ext>
              </a:extLst>
            </p:cNvPr>
            <p:cNvSpPr txBox="1"/>
            <p:nvPr/>
          </p:nvSpPr>
          <p:spPr>
            <a:xfrm>
              <a:off x="2386819" y="5790770"/>
              <a:ext cx="96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Habitats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2B91FA-4C93-4502-B808-700D4C499ED4}"/>
                </a:ext>
              </a:extLst>
            </p:cNvPr>
            <p:cNvSpPr txBox="1"/>
            <p:nvPr/>
          </p:nvSpPr>
          <p:spPr>
            <a:xfrm>
              <a:off x="5099570" y="6474121"/>
              <a:ext cx="122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Agriculture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FDFA5B-FD23-40ED-9C6C-33B52E23DF4B}"/>
                </a:ext>
              </a:extLst>
            </p:cNvPr>
            <p:cNvSpPr txBox="1"/>
            <p:nvPr/>
          </p:nvSpPr>
          <p:spPr>
            <a:xfrm>
              <a:off x="1213888" y="3935003"/>
              <a:ext cx="2082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6">
                      <a:lumMod val="75000"/>
                    </a:schemeClr>
                  </a:solidFill>
                </a:rPr>
                <a:t>Ecosystems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E08CE2-57BE-4D1E-9FDF-F1CDF96BCC42}"/>
                </a:ext>
              </a:extLst>
            </p:cNvPr>
            <p:cNvSpPr txBox="1"/>
            <p:nvPr/>
          </p:nvSpPr>
          <p:spPr>
            <a:xfrm>
              <a:off x="1774458" y="4774744"/>
              <a:ext cx="1116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</a:rPr>
                <a:t>Species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5D4147-1B54-4ECE-B07E-E4400D305144}"/>
                </a:ext>
              </a:extLst>
            </p:cNvPr>
            <p:cNvSpPr txBox="1"/>
            <p:nvPr/>
          </p:nvSpPr>
          <p:spPr>
            <a:xfrm>
              <a:off x="2561865" y="3039886"/>
              <a:ext cx="12883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accent6">
                      <a:lumMod val="75000"/>
                    </a:schemeClr>
                  </a:solidFill>
                </a:rPr>
                <a:t>Climate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EE9B48-7536-49F1-8367-4B8933068417}"/>
                </a:ext>
              </a:extLst>
            </p:cNvPr>
            <p:cNvSpPr txBox="1"/>
            <p:nvPr/>
          </p:nvSpPr>
          <p:spPr>
            <a:xfrm>
              <a:off x="2489520" y="6237344"/>
              <a:ext cx="1475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accent6">
                      <a:lumMod val="75000"/>
                    </a:schemeClr>
                  </a:solidFill>
                </a:rPr>
                <a:t>Land use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6A478A-A643-4303-8720-B064156BF8B4}"/>
                </a:ext>
              </a:extLst>
            </p:cNvPr>
            <p:cNvSpPr txBox="1"/>
            <p:nvPr/>
          </p:nvSpPr>
          <p:spPr>
            <a:xfrm>
              <a:off x="7587461" y="1567758"/>
              <a:ext cx="19777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Geotechnics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42E91C-0EF9-40EC-AF50-2CFE7E5AF6DE}"/>
                </a:ext>
              </a:extLst>
            </p:cNvPr>
            <p:cNvSpPr txBox="1"/>
            <p:nvPr/>
          </p:nvSpPr>
          <p:spPr>
            <a:xfrm>
              <a:off x="2401938" y="1732136"/>
              <a:ext cx="1707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Geomorphology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8F98E-E4CE-4EB5-AFCD-FAE37A298ECE}"/>
                </a:ext>
              </a:extLst>
            </p:cNvPr>
            <p:cNvSpPr txBox="1"/>
            <p:nvPr/>
          </p:nvSpPr>
          <p:spPr>
            <a:xfrm>
              <a:off x="7872041" y="2265672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Engineering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DA5083-66C4-4024-B86C-522581887265}"/>
                </a:ext>
              </a:extLst>
            </p:cNvPr>
            <p:cNvSpPr txBox="1"/>
            <p:nvPr/>
          </p:nvSpPr>
          <p:spPr>
            <a:xfrm>
              <a:off x="2544751" y="834918"/>
              <a:ext cx="2216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accent2">
                      <a:lumMod val="75000"/>
                    </a:schemeClr>
                  </a:solidFill>
                </a:rPr>
                <a:t>Geohydrology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50B55A-2C79-4720-84A3-C09ACFA8941A}"/>
                </a:ext>
              </a:extLst>
            </p:cNvPr>
            <p:cNvSpPr txBox="1"/>
            <p:nvPr/>
          </p:nvSpPr>
          <p:spPr>
            <a:xfrm>
              <a:off x="6632017" y="992886"/>
              <a:ext cx="140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Containment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83E1AD-EAF6-46EA-815C-29214AA6355B}"/>
                </a:ext>
              </a:extLst>
            </p:cNvPr>
            <p:cNvSpPr txBox="1"/>
            <p:nvPr/>
          </p:nvSpPr>
          <p:spPr>
            <a:xfrm>
              <a:off x="9829492" y="2786261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Opinion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60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8" y="646136"/>
            <a:ext cx="3960658" cy="5257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Skin in the game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1986 - date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16A8B3-1B3C-4442-9556-CC450743A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</a:extLst>
          </a:blip>
          <a:srcRect l="3935" t="7144" r="18305" b="2981"/>
          <a:stretch/>
        </p:blipFill>
        <p:spPr>
          <a:xfrm>
            <a:off x="7023652" y="410288"/>
            <a:ext cx="2981740" cy="45950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3EE61-098E-4F25-8999-3ACC5BB712D1}"/>
              </a:ext>
            </a:extLst>
          </p:cNvPr>
          <p:cNvSpPr txBox="1"/>
          <p:nvPr/>
        </p:nvSpPr>
        <p:spPr>
          <a:xfrm>
            <a:off x="5617882" y="541567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Carver, S.J., 1991. Integrating multi-criteria evaluation with geographical information systems. International Journal of Geographical Information System, 5(3), pp.321-339.</a:t>
            </a:r>
          </a:p>
        </p:txBody>
      </p:sp>
    </p:spTree>
    <p:extLst>
      <p:ext uri="{BB962C8B-B14F-4D97-AF65-F5344CB8AC3E}">
        <p14:creationId xmlns:p14="http://schemas.microsoft.com/office/powerpoint/2010/main" val="331167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658010"/>
            <a:ext cx="3282696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Two stories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1. Two words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8A567B-1A62-44E1-8255-4FAA1882D876}"/>
              </a:ext>
            </a:extLst>
          </p:cNvPr>
          <p:cNvGrpSpPr/>
          <p:nvPr/>
        </p:nvGrpSpPr>
        <p:grpSpPr>
          <a:xfrm>
            <a:off x="4890516" y="738808"/>
            <a:ext cx="7365884" cy="5380383"/>
            <a:chOff x="4715075" y="0"/>
            <a:chExt cx="7365884" cy="5380383"/>
          </a:xfrm>
        </p:grpSpPr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EF288917-7F40-4924-968C-DEC9A5287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51" y="0"/>
              <a:ext cx="3807508" cy="5380383"/>
            </a:xfrm>
            <a:prstGeom prst="rect">
              <a:avLst/>
            </a:prstGeom>
          </p:spPr>
        </p:pic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2C5992C7-40F4-4CB3-8591-6843B268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075" y="0"/>
              <a:ext cx="3807508" cy="5380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56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24" y="646136"/>
            <a:ext cx="3791552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Two stories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2. Lost &amp; Found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4BC37D-F308-4F19-B0EA-9807D0F4ED8B}"/>
              </a:ext>
            </a:extLst>
          </p:cNvPr>
          <p:cNvGrpSpPr/>
          <p:nvPr/>
        </p:nvGrpSpPr>
        <p:grpSpPr>
          <a:xfrm>
            <a:off x="4709160" y="4105835"/>
            <a:ext cx="7482840" cy="2752165"/>
            <a:chOff x="4709160" y="4207565"/>
            <a:chExt cx="7416579" cy="2650435"/>
          </a:xfrm>
        </p:grpSpPr>
        <p:pic>
          <p:nvPicPr>
            <p:cNvPr id="5" name="Picture 4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B893D973-40E2-4915-9404-591EAA856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5316" y="4571409"/>
              <a:ext cx="2650435" cy="1922747"/>
            </a:xfrm>
            <a:prstGeom prst="rect">
              <a:avLst/>
            </a:prstGeom>
          </p:spPr>
        </p:pic>
        <p:pic>
          <p:nvPicPr>
            <p:cNvPr id="7" name="Picture 6" descr="A rocky area with mountains in th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7052DB-2A27-406A-A4B8-1CA680B7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7" y="4207963"/>
              <a:ext cx="3719429" cy="2650037"/>
            </a:xfrm>
            <a:prstGeom prst="rect">
              <a:avLst/>
            </a:prstGeom>
          </p:spPr>
        </p:pic>
        <p:pic>
          <p:nvPicPr>
            <p:cNvPr id="11" name="Picture 10" descr="A picture containing ground, outdoor, rock&#10;&#10;Description automatically generated">
              <a:extLst>
                <a:ext uri="{FF2B5EF4-FFF2-40B4-BE49-F238E27FC236}">
                  <a16:creationId xmlns:a16="http://schemas.microsoft.com/office/drawing/2014/main" id="{811AF521-31DE-438F-BE2B-2F7B0BDA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336" y="4207565"/>
              <a:ext cx="1774403" cy="2650053"/>
            </a:xfrm>
            <a:prstGeom prst="rect">
              <a:avLst/>
            </a:prstGeom>
          </p:spPr>
        </p:pic>
      </p:grpSp>
      <p:pic>
        <p:nvPicPr>
          <p:cNvPr id="14" name="Picture 13" descr="A group of people standing in front of a plane&#10;&#10;Description automatically generated with medium confidence">
            <a:extLst>
              <a:ext uri="{FF2B5EF4-FFF2-40B4-BE49-F238E27FC236}">
                <a16:creationId xmlns:a16="http://schemas.microsoft.com/office/drawing/2014/main" id="{BE54E531-D9B4-4CC0-AAAA-63298BFB7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-872251"/>
            <a:ext cx="7482840" cy="4977690"/>
          </a:xfrm>
          <a:prstGeom prst="rect">
            <a:avLst/>
          </a:prstGeom>
        </p:spPr>
      </p:pic>
      <p:pic>
        <p:nvPicPr>
          <p:cNvPr id="17" name="Picture 16" descr="A picture containing ground, old&#10;&#10;Description automatically generated">
            <a:extLst>
              <a:ext uri="{FF2B5EF4-FFF2-40B4-BE49-F238E27FC236}">
                <a16:creationId xmlns:a16="http://schemas.microsoft.com/office/drawing/2014/main" id="{F6628C0F-9FDD-4034-B9B9-79FEA26B1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-1051969"/>
            <a:ext cx="7482840" cy="103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24" y="646136"/>
            <a:ext cx="3791552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Lessons learnt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B8F02-0DDE-4E13-9660-24FBBB6095B3}"/>
              </a:ext>
            </a:extLst>
          </p:cNvPr>
          <p:cNvSpPr txBox="1"/>
          <p:nvPr/>
        </p:nvSpPr>
        <p:spPr>
          <a:xfrm>
            <a:off x="5583290" y="1566952"/>
            <a:ext cx="64068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Best available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More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Full(er) 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Facilitating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/>
              <a:t>Build trust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24" y="646136"/>
            <a:ext cx="3791552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Going forward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3AE59-8BB4-4B7B-B345-67759CC24B2D}"/>
              </a:ext>
            </a:extLst>
          </p:cNvPr>
          <p:cNvSpPr txBox="1"/>
          <p:nvPr/>
        </p:nvSpPr>
        <p:spPr>
          <a:xfrm>
            <a:off x="5048456" y="195560"/>
            <a:ext cx="680272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Participatory GIS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articipatory web-based mapping tools for aiding site search and community decision making. 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revise the existing spatial multi-criteria WEIGHTER applet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include user-specified spatial decision criteria (factors and constraints)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options for user specified constraint thresholds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weighting of factors according to perceived importance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acility for top-slicing results (enabling optimal or near-optimal sites to be easily identified)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storage of user solutions (weights and criterion choices), and 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combination of multiple user solutions into composite decision maps.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Extend the toolkit into an easy-to-use conflict resolution dashboard incorporating participatory and social web capability (Web2.0) functionality to enable inclusive community and public involvement in site search, collaborative decision making and confliction resolution.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5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58CA9-F38E-434E-927D-E6467C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24" y="646136"/>
            <a:ext cx="3791552" cy="5257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Two sites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3AE59-8BB4-4B7B-B345-67759CC24B2D}"/>
              </a:ext>
            </a:extLst>
          </p:cNvPr>
          <p:cNvSpPr txBox="1"/>
          <p:nvPr/>
        </p:nvSpPr>
        <p:spPr>
          <a:xfrm>
            <a:off x="718404" y="3727239"/>
            <a:ext cx="367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https://saric.shinyapps.io/wild_euro/</a:t>
            </a:r>
            <a:endParaRPr lang="en-GB" dirty="0"/>
          </a:p>
          <a:p>
            <a:r>
              <a:rPr lang="en-GB" dirty="0">
                <a:hlinkClick r:id="rId3"/>
              </a:rPr>
              <a:t>http://map-me.org/sites/wiws</a:t>
            </a:r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08369A-1EA1-4C90-82B6-48AC2D023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60" y="-1"/>
            <a:ext cx="7481316" cy="707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29A23-1E4E-47D6-8AD6-166DE1D3D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60" y="-3"/>
            <a:ext cx="75684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265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Where to bury nuclear waste? 36 years of GIS research and general trouble-making</vt:lpstr>
      <vt:lpstr>Geography matters</vt:lpstr>
      <vt:lpstr>Skin in the game 1986 - date</vt:lpstr>
      <vt:lpstr>Two stories 1. Two words</vt:lpstr>
      <vt:lpstr>Two stories 2. Lost &amp; Found</vt:lpstr>
      <vt:lpstr>Lessons learnt</vt:lpstr>
      <vt:lpstr>Going forward</vt:lpstr>
      <vt:lpstr>Two 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to bury nuclear waste? 40 years of GIS research and general trouble-making</dc:title>
  <dc:creator>Stephen Carver</dc:creator>
  <cp:lastModifiedBy>Stephen Carver</cp:lastModifiedBy>
  <cp:revision>4</cp:revision>
  <dcterms:created xsi:type="dcterms:W3CDTF">2022-03-25T12:44:14Z</dcterms:created>
  <dcterms:modified xsi:type="dcterms:W3CDTF">2022-03-30T13:51:02Z</dcterms:modified>
</cp:coreProperties>
</file>