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  <p:sldMasterId id="2147483679" r:id="rId5"/>
  </p:sldMasterIdLst>
  <p:notesMasterIdLst>
    <p:notesMasterId r:id="rId20"/>
  </p:notesMasterIdLst>
  <p:handoutMasterIdLst>
    <p:handoutMasterId r:id="rId21"/>
  </p:handoutMasterIdLst>
  <p:sldIdLst>
    <p:sldId id="276" r:id="rId6"/>
    <p:sldId id="299" r:id="rId7"/>
    <p:sldId id="295" r:id="rId8"/>
    <p:sldId id="302" r:id="rId9"/>
    <p:sldId id="313" r:id="rId10"/>
    <p:sldId id="314" r:id="rId11"/>
    <p:sldId id="307" r:id="rId12"/>
    <p:sldId id="303" r:id="rId13"/>
    <p:sldId id="316" r:id="rId14"/>
    <p:sldId id="317" r:id="rId15"/>
    <p:sldId id="318" r:id="rId16"/>
    <p:sldId id="309" r:id="rId17"/>
    <p:sldId id="308" r:id="rId18"/>
    <p:sldId id="298" r:id="rId1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–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525" autoAdjust="0"/>
    <p:restoredTop sz="50654" autoAdjust="0"/>
  </p:normalViewPr>
  <p:slideViewPr>
    <p:cSldViewPr snapToGrid="0">
      <p:cViewPr varScale="1">
        <p:scale>
          <a:sx n="35" d="100"/>
          <a:sy n="35" d="100"/>
        </p:scale>
        <p:origin x="2296" y="2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6" d="100"/>
          <a:sy n="66" d="100"/>
        </p:scale>
        <p:origin x="0" y="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3" Type="http://schemas.openxmlformats.org/officeDocument/2006/relationships/customXml" Target="../customXml/item3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theme" Target="theme/theme1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viewProps" Target="viewProp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3AC0875-E92A-4520-9FD5-1750DAAB7020}" type="doc">
      <dgm:prSet loTypeId="urn:microsoft.com/office/officeart/2008/layout/AlternatingHexagons" loCatId="list" qsTypeId="urn:microsoft.com/office/officeart/2005/8/quickstyle/simple5" qsCatId="simple" csTypeId="urn:microsoft.com/office/officeart/2005/8/colors/colorful1" csCatId="colorful" phldr="1"/>
      <dgm:spPr/>
      <dgm:t>
        <a:bodyPr/>
        <a:lstStyle/>
        <a:p>
          <a:endParaRPr lang="en-GB"/>
        </a:p>
      </dgm:t>
    </dgm:pt>
    <dgm:pt modelId="{44358B47-F5FC-4D63-AE3E-8E259FA56B8D}">
      <dgm:prSet phldrT="[Text]"/>
      <dgm:spPr>
        <a:xfrm rot="5400000">
          <a:off x="2200148" y="168913"/>
          <a:ext cx="1038049" cy="903103"/>
        </a:xfrm>
        <a:prstGeom prst="hexagon">
          <a:avLst>
            <a:gd name="adj" fmla="val 25000"/>
            <a:gd name="vf" fmla="val 115470"/>
          </a:avLst>
        </a:prstGeom>
        <a:gradFill rotWithShape="0">
          <a:gsLst>
            <a:gs pos="0">
              <a:srgbClr val="518378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rgbClr>
            </a:gs>
            <a:gs pos="50000">
              <a:srgbClr val="518378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rgbClr>
            </a:gs>
            <a:gs pos="100000">
              <a:srgbClr val="518378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rgb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gm:spPr>
      <dgm:t>
        <a:bodyPr/>
        <a:lstStyle/>
        <a:p>
          <a:pPr>
            <a:buFont typeface="Arial" panose="020B0604020202020204" pitchFamily="34" charset="0"/>
            <a:buNone/>
          </a:pPr>
          <a:r>
            <a:rPr lang="en-GB" dirty="0" smtClean="0">
              <a:solidFill>
                <a:srgbClr val="FFFFFF"/>
              </a:solidFill>
              <a:latin typeface="Calibri" panose="020F0502020204030204"/>
              <a:ea typeface="+mn-ea"/>
              <a:cs typeface="+mn-cs"/>
            </a:rPr>
            <a:t>57</a:t>
          </a:r>
          <a:endParaRPr lang="en-GB" dirty="0">
            <a:solidFill>
              <a:srgbClr val="FFFFFF"/>
            </a:solidFill>
            <a:latin typeface="Calibri" panose="020F0502020204030204"/>
            <a:ea typeface="+mn-ea"/>
            <a:cs typeface="+mn-cs"/>
          </a:endParaRPr>
        </a:p>
      </dgm:t>
    </dgm:pt>
    <dgm:pt modelId="{E772051D-08E9-4225-A26F-F4C2C84BE23D}" type="parTrans" cxnId="{528E565A-AEC7-406A-BF1A-4B06EB807E78}">
      <dgm:prSet/>
      <dgm:spPr/>
      <dgm:t>
        <a:bodyPr/>
        <a:lstStyle/>
        <a:p>
          <a:endParaRPr lang="en-GB"/>
        </a:p>
      </dgm:t>
    </dgm:pt>
    <dgm:pt modelId="{BA0B58EF-0AF2-42F5-A6A4-CE09F3BA0D25}" type="sibTrans" cxnId="{528E565A-AEC7-406A-BF1A-4B06EB807E78}">
      <dgm:prSet/>
      <dgm:spPr>
        <a:xfrm rot="5400000">
          <a:off x="1160405" y="181276"/>
          <a:ext cx="1038049" cy="903103"/>
        </a:xfrm>
        <a:prstGeom prst="hexagon">
          <a:avLst>
            <a:gd name="adj" fmla="val 25000"/>
            <a:gd name="vf" fmla="val 115470"/>
          </a:avLst>
        </a:prstGeom>
        <a:gradFill rotWithShape="0">
          <a:gsLst>
            <a:gs pos="0">
              <a:srgbClr val="003628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rgbClr>
            </a:gs>
            <a:gs pos="50000">
              <a:srgbClr val="003628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rgbClr>
            </a:gs>
            <a:gs pos="100000">
              <a:srgbClr val="003628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rgb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gm:spPr>
      <dgm:t>
        <a:bodyPr/>
        <a:lstStyle/>
        <a:p>
          <a:pPr>
            <a:buNone/>
          </a:pPr>
          <a:endParaRPr lang="en-GB">
            <a:solidFill>
              <a:srgbClr val="FFFFFF"/>
            </a:solidFill>
            <a:latin typeface="Calibri" panose="020F0502020204030204"/>
            <a:ea typeface="+mn-ea"/>
            <a:cs typeface="+mn-cs"/>
          </a:endParaRPr>
        </a:p>
      </dgm:t>
    </dgm:pt>
    <dgm:pt modelId="{E7D6D6BE-887F-4A60-8552-6B7397D343A2}">
      <dgm:prSet/>
      <dgm:spPr>
        <a:xfrm rot="5400000">
          <a:off x="1707579" y="1025294"/>
          <a:ext cx="1038049" cy="903103"/>
        </a:xfrm>
        <a:prstGeom prst="hexagon">
          <a:avLst>
            <a:gd name="adj" fmla="val 25000"/>
            <a:gd name="vf" fmla="val 115470"/>
          </a:avLst>
        </a:prstGeom>
        <a:gradFill rotWithShape="0">
          <a:gsLst>
            <a:gs pos="0">
              <a:srgbClr val="003628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rgbClr>
            </a:gs>
            <a:gs pos="50000">
              <a:srgbClr val="003628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rgbClr>
            </a:gs>
            <a:gs pos="100000">
              <a:srgbClr val="003628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rgb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gm:spPr>
      <dgm:t>
        <a:bodyPr/>
        <a:lstStyle/>
        <a:p>
          <a:pPr>
            <a:buNone/>
          </a:pPr>
          <a:r>
            <a:rPr lang="en-GB" dirty="0" smtClean="0">
              <a:solidFill>
                <a:srgbClr val="FFFFFF"/>
              </a:solidFill>
              <a:latin typeface="Calibri" panose="020F0502020204030204"/>
              <a:ea typeface="+mn-ea"/>
              <a:cs typeface="+mn-cs"/>
            </a:rPr>
            <a:t>5</a:t>
          </a:r>
          <a:endParaRPr lang="en-GB" dirty="0">
            <a:solidFill>
              <a:srgbClr val="FFFFFF"/>
            </a:solidFill>
            <a:latin typeface="Calibri" panose="020F0502020204030204"/>
            <a:ea typeface="+mn-ea"/>
            <a:cs typeface="+mn-cs"/>
          </a:endParaRPr>
        </a:p>
      </dgm:t>
    </dgm:pt>
    <dgm:pt modelId="{22D4C26E-26D3-4D12-A509-25E39E88FEC3}" type="parTrans" cxnId="{CD80CA0F-44B7-46C6-99EF-379F5AD5549D}">
      <dgm:prSet/>
      <dgm:spPr/>
      <dgm:t>
        <a:bodyPr/>
        <a:lstStyle/>
        <a:p>
          <a:endParaRPr lang="en-GB"/>
        </a:p>
      </dgm:t>
    </dgm:pt>
    <dgm:pt modelId="{447D009C-1536-444E-8711-50ED105AEEF5}" type="sibTrans" cxnId="{CD80CA0F-44B7-46C6-99EF-379F5AD5549D}">
      <dgm:prSet/>
      <dgm:spPr>
        <a:xfrm rot="5400000">
          <a:off x="2695285" y="1000588"/>
          <a:ext cx="1038049" cy="903103"/>
        </a:xfrm>
        <a:prstGeom prst="hexagon">
          <a:avLst>
            <a:gd name="adj" fmla="val 25000"/>
            <a:gd name="vf" fmla="val 115470"/>
          </a:avLst>
        </a:prstGeom>
        <a:gradFill rotWithShape="0">
          <a:gsLst>
            <a:gs pos="0">
              <a:srgbClr val="7EC3BE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rgbClr>
            </a:gs>
            <a:gs pos="50000">
              <a:srgbClr val="7EC3BE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rgbClr>
            </a:gs>
            <a:gs pos="100000">
              <a:srgbClr val="7EC3BE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rgb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gm:spPr>
      <dgm:t>
        <a:bodyPr/>
        <a:lstStyle/>
        <a:p>
          <a:pPr>
            <a:buNone/>
          </a:pPr>
          <a:endParaRPr lang="en-GB">
            <a:solidFill>
              <a:srgbClr val="FFFFFF"/>
            </a:solidFill>
            <a:latin typeface="Calibri" panose="020F0502020204030204"/>
            <a:ea typeface="+mn-ea"/>
            <a:cs typeface="+mn-cs"/>
          </a:endParaRPr>
        </a:p>
      </dgm:t>
    </dgm:pt>
    <dgm:pt modelId="{24482EB4-D6E0-42BD-ACD4-951576D17735}">
      <dgm:prSet/>
      <dgm:spPr>
        <a:xfrm rot="5400000">
          <a:off x="2226405" y="1962182"/>
          <a:ext cx="1038049" cy="903103"/>
        </a:xfrm>
        <a:prstGeom prst="hexagon">
          <a:avLst>
            <a:gd name="adj" fmla="val 25000"/>
            <a:gd name="vf" fmla="val 115470"/>
          </a:avLst>
        </a:prstGeom>
        <a:gradFill rotWithShape="0">
          <a:gsLst>
            <a:gs pos="0">
              <a:srgbClr val="7EC3BE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rgbClr>
            </a:gs>
            <a:gs pos="50000">
              <a:srgbClr val="7EC3BE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rgbClr>
            </a:gs>
            <a:gs pos="100000">
              <a:srgbClr val="7EC3BE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rgb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gm:spPr>
      <dgm:t>
        <a:bodyPr/>
        <a:lstStyle/>
        <a:p>
          <a:pPr>
            <a:buNone/>
          </a:pPr>
          <a:r>
            <a:rPr lang="en-GB" dirty="0" smtClean="0">
              <a:solidFill>
                <a:srgbClr val="FFFFFF"/>
              </a:solidFill>
              <a:latin typeface="Calibri" panose="020F0502020204030204"/>
              <a:ea typeface="+mn-ea"/>
              <a:cs typeface="+mn-cs"/>
            </a:rPr>
            <a:t>20+</a:t>
          </a:r>
          <a:endParaRPr lang="en-GB" dirty="0">
            <a:solidFill>
              <a:srgbClr val="FFFFFF"/>
            </a:solidFill>
            <a:latin typeface="Calibri" panose="020F0502020204030204"/>
            <a:ea typeface="+mn-ea"/>
            <a:cs typeface="+mn-cs"/>
          </a:endParaRPr>
        </a:p>
      </dgm:t>
    </dgm:pt>
    <dgm:pt modelId="{303952E4-69C7-4CAA-898B-C99C3D7CBC10}" type="parTrans" cxnId="{4C6A3656-2E7A-40AE-854A-91287B05B30B}">
      <dgm:prSet/>
      <dgm:spPr/>
      <dgm:t>
        <a:bodyPr/>
        <a:lstStyle/>
        <a:p>
          <a:endParaRPr lang="en-GB"/>
        </a:p>
      </dgm:t>
    </dgm:pt>
    <dgm:pt modelId="{77625AFD-DE4F-499F-8A8B-FFEA2543AEAA}" type="sibTrans" cxnId="{4C6A3656-2E7A-40AE-854A-91287B05B30B}">
      <dgm:prSet/>
      <dgm:spPr>
        <a:xfrm rot="5400000">
          <a:off x="1251044" y="1964196"/>
          <a:ext cx="1038049" cy="903103"/>
        </a:xfrm>
        <a:prstGeom prst="hexagon">
          <a:avLst>
            <a:gd name="adj" fmla="val 25000"/>
            <a:gd name="vf" fmla="val 115470"/>
          </a:avLst>
        </a:prstGeom>
        <a:gradFill rotWithShape="0">
          <a:gsLst>
            <a:gs pos="0">
              <a:srgbClr val="518378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rgbClr>
            </a:gs>
            <a:gs pos="50000">
              <a:srgbClr val="518378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rgbClr>
            </a:gs>
            <a:gs pos="100000">
              <a:srgbClr val="518378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rgb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gm:spPr>
      <dgm:t>
        <a:bodyPr/>
        <a:lstStyle/>
        <a:p>
          <a:pPr>
            <a:buNone/>
          </a:pPr>
          <a:endParaRPr lang="en-GB">
            <a:solidFill>
              <a:srgbClr val="FFFFFF"/>
            </a:solidFill>
            <a:latin typeface="Calibri" panose="020F0502020204030204"/>
            <a:ea typeface="+mn-ea"/>
            <a:cs typeface="+mn-cs"/>
          </a:endParaRPr>
        </a:p>
      </dgm:t>
    </dgm:pt>
    <dgm:pt modelId="{651BAAE2-7CCC-4663-8005-ED010F9ACA04}">
      <dgm:prSet/>
      <dgm:spPr>
        <a:xfrm rot="5400000">
          <a:off x="1843505" y="2927805"/>
          <a:ext cx="1038049" cy="903103"/>
        </a:xfrm>
        <a:prstGeom prst="hexagon">
          <a:avLst>
            <a:gd name="adj" fmla="val 25000"/>
            <a:gd name="vf" fmla="val 115470"/>
          </a:avLst>
        </a:prstGeom>
        <a:gradFill rotWithShape="0">
          <a:gsLst>
            <a:gs pos="0">
              <a:srgbClr val="003628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rgbClr>
            </a:gs>
            <a:gs pos="50000">
              <a:srgbClr val="003628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rgbClr>
            </a:gs>
            <a:gs pos="100000">
              <a:srgbClr val="003628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rgb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gm:spPr>
      <dgm:t>
        <a:bodyPr/>
        <a:lstStyle/>
        <a:p>
          <a:pPr>
            <a:buNone/>
          </a:pPr>
          <a:r>
            <a:rPr lang="en-GB" dirty="0" smtClean="0">
              <a:solidFill>
                <a:srgbClr val="FFFFFF"/>
              </a:solidFill>
              <a:latin typeface="Calibri" panose="020F0502020204030204"/>
              <a:ea typeface="+mn-ea"/>
              <a:cs typeface="+mn-cs"/>
            </a:rPr>
            <a:t>25+</a:t>
          </a:r>
          <a:endParaRPr lang="en-GB" dirty="0">
            <a:solidFill>
              <a:srgbClr val="FFFFFF"/>
            </a:solidFill>
            <a:latin typeface="Calibri" panose="020F0502020204030204"/>
            <a:ea typeface="+mn-ea"/>
            <a:cs typeface="+mn-cs"/>
          </a:endParaRPr>
        </a:p>
      </dgm:t>
    </dgm:pt>
    <dgm:pt modelId="{4EB8DDA2-FE31-422E-8471-2062467A82B7}" type="parTrans" cxnId="{F91DBD66-3633-40ED-94AB-7B966FE86B69}">
      <dgm:prSet/>
      <dgm:spPr/>
      <dgm:t>
        <a:bodyPr/>
        <a:lstStyle/>
        <a:p>
          <a:endParaRPr lang="en-GB"/>
        </a:p>
      </dgm:t>
    </dgm:pt>
    <dgm:pt modelId="{23B80606-4DFF-4806-88C6-B92F90F911C5}" type="sibTrans" cxnId="{F91DBD66-3633-40ED-94AB-7B966FE86B69}">
      <dgm:prSet/>
      <dgm:spPr>
        <a:xfrm rot="5400000">
          <a:off x="2818857" y="2927805"/>
          <a:ext cx="1038049" cy="903103"/>
        </a:xfrm>
        <a:prstGeom prst="hexagon">
          <a:avLst>
            <a:gd name="adj" fmla="val 25000"/>
            <a:gd name="vf" fmla="val 115470"/>
          </a:avLst>
        </a:prstGeom>
        <a:gradFill rotWithShape="0">
          <a:gsLst>
            <a:gs pos="0">
              <a:srgbClr val="003628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rgbClr>
            </a:gs>
            <a:gs pos="50000">
              <a:srgbClr val="003628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rgbClr>
            </a:gs>
            <a:gs pos="100000">
              <a:srgbClr val="003628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rgb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gm:spPr>
      <dgm:t>
        <a:bodyPr/>
        <a:lstStyle/>
        <a:p>
          <a:pPr>
            <a:buNone/>
          </a:pPr>
          <a:endParaRPr lang="en-GB">
            <a:solidFill>
              <a:srgbClr val="FFFFFF"/>
            </a:solidFill>
            <a:latin typeface="Calibri" panose="020F0502020204030204"/>
            <a:ea typeface="+mn-ea"/>
            <a:cs typeface="+mn-cs"/>
          </a:endParaRPr>
        </a:p>
      </dgm:t>
    </dgm:pt>
    <dgm:pt modelId="{F39A31AE-B4BD-4BE2-A2B9-19D69A2E16F1}">
      <dgm:prSet/>
      <dgm:spPr>
        <a:xfrm rot="5400000">
          <a:off x="2333049" y="3808901"/>
          <a:ext cx="1038049" cy="903103"/>
        </a:xfrm>
        <a:prstGeom prst="hexagon">
          <a:avLst>
            <a:gd name="adj" fmla="val 25000"/>
            <a:gd name="vf" fmla="val 115470"/>
          </a:avLst>
        </a:prstGeom>
        <a:gradFill rotWithShape="0">
          <a:gsLst>
            <a:gs pos="0">
              <a:srgbClr val="7EC3BE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rgbClr>
            </a:gs>
            <a:gs pos="50000">
              <a:srgbClr val="7EC3BE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rgbClr>
            </a:gs>
            <a:gs pos="100000">
              <a:srgbClr val="7EC3BE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rgb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gm:spPr>
      <dgm:t>
        <a:bodyPr/>
        <a:lstStyle/>
        <a:p>
          <a:pPr>
            <a:buNone/>
          </a:pPr>
          <a:r>
            <a:rPr lang="en-GB" dirty="0" smtClean="0">
              <a:solidFill>
                <a:srgbClr val="FFFFFF"/>
              </a:solidFill>
              <a:latin typeface="Calibri" panose="020F0502020204030204"/>
              <a:ea typeface="+mn-ea"/>
              <a:cs typeface="+mn-cs"/>
            </a:rPr>
            <a:t>18+</a:t>
          </a:r>
          <a:endParaRPr lang="en-GB" dirty="0">
            <a:solidFill>
              <a:srgbClr val="FFFFFF"/>
            </a:solidFill>
            <a:latin typeface="Calibri" panose="020F0502020204030204"/>
            <a:ea typeface="+mn-ea"/>
            <a:cs typeface="+mn-cs"/>
          </a:endParaRPr>
        </a:p>
      </dgm:t>
    </dgm:pt>
    <dgm:pt modelId="{DE4844A5-7D3B-4F35-A592-30D94ABCA595}" type="parTrans" cxnId="{B10C0801-09FE-4BD3-9F6B-68EF64809405}">
      <dgm:prSet/>
      <dgm:spPr/>
      <dgm:t>
        <a:bodyPr/>
        <a:lstStyle/>
        <a:p>
          <a:endParaRPr lang="en-GB"/>
        </a:p>
      </dgm:t>
    </dgm:pt>
    <dgm:pt modelId="{8368A76D-1A33-4521-BC04-2F5DCFDA9CC1}" type="sibTrans" cxnId="{B10C0801-09FE-4BD3-9F6B-68EF64809405}">
      <dgm:prSet/>
      <dgm:spPr>
        <a:xfrm rot="5400000">
          <a:off x="1357698" y="3808901"/>
          <a:ext cx="1038049" cy="903103"/>
        </a:xfrm>
        <a:prstGeom prst="hexagon">
          <a:avLst>
            <a:gd name="adj" fmla="val 25000"/>
            <a:gd name="vf" fmla="val 115470"/>
          </a:avLst>
        </a:prstGeom>
        <a:gradFill rotWithShape="0">
          <a:gsLst>
            <a:gs pos="0">
              <a:srgbClr val="7EC3BE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rgbClr>
            </a:gs>
            <a:gs pos="50000">
              <a:srgbClr val="7EC3BE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rgbClr>
            </a:gs>
            <a:gs pos="100000">
              <a:srgbClr val="7EC3BE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rgb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gm:spPr>
      <dgm:t>
        <a:bodyPr/>
        <a:lstStyle/>
        <a:p>
          <a:pPr>
            <a:buNone/>
          </a:pPr>
          <a:endParaRPr lang="en-GB">
            <a:solidFill>
              <a:srgbClr val="FFFFFF"/>
            </a:solidFill>
            <a:latin typeface="Calibri" panose="020F0502020204030204"/>
            <a:ea typeface="+mn-ea"/>
            <a:cs typeface="+mn-cs"/>
          </a:endParaRPr>
        </a:p>
      </dgm:t>
    </dgm:pt>
    <dgm:pt modelId="{D04266F5-358F-4AD1-817B-6BEE24075B35}">
      <dgm:prSet phldrT="[Text]" custT="1"/>
      <dgm:spPr>
        <a:xfrm>
          <a:off x="3848482" y="0"/>
          <a:ext cx="1393527" cy="1001217"/>
        </a:xfrm>
        <a:prstGeom prst="rect">
          <a:avLst/>
        </a:prstGeom>
        <a:noFill/>
        <a:ln>
          <a:noFill/>
        </a:ln>
        <a:effectLst/>
      </dgm:spPr>
      <dgm:t>
        <a:bodyPr/>
        <a:lstStyle/>
        <a:p>
          <a:pPr algn="l">
            <a:buFont typeface="Arial" panose="020B0604020202020204" pitchFamily="34" charset="0"/>
            <a:buNone/>
          </a:pPr>
          <a:r>
            <a:rPr lang="en-GB" sz="1000" dirty="0" smtClean="0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Calibri" panose="020F0502020204030204"/>
              <a:ea typeface="+mn-ea"/>
              <a:cs typeface="+mn-cs"/>
            </a:rPr>
            <a:t>Active NWS-funded Researchers and RSO-Affiliates</a:t>
          </a:r>
          <a:endParaRPr lang="en-GB" sz="1000" dirty="0">
            <a:solidFill>
              <a:srgbClr val="000000">
                <a:hueOff val="0"/>
                <a:satOff val="0"/>
                <a:lumOff val="0"/>
                <a:alphaOff val="0"/>
              </a:srgbClr>
            </a:solidFill>
            <a:latin typeface="Calibri" panose="020F0502020204030204"/>
            <a:ea typeface="+mn-ea"/>
            <a:cs typeface="+mn-cs"/>
          </a:endParaRPr>
        </a:p>
      </dgm:t>
    </dgm:pt>
    <dgm:pt modelId="{DB50C34A-3E5A-4DA6-9EC6-8760BB0B352A}" type="parTrans" cxnId="{CA42F96A-1202-4DCD-950B-E30F0912FAD2}">
      <dgm:prSet/>
      <dgm:spPr/>
      <dgm:t>
        <a:bodyPr/>
        <a:lstStyle/>
        <a:p>
          <a:endParaRPr lang="en-GB"/>
        </a:p>
      </dgm:t>
    </dgm:pt>
    <dgm:pt modelId="{E339C5B1-4A0A-49C6-8662-C2978277972F}" type="sibTrans" cxnId="{CA42F96A-1202-4DCD-950B-E30F0912FAD2}">
      <dgm:prSet/>
      <dgm:spPr/>
      <dgm:t>
        <a:bodyPr/>
        <a:lstStyle/>
        <a:p>
          <a:endParaRPr lang="en-GB"/>
        </a:p>
      </dgm:t>
    </dgm:pt>
    <dgm:pt modelId="{F21D4953-3C18-4858-87A1-63E52591E9C3}">
      <dgm:prSet custT="1"/>
      <dgm:spPr>
        <a:xfrm>
          <a:off x="3331031" y="3949038"/>
          <a:ext cx="1158463" cy="622829"/>
        </a:xfrm>
        <a:prstGeom prst="rect">
          <a:avLst/>
        </a:prstGeom>
        <a:noFill/>
        <a:ln>
          <a:noFill/>
        </a:ln>
        <a:effectLst/>
      </dgm:spPr>
      <dgm:t>
        <a:bodyPr/>
        <a:lstStyle/>
        <a:p>
          <a:pPr algn="l">
            <a:buNone/>
          </a:pPr>
          <a:r>
            <a:rPr lang="en-GB" sz="1000" dirty="0" smtClean="0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Calibri" panose="020F0502020204030204"/>
              <a:ea typeface="+mn-ea"/>
              <a:cs typeface="+mn-cs"/>
            </a:rPr>
            <a:t>RSO members into NWS related academic or industry positions</a:t>
          </a:r>
          <a:endParaRPr lang="en-GB" sz="1000" dirty="0">
            <a:solidFill>
              <a:srgbClr val="000000">
                <a:hueOff val="0"/>
                <a:satOff val="0"/>
                <a:lumOff val="0"/>
                <a:alphaOff val="0"/>
              </a:srgbClr>
            </a:solidFill>
            <a:latin typeface="Calibri" panose="020F0502020204030204"/>
            <a:ea typeface="+mn-ea"/>
            <a:cs typeface="+mn-cs"/>
          </a:endParaRPr>
        </a:p>
      </dgm:t>
    </dgm:pt>
    <dgm:pt modelId="{4896F819-BEAD-472F-A5C8-B5AE43FDD549}" type="parTrans" cxnId="{4A6C8C31-1FC0-47E7-BBE3-71072EC87350}">
      <dgm:prSet/>
      <dgm:spPr/>
      <dgm:t>
        <a:bodyPr/>
        <a:lstStyle/>
        <a:p>
          <a:endParaRPr lang="en-GB"/>
        </a:p>
      </dgm:t>
    </dgm:pt>
    <dgm:pt modelId="{9541719C-1FDB-455C-A815-54586A0A263A}" type="sibTrans" cxnId="{4A6C8C31-1FC0-47E7-BBE3-71072EC87350}">
      <dgm:prSet/>
      <dgm:spPr/>
      <dgm:t>
        <a:bodyPr/>
        <a:lstStyle/>
        <a:p>
          <a:endParaRPr lang="en-GB"/>
        </a:p>
      </dgm:t>
    </dgm:pt>
    <dgm:pt modelId="{621A9235-3DB8-4A94-94B7-1E58BAA0004C}">
      <dgm:prSet custT="1"/>
      <dgm:spPr>
        <a:xfrm>
          <a:off x="860476" y="3067941"/>
          <a:ext cx="1121093" cy="622829"/>
        </a:xfrm>
        <a:prstGeom prst="rect">
          <a:avLst/>
        </a:prstGeom>
        <a:noFill/>
        <a:ln>
          <a:noFill/>
        </a:ln>
        <a:effectLst/>
      </dgm:spPr>
      <dgm:t>
        <a:bodyPr/>
        <a:lstStyle/>
        <a:p>
          <a:pPr algn="l" rtl="0">
            <a:buNone/>
          </a:pPr>
          <a:r>
            <a:rPr lang="en-GB" sz="1000" dirty="0" smtClean="0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Calibri" panose="020F0502020204030204"/>
              <a:ea typeface="+mn-ea"/>
              <a:cs typeface="+mn-cs"/>
            </a:rPr>
            <a:t>Notable Prizes to both researchers and to the RSO</a:t>
          </a:r>
          <a:endParaRPr lang="en-GB" sz="1000" dirty="0">
            <a:solidFill>
              <a:srgbClr val="000000">
                <a:hueOff val="0"/>
                <a:satOff val="0"/>
                <a:lumOff val="0"/>
                <a:alphaOff val="0"/>
              </a:srgbClr>
            </a:solidFill>
            <a:latin typeface="Calibri" panose="020F0502020204030204"/>
            <a:ea typeface="+mn-ea"/>
            <a:cs typeface="+mn-cs"/>
          </a:endParaRPr>
        </a:p>
      </dgm:t>
    </dgm:pt>
    <dgm:pt modelId="{5EF9ECDC-4FE9-41AD-9A25-637CFA461402}" type="parTrans" cxnId="{C4CBB643-2010-4E88-A6EA-8A9188599B2F}">
      <dgm:prSet/>
      <dgm:spPr/>
      <dgm:t>
        <a:bodyPr/>
        <a:lstStyle/>
        <a:p>
          <a:endParaRPr lang="en-GB"/>
        </a:p>
      </dgm:t>
    </dgm:pt>
    <dgm:pt modelId="{CF0195A2-73FA-4D25-9B01-806ECA3260A7}" type="sibTrans" cxnId="{C4CBB643-2010-4E88-A6EA-8A9188599B2F}">
      <dgm:prSet/>
      <dgm:spPr/>
      <dgm:t>
        <a:bodyPr/>
        <a:lstStyle/>
        <a:p>
          <a:endParaRPr lang="en-GB"/>
        </a:p>
      </dgm:t>
    </dgm:pt>
    <dgm:pt modelId="{4507597A-902D-47E1-B495-34F6D31C3D51}">
      <dgm:prSet custT="1"/>
      <dgm:spPr>
        <a:xfrm>
          <a:off x="3409806" y="1674936"/>
          <a:ext cx="1832203" cy="1252504"/>
        </a:xfrm>
        <a:prstGeom prst="rect">
          <a:avLst/>
        </a:prstGeom>
        <a:noFill/>
        <a:ln>
          <a:noFill/>
        </a:ln>
        <a:effectLst/>
      </dgm:spPr>
      <dgm:t>
        <a:bodyPr/>
        <a:lstStyle/>
        <a:p>
          <a:pPr algn="l">
            <a:buNone/>
          </a:pPr>
          <a:r>
            <a:rPr lang="en-GB" sz="1000" dirty="0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Calibri" panose="020F0502020204030204"/>
              <a:ea typeface="+mn-ea"/>
              <a:cs typeface="+mn-cs"/>
            </a:rPr>
            <a:t>Institutions that have benefitted from having academic research funded via the RSO</a:t>
          </a:r>
        </a:p>
      </dgm:t>
    </dgm:pt>
    <dgm:pt modelId="{27CD4E59-3E14-4A83-B4FB-EAA056B5DCFC}" type="parTrans" cxnId="{74AB8E75-C3EC-4479-82AA-E189A8E47809}">
      <dgm:prSet/>
      <dgm:spPr/>
      <dgm:t>
        <a:bodyPr/>
        <a:lstStyle/>
        <a:p>
          <a:endParaRPr lang="en-GB"/>
        </a:p>
      </dgm:t>
    </dgm:pt>
    <dgm:pt modelId="{00B7BC5B-1FDC-4E37-9BAA-EDB90F034E95}" type="sibTrans" cxnId="{74AB8E75-C3EC-4479-82AA-E189A8E47809}">
      <dgm:prSet/>
      <dgm:spPr/>
      <dgm:t>
        <a:bodyPr/>
        <a:lstStyle/>
        <a:p>
          <a:endParaRPr lang="en-GB"/>
        </a:p>
      </dgm:t>
    </dgm:pt>
    <dgm:pt modelId="{317CA597-D4D6-4E58-97F1-1AE15BA15015}">
      <dgm:prSet custT="1"/>
      <dgm:spPr>
        <a:xfrm>
          <a:off x="99589" y="1136815"/>
          <a:ext cx="922368" cy="622829"/>
        </a:xfrm>
        <a:prstGeom prst="rect">
          <a:avLst/>
        </a:prstGeom>
        <a:noFill/>
        <a:ln>
          <a:noFill/>
        </a:ln>
        <a:effectLst/>
      </dgm:spPr>
      <dgm:t>
        <a:bodyPr/>
        <a:lstStyle/>
        <a:p>
          <a:pPr algn="l">
            <a:buNone/>
          </a:pPr>
          <a:r>
            <a:rPr lang="en-GB" sz="1000" dirty="0" smtClean="0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Calibri" panose="020F0502020204030204"/>
              <a:ea typeface="+mn-ea"/>
              <a:cs typeface="+mn-cs"/>
            </a:rPr>
            <a:t>New permanent academic positions in NWS relevant research in UK Universities</a:t>
          </a:r>
          <a:endParaRPr lang="en-GB" sz="1000" dirty="0">
            <a:solidFill>
              <a:srgbClr val="000000">
                <a:hueOff val="0"/>
                <a:satOff val="0"/>
                <a:lumOff val="0"/>
                <a:alphaOff val="0"/>
              </a:srgbClr>
            </a:solidFill>
            <a:latin typeface="Calibri" panose="020F0502020204030204"/>
            <a:ea typeface="+mn-ea"/>
            <a:cs typeface="+mn-cs"/>
          </a:endParaRPr>
        </a:p>
      </dgm:t>
    </dgm:pt>
    <dgm:pt modelId="{8175FA87-B0E4-463F-94AE-0BA77AE940E5}" type="parTrans" cxnId="{5A666840-A7C4-491E-A01B-7241E14EC122}">
      <dgm:prSet/>
      <dgm:spPr/>
      <dgm:t>
        <a:bodyPr/>
        <a:lstStyle/>
        <a:p>
          <a:endParaRPr lang="en-GB"/>
        </a:p>
      </dgm:t>
    </dgm:pt>
    <dgm:pt modelId="{54CAA39F-7B93-4914-86C3-3478DDF1907F}" type="sibTrans" cxnId="{5A666840-A7C4-491E-A01B-7241E14EC122}">
      <dgm:prSet/>
      <dgm:spPr/>
      <dgm:t>
        <a:bodyPr/>
        <a:lstStyle/>
        <a:p>
          <a:endParaRPr lang="en-GB"/>
        </a:p>
      </dgm:t>
    </dgm:pt>
    <dgm:pt modelId="{6678B95F-FF9D-457C-9F87-3B0BD88AE412}" type="pres">
      <dgm:prSet presAssocID="{63AC0875-E92A-4520-9FD5-1750DAAB7020}" presName="Name0" presStyleCnt="0">
        <dgm:presLayoutVars>
          <dgm:chMax/>
          <dgm:chPref/>
          <dgm:dir/>
          <dgm:animLvl val="lvl"/>
        </dgm:presLayoutVars>
      </dgm:prSet>
      <dgm:spPr/>
      <dgm:t>
        <a:bodyPr/>
        <a:lstStyle/>
        <a:p>
          <a:endParaRPr lang="en-US"/>
        </a:p>
      </dgm:t>
    </dgm:pt>
    <dgm:pt modelId="{F42778E6-7F94-4D91-BA4F-63977FC6DCB3}" type="pres">
      <dgm:prSet presAssocID="{44358B47-F5FC-4D63-AE3E-8E259FA56B8D}" presName="composite" presStyleCnt="0"/>
      <dgm:spPr/>
    </dgm:pt>
    <dgm:pt modelId="{57B0A260-72DD-441E-BD27-7A5AD23F2BA6}" type="pres">
      <dgm:prSet presAssocID="{44358B47-F5FC-4D63-AE3E-8E259FA56B8D}" presName="Parent1" presStyleLbl="node1" presStyleIdx="0" presStyleCnt="10" custLinFactNeighborX="-8209" custLinFactNeighborY="9523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2B6C0C6-DD8E-4EA6-B721-1251FF8FBDA7}" type="pres">
      <dgm:prSet presAssocID="{44358B47-F5FC-4D63-AE3E-8E259FA56B8D}" presName="Childtext1" presStyleLbl="revTx" presStyleIdx="0" presStyleCnt="5" custScaleX="120291" custScaleY="160753" custLinFactNeighborX="64315" custLinFactNeighborY="-489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7E1BE7E-B496-4EE6-B399-0F98EF4B7C7E}" type="pres">
      <dgm:prSet presAssocID="{44358B47-F5FC-4D63-AE3E-8E259FA56B8D}" presName="BalanceSpacing" presStyleCnt="0"/>
      <dgm:spPr/>
    </dgm:pt>
    <dgm:pt modelId="{22A1022B-EFC9-45EF-ACD1-FBDC613A6D47}" type="pres">
      <dgm:prSet presAssocID="{44358B47-F5FC-4D63-AE3E-8E259FA56B8D}" presName="BalanceSpacing1" presStyleCnt="0"/>
      <dgm:spPr/>
    </dgm:pt>
    <dgm:pt modelId="{6EBC1C8A-4715-45C3-94B3-464575C694A1}" type="pres">
      <dgm:prSet presAssocID="{BA0B58EF-0AF2-42F5-A6A4-CE09F3BA0D25}" presName="Accent1Text" presStyleLbl="node1" presStyleIdx="1" presStyleCnt="10" custLinFactNeighborX="-15339" custLinFactNeighborY="10714"/>
      <dgm:spPr/>
      <dgm:t>
        <a:bodyPr/>
        <a:lstStyle/>
        <a:p>
          <a:endParaRPr lang="en-US"/>
        </a:p>
      </dgm:t>
    </dgm:pt>
    <dgm:pt modelId="{370F603E-E34B-4A8E-B4BE-D307E51D7B4D}" type="pres">
      <dgm:prSet presAssocID="{BA0B58EF-0AF2-42F5-A6A4-CE09F3BA0D25}" presName="spaceBetweenRectangles" presStyleCnt="0"/>
      <dgm:spPr/>
    </dgm:pt>
    <dgm:pt modelId="{329E300A-EF34-4306-9389-045993613761}" type="pres">
      <dgm:prSet presAssocID="{E7D6D6BE-887F-4A60-8552-6B7397D343A2}" presName="composite" presStyleCnt="0"/>
      <dgm:spPr/>
    </dgm:pt>
    <dgm:pt modelId="{B4CEA6A5-12C4-4607-9C82-B9D0D6B9F5FF}" type="pres">
      <dgm:prSet presAssocID="{E7D6D6BE-887F-4A60-8552-6B7397D343A2}" presName="Parent1" presStyleLbl="node1" presStyleIdx="2" presStyleCnt="10" custLinFactNeighborX="-15051" custLinFactNeighborY="7142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03F2E7D-FC3D-4C91-8F21-8694AC626524}" type="pres">
      <dgm:prSet presAssocID="{E7D6D6BE-887F-4A60-8552-6B7397D343A2}" presName="Childtext1" presStyleLbl="revTx" presStyleIdx="1" presStyleCnt="5" custScaleX="82274" custLinFactNeighborX="-67103" custLinFactNeighborY="7309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2730593-EAEE-4CE3-8FDA-FA17BDC171B4}" type="pres">
      <dgm:prSet presAssocID="{E7D6D6BE-887F-4A60-8552-6B7397D343A2}" presName="BalanceSpacing" presStyleCnt="0"/>
      <dgm:spPr/>
    </dgm:pt>
    <dgm:pt modelId="{3226373C-B554-4E4C-BD41-9DAA67E68EB9}" type="pres">
      <dgm:prSet presAssocID="{E7D6D6BE-887F-4A60-8552-6B7397D343A2}" presName="BalanceSpacing1" presStyleCnt="0"/>
      <dgm:spPr/>
    </dgm:pt>
    <dgm:pt modelId="{04AC3639-820E-459C-A25E-9DA87A0833C1}" type="pres">
      <dgm:prSet presAssocID="{447D009C-1536-444E-8711-50ED105AEEF5}" presName="Accent1Text" presStyleLbl="node1" presStyleIdx="3" presStyleCnt="10" custLinFactNeighborX="-13683" custLinFactNeighborY="4762"/>
      <dgm:spPr/>
      <dgm:t>
        <a:bodyPr/>
        <a:lstStyle/>
        <a:p>
          <a:endParaRPr lang="en-US"/>
        </a:p>
      </dgm:t>
    </dgm:pt>
    <dgm:pt modelId="{F23919A6-8783-4ADA-9312-26601038C307}" type="pres">
      <dgm:prSet presAssocID="{447D009C-1536-444E-8711-50ED105AEEF5}" presName="spaceBetweenRectangles" presStyleCnt="0"/>
      <dgm:spPr/>
    </dgm:pt>
    <dgm:pt modelId="{C36308CC-DB68-4F2A-82D2-4D82C4DD7CF6}" type="pres">
      <dgm:prSet presAssocID="{24482EB4-D6E0-42BD-ACD4-951576D17735}" presName="composite" presStyleCnt="0"/>
      <dgm:spPr/>
    </dgm:pt>
    <dgm:pt modelId="{B5F48ABD-B110-4496-B2A0-E842378EF20E}" type="pres">
      <dgm:prSet presAssocID="{24482EB4-D6E0-42BD-ACD4-951576D17735}" presName="Parent1" presStyleLbl="node1" presStyleIdx="4" presStyleCnt="10" custLinFactNeighborX="6842" custLinFactNeighborY="2187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A59A635-3001-411E-9815-9CE24EC256E4}" type="pres">
      <dgm:prSet presAssocID="{24482EB4-D6E0-42BD-ACD4-951576D17735}" presName="Childtext1" presStyleLbl="revTx" presStyleIdx="2" presStyleCnt="5" custScaleX="158158" custScaleY="201099" custLinFactX="9170" custLinFactNeighborX="100000" custLinFactNeighborY="-1442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DA26419-8136-4571-8E98-FA1C5E36E8A5}" type="pres">
      <dgm:prSet presAssocID="{24482EB4-D6E0-42BD-ACD4-951576D17735}" presName="BalanceSpacing" presStyleCnt="0"/>
      <dgm:spPr/>
    </dgm:pt>
    <dgm:pt modelId="{FC243091-3EE7-46C8-B45D-E913464E5038}" type="pres">
      <dgm:prSet presAssocID="{24482EB4-D6E0-42BD-ACD4-951576D17735}" presName="BalanceSpacing1" presStyleCnt="0"/>
      <dgm:spPr/>
    </dgm:pt>
    <dgm:pt modelId="{E9610DB6-649A-4191-AA38-C674D324AEBA}" type="pres">
      <dgm:prSet presAssocID="{77625AFD-DE4F-499F-8A8B-FFEA2543AEAA}" presName="Accent1Text" presStyleLbl="node1" presStyleIdx="5" presStyleCnt="10" custLinFactNeighborX="6841" custLinFactNeighborY="2381"/>
      <dgm:spPr/>
      <dgm:t>
        <a:bodyPr/>
        <a:lstStyle/>
        <a:p>
          <a:endParaRPr lang="en-US"/>
        </a:p>
      </dgm:t>
    </dgm:pt>
    <dgm:pt modelId="{2300E5AF-F4E7-4E1B-892D-55E75F4C1FEE}" type="pres">
      <dgm:prSet presAssocID="{77625AFD-DE4F-499F-8A8B-FFEA2543AEAA}" presName="spaceBetweenRectangles" presStyleCnt="0"/>
      <dgm:spPr/>
    </dgm:pt>
    <dgm:pt modelId="{247360DF-6D7D-4B06-BFA2-E233A201C07E}" type="pres">
      <dgm:prSet presAssocID="{651BAAE2-7CCC-4663-8005-ED010F9ACA04}" presName="composite" presStyleCnt="0"/>
      <dgm:spPr/>
    </dgm:pt>
    <dgm:pt modelId="{B88F240B-0656-4AED-9573-3D7C3B7653FA}" type="pres">
      <dgm:prSet presAssocID="{651BAAE2-7CCC-4663-8005-ED010F9ACA04}" presName="Parent1" presStyleLbl="node1" presStyleIdx="6" presStyleCnt="10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4583084-F32D-4112-820B-C0DB0E9EDBE4}" type="pres">
      <dgm:prSet presAssocID="{651BAAE2-7CCC-4663-8005-ED010F9ACA04}" presName="Childtext1" presStyleLbl="revTx" presStyleIdx="3" presStyleCnt="5" custLinFactNeighborX="2538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22F3786-B860-413D-9351-C33390C17F81}" type="pres">
      <dgm:prSet presAssocID="{651BAAE2-7CCC-4663-8005-ED010F9ACA04}" presName="BalanceSpacing" presStyleCnt="0"/>
      <dgm:spPr/>
    </dgm:pt>
    <dgm:pt modelId="{9A6F3094-D533-4166-8625-B6F03C96FC62}" type="pres">
      <dgm:prSet presAssocID="{651BAAE2-7CCC-4663-8005-ED010F9ACA04}" presName="BalanceSpacing1" presStyleCnt="0"/>
      <dgm:spPr/>
    </dgm:pt>
    <dgm:pt modelId="{6B683C26-D287-42A5-BDE6-356987E51E07}" type="pres">
      <dgm:prSet presAssocID="{23B80606-4DFF-4806-88C6-B92F90F911C5}" presName="Accent1Text" presStyleLbl="node1" presStyleIdx="7" presStyleCnt="10"/>
      <dgm:spPr/>
      <dgm:t>
        <a:bodyPr/>
        <a:lstStyle/>
        <a:p>
          <a:endParaRPr lang="en-US"/>
        </a:p>
      </dgm:t>
    </dgm:pt>
    <dgm:pt modelId="{9588AB95-56A9-4957-8C13-178FFC62E136}" type="pres">
      <dgm:prSet presAssocID="{23B80606-4DFF-4806-88C6-B92F90F911C5}" presName="spaceBetweenRectangles" presStyleCnt="0"/>
      <dgm:spPr/>
    </dgm:pt>
    <dgm:pt modelId="{D3E92879-CF63-4808-B336-E80B3A346766}" type="pres">
      <dgm:prSet presAssocID="{F39A31AE-B4BD-4BE2-A2B9-19D69A2E16F1}" presName="composite" presStyleCnt="0"/>
      <dgm:spPr/>
    </dgm:pt>
    <dgm:pt modelId="{076C3C7D-A12F-4CB7-AC54-CE30214EFE68}" type="pres">
      <dgm:prSet presAssocID="{F39A31AE-B4BD-4BE2-A2B9-19D69A2E16F1}" presName="Parent1" presStyleLbl="node1" presStyleIdx="8" presStyleCnt="10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4FEF961-E41D-4216-A600-FCAA9D5CB20B}" type="pres">
      <dgm:prSet presAssocID="{F39A31AE-B4BD-4BE2-A2B9-19D69A2E16F1}" presName="Childtext1" presStyleLbl="revTx" presStyleIdx="4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28D49DD-DDFE-4C45-A8B4-FD3E15B4AE75}" type="pres">
      <dgm:prSet presAssocID="{F39A31AE-B4BD-4BE2-A2B9-19D69A2E16F1}" presName="BalanceSpacing" presStyleCnt="0"/>
      <dgm:spPr/>
    </dgm:pt>
    <dgm:pt modelId="{9CF45217-A237-4C9F-8FED-B459BB41120A}" type="pres">
      <dgm:prSet presAssocID="{F39A31AE-B4BD-4BE2-A2B9-19D69A2E16F1}" presName="BalanceSpacing1" presStyleCnt="0"/>
      <dgm:spPr/>
    </dgm:pt>
    <dgm:pt modelId="{D450D25C-0F66-4F46-A40C-86F66B60AA7F}" type="pres">
      <dgm:prSet presAssocID="{8368A76D-1A33-4521-BC04-2F5DCFDA9CC1}" presName="Accent1Text" presStyleLbl="node1" presStyleIdx="9" presStyleCnt="10"/>
      <dgm:spPr/>
      <dgm:t>
        <a:bodyPr/>
        <a:lstStyle/>
        <a:p>
          <a:endParaRPr lang="en-US"/>
        </a:p>
      </dgm:t>
    </dgm:pt>
  </dgm:ptLst>
  <dgm:cxnLst>
    <dgm:cxn modelId="{5A666840-A7C4-491E-A01B-7241E14EC122}" srcId="{E7D6D6BE-887F-4A60-8552-6B7397D343A2}" destId="{317CA597-D4D6-4E58-97F1-1AE15BA15015}" srcOrd="0" destOrd="0" parTransId="{8175FA87-B0E4-463F-94AE-0BA77AE940E5}" sibTransId="{54CAA39F-7B93-4914-86C3-3478DDF1907F}"/>
    <dgm:cxn modelId="{EB4453BC-615B-4AD3-8807-31F13BFE8B46}" type="presOf" srcId="{F21D4953-3C18-4858-87A1-63E52591E9C3}" destId="{94FEF961-E41D-4216-A600-FCAA9D5CB20B}" srcOrd="0" destOrd="0" presId="urn:microsoft.com/office/officeart/2008/layout/AlternatingHexagons"/>
    <dgm:cxn modelId="{37598145-14D7-4959-AD4D-799D2AB510AE}" type="presOf" srcId="{4507597A-902D-47E1-B495-34F6D31C3D51}" destId="{FA59A635-3001-411E-9815-9CE24EC256E4}" srcOrd="0" destOrd="0" presId="urn:microsoft.com/office/officeart/2008/layout/AlternatingHexagons"/>
    <dgm:cxn modelId="{A7DF6109-0BE8-4BAA-B4FC-836F03326189}" type="presOf" srcId="{447D009C-1536-444E-8711-50ED105AEEF5}" destId="{04AC3639-820E-459C-A25E-9DA87A0833C1}" srcOrd="0" destOrd="0" presId="urn:microsoft.com/office/officeart/2008/layout/AlternatingHexagons"/>
    <dgm:cxn modelId="{10E47D54-2352-4205-8C60-24A4A0633702}" type="presOf" srcId="{D04266F5-358F-4AD1-817B-6BEE24075B35}" destId="{42B6C0C6-DD8E-4EA6-B721-1251FF8FBDA7}" srcOrd="0" destOrd="0" presId="urn:microsoft.com/office/officeart/2008/layout/AlternatingHexagons"/>
    <dgm:cxn modelId="{9D376CAA-F94A-41F4-89E8-8BCB6F7D799F}" type="presOf" srcId="{23B80606-4DFF-4806-88C6-B92F90F911C5}" destId="{6B683C26-D287-42A5-BDE6-356987E51E07}" srcOrd="0" destOrd="0" presId="urn:microsoft.com/office/officeart/2008/layout/AlternatingHexagons"/>
    <dgm:cxn modelId="{E9B24BA2-17F6-49E0-B9C4-D9E78C80718B}" type="presOf" srcId="{63AC0875-E92A-4520-9FD5-1750DAAB7020}" destId="{6678B95F-FF9D-457C-9F87-3B0BD88AE412}" srcOrd="0" destOrd="0" presId="urn:microsoft.com/office/officeart/2008/layout/AlternatingHexagons"/>
    <dgm:cxn modelId="{DDE83D4E-EEA7-4B90-A13B-D6D2F2B1A956}" type="presOf" srcId="{24482EB4-D6E0-42BD-ACD4-951576D17735}" destId="{B5F48ABD-B110-4496-B2A0-E842378EF20E}" srcOrd="0" destOrd="0" presId="urn:microsoft.com/office/officeart/2008/layout/AlternatingHexagons"/>
    <dgm:cxn modelId="{C4CBB643-2010-4E88-A6EA-8A9188599B2F}" srcId="{651BAAE2-7CCC-4663-8005-ED010F9ACA04}" destId="{621A9235-3DB8-4A94-94B7-1E58BAA0004C}" srcOrd="0" destOrd="0" parTransId="{5EF9ECDC-4FE9-41AD-9A25-637CFA461402}" sibTransId="{CF0195A2-73FA-4D25-9B01-806ECA3260A7}"/>
    <dgm:cxn modelId="{528E565A-AEC7-406A-BF1A-4B06EB807E78}" srcId="{63AC0875-E92A-4520-9FD5-1750DAAB7020}" destId="{44358B47-F5FC-4D63-AE3E-8E259FA56B8D}" srcOrd="0" destOrd="0" parTransId="{E772051D-08E9-4225-A26F-F4C2C84BE23D}" sibTransId="{BA0B58EF-0AF2-42F5-A6A4-CE09F3BA0D25}"/>
    <dgm:cxn modelId="{4A6C8C31-1FC0-47E7-BBE3-71072EC87350}" srcId="{F39A31AE-B4BD-4BE2-A2B9-19D69A2E16F1}" destId="{F21D4953-3C18-4858-87A1-63E52591E9C3}" srcOrd="0" destOrd="0" parTransId="{4896F819-BEAD-472F-A5C8-B5AE43FDD549}" sibTransId="{9541719C-1FDB-455C-A815-54586A0A263A}"/>
    <dgm:cxn modelId="{47081785-2166-4FED-A8E7-F29054D29220}" type="presOf" srcId="{BA0B58EF-0AF2-42F5-A6A4-CE09F3BA0D25}" destId="{6EBC1C8A-4715-45C3-94B3-464575C694A1}" srcOrd="0" destOrd="0" presId="urn:microsoft.com/office/officeart/2008/layout/AlternatingHexagons"/>
    <dgm:cxn modelId="{FF3DB26E-35DD-4E57-ABDD-D7BC0CF7CB1A}" type="presOf" srcId="{317CA597-D4D6-4E58-97F1-1AE15BA15015}" destId="{103F2E7D-FC3D-4C91-8F21-8694AC626524}" srcOrd="0" destOrd="0" presId="urn:microsoft.com/office/officeart/2008/layout/AlternatingHexagons"/>
    <dgm:cxn modelId="{85FD0E8C-2EE3-4CD4-B683-D1061A360BE0}" type="presOf" srcId="{651BAAE2-7CCC-4663-8005-ED010F9ACA04}" destId="{B88F240B-0656-4AED-9573-3D7C3B7653FA}" srcOrd="0" destOrd="0" presId="urn:microsoft.com/office/officeart/2008/layout/AlternatingHexagons"/>
    <dgm:cxn modelId="{522F45C3-FFD4-44C3-B00C-24A5F3B2C441}" type="presOf" srcId="{44358B47-F5FC-4D63-AE3E-8E259FA56B8D}" destId="{57B0A260-72DD-441E-BD27-7A5AD23F2BA6}" srcOrd="0" destOrd="0" presId="urn:microsoft.com/office/officeart/2008/layout/AlternatingHexagons"/>
    <dgm:cxn modelId="{B198D2A4-09EF-467D-9417-9A789FC54BF2}" type="presOf" srcId="{77625AFD-DE4F-499F-8A8B-FFEA2543AEAA}" destId="{E9610DB6-649A-4191-AA38-C674D324AEBA}" srcOrd="0" destOrd="0" presId="urn:microsoft.com/office/officeart/2008/layout/AlternatingHexagons"/>
    <dgm:cxn modelId="{F91DBD66-3633-40ED-94AB-7B966FE86B69}" srcId="{63AC0875-E92A-4520-9FD5-1750DAAB7020}" destId="{651BAAE2-7CCC-4663-8005-ED010F9ACA04}" srcOrd="3" destOrd="0" parTransId="{4EB8DDA2-FE31-422E-8471-2062467A82B7}" sibTransId="{23B80606-4DFF-4806-88C6-B92F90F911C5}"/>
    <dgm:cxn modelId="{74AB8E75-C3EC-4479-82AA-E189A8E47809}" srcId="{24482EB4-D6E0-42BD-ACD4-951576D17735}" destId="{4507597A-902D-47E1-B495-34F6D31C3D51}" srcOrd="0" destOrd="0" parTransId="{27CD4E59-3E14-4A83-B4FB-EAA056B5DCFC}" sibTransId="{00B7BC5B-1FDC-4E37-9BAA-EDB90F034E95}"/>
    <dgm:cxn modelId="{5B23C63A-EE2A-4127-ADF4-B43BAF842524}" type="presOf" srcId="{F39A31AE-B4BD-4BE2-A2B9-19D69A2E16F1}" destId="{076C3C7D-A12F-4CB7-AC54-CE30214EFE68}" srcOrd="0" destOrd="0" presId="urn:microsoft.com/office/officeart/2008/layout/AlternatingHexagons"/>
    <dgm:cxn modelId="{4C6A3656-2E7A-40AE-854A-91287B05B30B}" srcId="{63AC0875-E92A-4520-9FD5-1750DAAB7020}" destId="{24482EB4-D6E0-42BD-ACD4-951576D17735}" srcOrd="2" destOrd="0" parTransId="{303952E4-69C7-4CAA-898B-C99C3D7CBC10}" sibTransId="{77625AFD-DE4F-499F-8A8B-FFEA2543AEAA}"/>
    <dgm:cxn modelId="{B10C0801-09FE-4BD3-9F6B-68EF64809405}" srcId="{63AC0875-E92A-4520-9FD5-1750DAAB7020}" destId="{F39A31AE-B4BD-4BE2-A2B9-19D69A2E16F1}" srcOrd="4" destOrd="0" parTransId="{DE4844A5-7D3B-4F35-A592-30D94ABCA595}" sibTransId="{8368A76D-1A33-4521-BC04-2F5DCFDA9CC1}"/>
    <dgm:cxn modelId="{2D74B77B-4301-486E-A57B-14B1B8259704}" type="presOf" srcId="{621A9235-3DB8-4A94-94B7-1E58BAA0004C}" destId="{A4583084-F32D-4112-820B-C0DB0E9EDBE4}" srcOrd="0" destOrd="0" presId="urn:microsoft.com/office/officeart/2008/layout/AlternatingHexagons"/>
    <dgm:cxn modelId="{CA42F96A-1202-4DCD-950B-E30F0912FAD2}" srcId="{44358B47-F5FC-4D63-AE3E-8E259FA56B8D}" destId="{D04266F5-358F-4AD1-817B-6BEE24075B35}" srcOrd="0" destOrd="0" parTransId="{DB50C34A-3E5A-4DA6-9EC6-8760BB0B352A}" sibTransId="{E339C5B1-4A0A-49C6-8662-C2978277972F}"/>
    <dgm:cxn modelId="{CD80CA0F-44B7-46C6-99EF-379F5AD5549D}" srcId="{63AC0875-E92A-4520-9FD5-1750DAAB7020}" destId="{E7D6D6BE-887F-4A60-8552-6B7397D343A2}" srcOrd="1" destOrd="0" parTransId="{22D4C26E-26D3-4D12-A509-25E39E88FEC3}" sibTransId="{447D009C-1536-444E-8711-50ED105AEEF5}"/>
    <dgm:cxn modelId="{E93E0AE0-8A38-410C-90CC-428BAB20DA33}" type="presOf" srcId="{E7D6D6BE-887F-4A60-8552-6B7397D343A2}" destId="{B4CEA6A5-12C4-4607-9C82-B9D0D6B9F5FF}" srcOrd="0" destOrd="0" presId="urn:microsoft.com/office/officeart/2008/layout/AlternatingHexagons"/>
    <dgm:cxn modelId="{CC58FC2B-9E7C-4CF2-A74F-048BC52FD189}" type="presOf" srcId="{8368A76D-1A33-4521-BC04-2F5DCFDA9CC1}" destId="{D450D25C-0F66-4F46-A40C-86F66B60AA7F}" srcOrd="0" destOrd="0" presId="urn:microsoft.com/office/officeart/2008/layout/AlternatingHexagons"/>
    <dgm:cxn modelId="{DF9F067C-DEBE-4F18-BFC5-D0FD80FA33B8}" type="presParOf" srcId="{6678B95F-FF9D-457C-9F87-3B0BD88AE412}" destId="{F42778E6-7F94-4D91-BA4F-63977FC6DCB3}" srcOrd="0" destOrd="0" presId="urn:microsoft.com/office/officeart/2008/layout/AlternatingHexagons"/>
    <dgm:cxn modelId="{3BAA13BD-89E4-4A16-89BE-BC2976862886}" type="presParOf" srcId="{F42778E6-7F94-4D91-BA4F-63977FC6DCB3}" destId="{57B0A260-72DD-441E-BD27-7A5AD23F2BA6}" srcOrd="0" destOrd="0" presId="urn:microsoft.com/office/officeart/2008/layout/AlternatingHexagons"/>
    <dgm:cxn modelId="{43EF5A7D-5D2B-4F4F-960D-A5AF750EE9EF}" type="presParOf" srcId="{F42778E6-7F94-4D91-BA4F-63977FC6DCB3}" destId="{42B6C0C6-DD8E-4EA6-B721-1251FF8FBDA7}" srcOrd="1" destOrd="0" presId="urn:microsoft.com/office/officeart/2008/layout/AlternatingHexagons"/>
    <dgm:cxn modelId="{86C7EF64-8AE3-45CB-B0B8-E202C998623B}" type="presParOf" srcId="{F42778E6-7F94-4D91-BA4F-63977FC6DCB3}" destId="{97E1BE7E-B496-4EE6-B399-0F98EF4B7C7E}" srcOrd="2" destOrd="0" presId="urn:microsoft.com/office/officeart/2008/layout/AlternatingHexagons"/>
    <dgm:cxn modelId="{A8465B15-280D-4BC6-A31B-866E85AEB9DA}" type="presParOf" srcId="{F42778E6-7F94-4D91-BA4F-63977FC6DCB3}" destId="{22A1022B-EFC9-45EF-ACD1-FBDC613A6D47}" srcOrd="3" destOrd="0" presId="urn:microsoft.com/office/officeart/2008/layout/AlternatingHexagons"/>
    <dgm:cxn modelId="{805CCC87-0A64-4FC2-859D-C10882552C46}" type="presParOf" srcId="{F42778E6-7F94-4D91-BA4F-63977FC6DCB3}" destId="{6EBC1C8A-4715-45C3-94B3-464575C694A1}" srcOrd="4" destOrd="0" presId="urn:microsoft.com/office/officeart/2008/layout/AlternatingHexagons"/>
    <dgm:cxn modelId="{81606D0D-7849-47E5-B223-2515BCA4C561}" type="presParOf" srcId="{6678B95F-FF9D-457C-9F87-3B0BD88AE412}" destId="{370F603E-E34B-4A8E-B4BE-D307E51D7B4D}" srcOrd="1" destOrd="0" presId="urn:microsoft.com/office/officeart/2008/layout/AlternatingHexagons"/>
    <dgm:cxn modelId="{197602EC-943B-4411-B63D-BC8E3E632CB9}" type="presParOf" srcId="{6678B95F-FF9D-457C-9F87-3B0BD88AE412}" destId="{329E300A-EF34-4306-9389-045993613761}" srcOrd="2" destOrd="0" presId="urn:microsoft.com/office/officeart/2008/layout/AlternatingHexagons"/>
    <dgm:cxn modelId="{3EA9B0E6-2B6F-44DC-B46F-20C260B6C67B}" type="presParOf" srcId="{329E300A-EF34-4306-9389-045993613761}" destId="{B4CEA6A5-12C4-4607-9C82-B9D0D6B9F5FF}" srcOrd="0" destOrd="0" presId="urn:microsoft.com/office/officeart/2008/layout/AlternatingHexagons"/>
    <dgm:cxn modelId="{DD0AF49C-F21B-42BC-8ADE-C134855F79A7}" type="presParOf" srcId="{329E300A-EF34-4306-9389-045993613761}" destId="{103F2E7D-FC3D-4C91-8F21-8694AC626524}" srcOrd="1" destOrd="0" presId="urn:microsoft.com/office/officeart/2008/layout/AlternatingHexagons"/>
    <dgm:cxn modelId="{1343BD40-3DDA-4D0B-B7BC-E95C55683F89}" type="presParOf" srcId="{329E300A-EF34-4306-9389-045993613761}" destId="{72730593-EAEE-4CE3-8FDA-FA17BDC171B4}" srcOrd="2" destOrd="0" presId="urn:microsoft.com/office/officeart/2008/layout/AlternatingHexagons"/>
    <dgm:cxn modelId="{D240E710-0CF0-4BA7-8A3D-8946B5720481}" type="presParOf" srcId="{329E300A-EF34-4306-9389-045993613761}" destId="{3226373C-B554-4E4C-BD41-9DAA67E68EB9}" srcOrd="3" destOrd="0" presId="urn:microsoft.com/office/officeart/2008/layout/AlternatingHexagons"/>
    <dgm:cxn modelId="{80C650FA-273D-4379-A910-27A764575C2D}" type="presParOf" srcId="{329E300A-EF34-4306-9389-045993613761}" destId="{04AC3639-820E-459C-A25E-9DA87A0833C1}" srcOrd="4" destOrd="0" presId="urn:microsoft.com/office/officeart/2008/layout/AlternatingHexagons"/>
    <dgm:cxn modelId="{6AC42438-079A-48D3-9CA5-C8DDFF160FB5}" type="presParOf" srcId="{6678B95F-FF9D-457C-9F87-3B0BD88AE412}" destId="{F23919A6-8783-4ADA-9312-26601038C307}" srcOrd="3" destOrd="0" presId="urn:microsoft.com/office/officeart/2008/layout/AlternatingHexagons"/>
    <dgm:cxn modelId="{DDD66AF8-2E2B-4902-9150-66B863B3AE9B}" type="presParOf" srcId="{6678B95F-FF9D-457C-9F87-3B0BD88AE412}" destId="{C36308CC-DB68-4F2A-82D2-4D82C4DD7CF6}" srcOrd="4" destOrd="0" presId="urn:microsoft.com/office/officeart/2008/layout/AlternatingHexagons"/>
    <dgm:cxn modelId="{712B6A47-1219-40F8-8289-2305F6E4397B}" type="presParOf" srcId="{C36308CC-DB68-4F2A-82D2-4D82C4DD7CF6}" destId="{B5F48ABD-B110-4496-B2A0-E842378EF20E}" srcOrd="0" destOrd="0" presId="urn:microsoft.com/office/officeart/2008/layout/AlternatingHexagons"/>
    <dgm:cxn modelId="{12A40A4B-F637-491A-B70B-E12D0EC9DA36}" type="presParOf" srcId="{C36308CC-DB68-4F2A-82D2-4D82C4DD7CF6}" destId="{FA59A635-3001-411E-9815-9CE24EC256E4}" srcOrd="1" destOrd="0" presId="urn:microsoft.com/office/officeart/2008/layout/AlternatingHexagons"/>
    <dgm:cxn modelId="{250ECF92-1A0E-4E57-B273-F44989ED39A0}" type="presParOf" srcId="{C36308CC-DB68-4F2A-82D2-4D82C4DD7CF6}" destId="{8DA26419-8136-4571-8E98-FA1C5E36E8A5}" srcOrd="2" destOrd="0" presId="urn:microsoft.com/office/officeart/2008/layout/AlternatingHexagons"/>
    <dgm:cxn modelId="{02E35F83-1FFC-4EEF-8D5B-8E8CD312B40D}" type="presParOf" srcId="{C36308CC-DB68-4F2A-82D2-4D82C4DD7CF6}" destId="{FC243091-3EE7-46C8-B45D-E913464E5038}" srcOrd="3" destOrd="0" presId="urn:microsoft.com/office/officeart/2008/layout/AlternatingHexagons"/>
    <dgm:cxn modelId="{CDA7191B-8CBE-46AE-AA86-31C284CAF940}" type="presParOf" srcId="{C36308CC-DB68-4F2A-82D2-4D82C4DD7CF6}" destId="{E9610DB6-649A-4191-AA38-C674D324AEBA}" srcOrd="4" destOrd="0" presId="urn:microsoft.com/office/officeart/2008/layout/AlternatingHexagons"/>
    <dgm:cxn modelId="{7B2372B5-6C04-4925-8B0E-E0BE96A47577}" type="presParOf" srcId="{6678B95F-FF9D-457C-9F87-3B0BD88AE412}" destId="{2300E5AF-F4E7-4E1B-892D-55E75F4C1FEE}" srcOrd="5" destOrd="0" presId="urn:microsoft.com/office/officeart/2008/layout/AlternatingHexagons"/>
    <dgm:cxn modelId="{E410CC3D-AC4E-4E80-8E4D-05D5384B57D1}" type="presParOf" srcId="{6678B95F-FF9D-457C-9F87-3B0BD88AE412}" destId="{247360DF-6D7D-4B06-BFA2-E233A201C07E}" srcOrd="6" destOrd="0" presId="urn:microsoft.com/office/officeart/2008/layout/AlternatingHexagons"/>
    <dgm:cxn modelId="{51FEFF1D-DFE0-4256-9748-96C2A1B5D9B5}" type="presParOf" srcId="{247360DF-6D7D-4B06-BFA2-E233A201C07E}" destId="{B88F240B-0656-4AED-9573-3D7C3B7653FA}" srcOrd="0" destOrd="0" presId="urn:microsoft.com/office/officeart/2008/layout/AlternatingHexagons"/>
    <dgm:cxn modelId="{6ACB0309-27B5-4C36-A6FF-6F8F9A7ABB8C}" type="presParOf" srcId="{247360DF-6D7D-4B06-BFA2-E233A201C07E}" destId="{A4583084-F32D-4112-820B-C0DB0E9EDBE4}" srcOrd="1" destOrd="0" presId="urn:microsoft.com/office/officeart/2008/layout/AlternatingHexagons"/>
    <dgm:cxn modelId="{14D25C04-2A2B-400D-940F-5FB120AC96FB}" type="presParOf" srcId="{247360DF-6D7D-4B06-BFA2-E233A201C07E}" destId="{422F3786-B860-413D-9351-C33390C17F81}" srcOrd="2" destOrd="0" presId="urn:microsoft.com/office/officeart/2008/layout/AlternatingHexagons"/>
    <dgm:cxn modelId="{A9BC368D-191F-468A-B10A-C610A84C63F1}" type="presParOf" srcId="{247360DF-6D7D-4B06-BFA2-E233A201C07E}" destId="{9A6F3094-D533-4166-8625-B6F03C96FC62}" srcOrd="3" destOrd="0" presId="urn:microsoft.com/office/officeart/2008/layout/AlternatingHexagons"/>
    <dgm:cxn modelId="{648A00A9-E2C2-446A-9B8C-819389DADA82}" type="presParOf" srcId="{247360DF-6D7D-4B06-BFA2-E233A201C07E}" destId="{6B683C26-D287-42A5-BDE6-356987E51E07}" srcOrd="4" destOrd="0" presId="urn:microsoft.com/office/officeart/2008/layout/AlternatingHexagons"/>
    <dgm:cxn modelId="{D4FB0596-BF12-4A3B-A1B5-85D989BF5AD9}" type="presParOf" srcId="{6678B95F-FF9D-457C-9F87-3B0BD88AE412}" destId="{9588AB95-56A9-4957-8C13-178FFC62E136}" srcOrd="7" destOrd="0" presId="urn:microsoft.com/office/officeart/2008/layout/AlternatingHexagons"/>
    <dgm:cxn modelId="{5978A95C-3945-423C-A8BB-6F1029895665}" type="presParOf" srcId="{6678B95F-FF9D-457C-9F87-3B0BD88AE412}" destId="{D3E92879-CF63-4808-B336-E80B3A346766}" srcOrd="8" destOrd="0" presId="urn:microsoft.com/office/officeart/2008/layout/AlternatingHexagons"/>
    <dgm:cxn modelId="{89333EAA-7989-413C-96EF-01170F454524}" type="presParOf" srcId="{D3E92879-CF63-4808-B336-E80B3A346766}" destId="{076C3C7D-A12F-4CB7-AC54-CE30214EFE68}" srcOrd="0" destOrd="0" presId="urn:microsoft.com/office/officeart/2008/layout/AlternatingHexagons"/>
    <dgm:cxn modelId="{FA49930A-9525-4790-B481-4FA3F9DA31AF}" type="presParOf" srcId="{D3E92879-CF63-4808-B336-E80B3A346766}" destId="{94FEF961-E41D-4216-A600-FCAA9D5CB20B}" srcOrd="1" destOrd="0" presId="urn:microsoft.com/office/officeart/2008/layout/AlternatingHexagons"/>
    <dgm:cxn modelId="{AE1D85E3-5D5A-4BAF-A13B-613722084C4C}" type="presParOf" srcId="{D3E92879-CF63-4808-B336-E80B3A346766}" destId="{F28D49DD-DDFE-4C45-A8B4-FD3E15B4AE75}" srcOrd="2" destOrd="0" presId="urn:microsoft.com/office/officeart/2008/layout/AlternatingHexagons"/>
    <dgm:cxn modelId="{951456CB-D9C1-44CA-B11E-48251A7F2BB9}" type="presParOf" srcId="{D3E92879-CF63-4808-B336-E80B3A346766}" destId="{9CF45217-A237-4C9F-8FED-B459BB41120A}" srcOrd="3" destOrd="0" presId="urn:microsoft.com/office/officeart/2008/layout/AlternatingHexagons"/>
    <dgm:cxn modelId="{29BF034A-737C-47AA-8A94-AFFC710D936A}" type="presParOf" srcId="{D3E92879-CF63-4808-B336-E80B3A346766}" destId="{D450D25C-0F66-4F46-A40C-86F66B60AA7F}" srcOrd="4" destOrd="0" presId="urn:microsoft.com/office/officeart/2008/layout/AlternatingHexagons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7B0A260-72DD-441E-BD27-7A5AD23F2BA6}">
      <dsp:nvSpPr>
        <dsp:cNvPr id="0" name=""/>
        <dsp:cNvSpPr/>
      </dsp:nvSpPr>
      <dsp:spPr>
        <a:xfrm rot="5400000">
          <a:off x="2200148" y="168913"/>
          <a:ext cx="1038049" cy="903103"/>
        </a:xfrm>
        <a:prstGeom prst="hexagon">
          <a:avLst>
            <a:gd name="adj" fmla="val 25000"/>
            <a:gd name="vf" fmla="val 115470"/>
          </a:avLst>
        </a:prstGeom>
        <a:gradFill rotWithShape="0">
          <a:gsLst>
            <a:gs pos="0">
              <a:srgbClr val="518378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rgbClr>
            </a:gs>
            <a:gs pos="50000">
              <a:srgbClr val="518378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rgbClr>
            </a:gs>
            <a:gs pos="100000">
              <a:srgbClr val="518378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rgb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Arial" panose="020B0604020202020204" pitchFamily="34" charset="0"/>
            <a:buNone/>
          </a:pPr>
          <a:r>
            <a:rPr lang="en-GB" sz="2300" kern="1200" dirty="0" smtClean="0">
              <a:solidFill>
                <a:srgbClr val="FFFFFF"/>
              </a:solidFill>
              <a:latin typeface="Calibri" panose="020F0502020204030204"/>
              <a:ea typeface="+mn-ea"/>
              <a:cs typeface="+mn-cs"/>
            </a:rPr>
            <a:t>57</a:t>
          </a:r>
          <a:endParaRPr lang="en-GB" sz="2300" kern="1200" dirty="0">
            <a:solidFill>
              <a:srgbClr val="FFFFFF"/>
            </a:solidFill>
            <a:latin typeface="Calibri" panose="020F0502020204030204"/>
            <a:ea typeface="+mn-ea"/>
            <a:cs typeface="+mn-cs"/>
          </a:endParaRPr>
        </a:p>
      </dsp:txBody>
      <dsp:txXfrm rot="-5400000">
        <a:off x="2408355" y="263203"/>
        <a:ext cx="621635" cy="714523"/>
      </dsp:txXfrm>
    </dsp:sp>
    <dsp:sp modelId="{42B6C0C6-DD8E-4EA6-B721-1251FF8FBDA7}">
      <dsp:nvSpPr>
        <dsp:cNvPr id="0" name=""/>
        <dsp:cNvSpPr/>
      </dsp:nvSpPr>
      <dsp:spPr>
        <a:xfrm>
          <a:off x="3848482" y="0"/>
          <a:ext cx="1393527" cy="100121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l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Arial" panose="020B0604020202020204" pitchFamily="34" charset="0"/>
            <a:buNone/>
          </a:pPr>
          <a:r>
            <a:rPr lang="en-GB" sz="1000" kern="1200" dirty="0" smtClean="0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Calibri" panose="020F0502020204030204"/>
              <a:ea typeface="+mn-ea"/>
              <a:cs typeface="+mn-cs"/>
            </a:rPr>
            <a:t>Active NWS-funded Researchers and RSO-Affiliates</a:t>
          </a:r>
          <a:endParaRPr lang="en-GB" sz="1000" kern="1200" dirty="0">
            <a:solidFill>
              <a:srgbClr val="000000">
                <a:hueOff val="0"/>
                <a:satOff val="0"/>
                <a:lumOff val="0"/>
                <a:alphaOff val="0"/>
              </a:srgbClr>
            </a:solidFill>
            <a:latin typeface="Calibri" panose="020F0502020204030204"/>
            <a:ea typeface="+mn-ea"/>
            <a:cs typeface="+mn-cs"/>
          </a:endParaRPr>
        </a:p>
      </dsp:txBody>
      <dsp:txXfrm>
        <a:off x="3848482" y="0"/>
        <a:ext cx="1393527" cy="1001217"/>
      </dsp:txXfrm>
    </dsp:sp>
    <dsp:sp modelId="{6EBC1C8A-4715-45C3-94B3-464575C694A1}">
      <dsp:nvSpPr>
        <dsp:cNvPr id="0" name=""/>
        <dsp:cNvSpPr/>
      </dsp:nvSpPr>
      <dsp:spPr>
        <a:xfrm rot="5400000">
          <a:off x="1160405" y="181276"/>
          <a:ext cx="1038049" cy="903103"/>
        </a:xfrm>
        <a:prstGeom prst="hexagon">
          <a:avLst>
            <a:gd name="adj" fmla="val 25000"/>
            <a:gd name="vf" fmla="val 115470"/>
          </a:avLst>
        </a:prstGeom>
        <a:gradFill rotWithShape="0">
          <a:gsLst>
            <a:gs pos="0">
              <a:srgbClr val="003628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rgbClr>
            </a:gs>
            <a:gs pos="50000">
              <a:srgbClr val="003628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rgbClr>
            </a:gs>
            <a:gs pos="100000">
              <a:srgbClr val="003628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rgb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3600" kern="1200">
            <a:solidFill>
              <a:srgbClr val="FFFFFF"/>
            </a:solidFill>
            <a:latin typeface="Calibri" panose="020F0502020204030204"/>
            <a:ea typeface="+mn-ea"/>
            <a:cs typeface="+mn-cs"/>
          </a:endParaRPr>
        </a:p>
      </dsp:txBody>
      <dsp:txXfrm rot="-5400000">
        <a:off x="1368612" y="275566"/>
        <a:ext cx="621635" cy="714523"/>
      </dsp:txXfrm>
    </dsp:sp>
    <dsp:sp modelId="{B4CEA6A5-12C4-4607-9C82-B9D0D6B9F5FF}">
      <dsp:nvSpPr>
        <dsp:cNvPr id="0" name=""/>
        <dsp:cNvSpPr/>
      </dsp:nvSpPr>
      <dsp:spPr>
        <a:xfrm rot="5400000">
          <a:off x="1707579" y="1025294"/>
          <a:ext cx="1038049" cy="903103"/>
        </a:xfrm>
        <a:prstGeom prst="hexagon">
          <a:avLst>
            <a:gd name="adj" fmla="val 25000"/>
            <a:gd name="vf" fmla="val 115470"/>
          </a:avLst>
        </a:prstGeom>
        <a:gradFill rotWithShape="0">
          <a:gsLst>
            <a:gs pos="0">
              <a:srgbClr val="003628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rgbClr>
            </a:gs>
            <a:gs pos="50000">
              <a:srgbClr val="003628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rgbClr>
            </a:gs>
            <a:gs pos="100000">
              <a:srgbClr val="003628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rgb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300" kern="1200" dirty="0" smtClean="0">
              <a:solidFill>
                <a:srgbClr val="FFFFFF"/>
              </a:solidFill>
              <a:latin typeface="Calibri" panose="020F0502020204030204"/>
              <a:ea typeface="+mn-ea"/>
              <a:cs typeface="+mn-cs"/>
            </a:rPr>
            <a:t>5</a:t>
          </a:r>
          <a:endParaRPr lang="en-GB" sz="2300" kern="1200" dirty="0">
            <a:solidFill>
              <a:srgbClr val="FFFFFF"/>
            </a:solidFill>
            <a:latin typeface="Calibri" panose="020F0502020204030204"/>
            <a:ea typeface="+mn-ea"/>
            <a:cs typeface="+mn-cs"/>
          </a:endParaRPr>
        </a:p>
      </dsp:txBody>
      <dsp:txXfrm rot="-5400000">
        <a:off x="1915786" y="1119584"/>
        <a:ext cx="621635" cy="714523"/>
      </dsp:txXfrm>
    </dsp:sp>
    <dsp:sp modelId="{103F2E7D-FC3D-4C91-8F21-8694AC626524}">
      <dsp:nvSpPr>
        <dsp:cNvPr id="0" name=""/>
        <dsp:cNvSpPr/>
      </dsp:nvSpPr>
      <dsp:spPr>
        <a:xfrm>
          <a:off x="99589" y="1136815"/>
          <a:ext cx="922368" cy="62282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l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000" kern="1200" dirty="0" smtClean="0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Calibri" panose="020F0502020204030204"/>
              <a:ea typeface="+mn-ea"/>
              <a:cs typeface="+mn-cs"/>
            </a:rPr>
            <a:t>New permanent academic positions in NWS relevant research in UK Universities</a:t>
          </a:r>
          <a:endParaRPr lang="en-GB" sz="1000" kern="1200" dirty="0">
            <a:solidFill>
              <a:srgbClr val="000000">
                <a:hueOff val="0"/>
                <a:satOff val="0"/>
                <a:lumOff val="0"/>
                <a:alphaOff val="0"/>
              </a:srgbClr>
            </a:solidFill>
            <a:latin typeface="Calibri" panose="020F0502020204030204"/>
            <a:ea typeface="+mn-ea"/>
            <a:cs typeface="+mn-cs"/>
          </a:endParaRPr>
        </a:p>
      </dsp:txBody>
      <dsp:txXfrm>
        <a:off x="99589" y="1136815"/>
        <a:ext cx="922368" cy="622829"/>
      </dsp:txXfrm>
    </dsp:sp>
    <dsp:sp modelId="{04AC3639-820E-459C-A25E-9DA87A0833C1}">
      <dsp:nvSpPr>
        <dsp:cNvPr id="0" name=""/>
        <dsp:cNvSpPr/>
      </dsp:nvSpPr>
      <dsp:spPr>
        <a:xfrm rot="5400000">
          <a:off x="2695285" y="1000588"/>
          <a:ext cx="1038049" cy="903103"/>
        </a:xfrm>
        <a:prstGeom prst="hexagon">
          <a:avLst>
            <a:gd name="adj" fmla="val 25000"/>
            <a:gd name="vf" fmla="val 115470"/>
          </a:avLst>
        </a:prstGeom>
        <a:gradFill rotWithShape="0">
          <a:gsLst>
            <a:gs pos="0">
              <a:srgbClr val="7EC3BE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rgbClr>
            </a:gs>
            <a:gs pos="50000">
              <a:srgbClr val="7EC3BE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rgbClr>
            </a:gs>
            <a:gs pos="100000">
              <a:srgbClr val="7EC3BE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rgb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3600" kern="1200">
            <a:solidFill>
              <a:srgbClr val="FFFFFF"/>
            </a:solidFill>
            <a:latin typeface="Calibri" panose="020F0502020204030204"/>
            <a:ea typeface="+mn-ea"/>
            <a:cs typeface="+mn-cs"/>
          </a:endParaRPr>
        </a:p>
      </dsp:txBody>
      <dsp:txXfrm rot="-5400000">
        <a:off x="2903492" y="1094878"/>
        <a:ext cx="621635" cy="714523"/>
      </dsp:txXfrm>
    </dsp:sp>
    <dsp:sp modelId="{B5F48ABD-B110-4496-B2A0-E842378EF20E}">
      <dsp:nvSpPr>
        <dsp:cNvPr id="0" name=""/>
        <dsp:cNvSpPr/>
      </dsp:nvSpPr>
      <dsp:spPr>
        <a:xfrm rot="5400000">
          <a:off x="2226405" y="1962182"/>
          <a:ext cx="1038049" cy="903103"/>
        </a:xfrm>
        <a:prstGeom prst="hexagon">
          <a:avLst>
            <a:gd name="adj" fmla="val 25000"/>
            <a:gd name="vf" fmla="val 115470"/>
          </a:avLst>
        </a:prstGeom>
        <a:gradFill rotWithShape="0">
          <a:gsLst>
            <a:gs pos="0">
              <a:srgbClr val="7EC3BE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rgbClr>
            </a:gs>
            <a:gs pos="50000">
              <a:srgbClr val="7EC3BE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rgbClr>
            </a:gs>
            <a:gs pos="100000">
              <a:srgbClr val="7EC3BE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rgb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300" kern="1200" dirty="0" smtClean="0">
              <a:solidFill>
                <a:srgbClr val="FFFFFF"/>
              </a:solidFill>
              <a:latin typeface="Calibri" panose="020F0502020204030204"/>
              <a:ea typeface="+mn-ea"/>
              <a:cs typeface="+mn-cs"/>
            </a:rPr>
            <a:t>20+</a:t>
          </a:r>
          <a:endParaRPr lang="en-GB" sz="2300" kern="1200" dirty="0">
            <a:solidFill>
              <a:srgbClr val="FFFFFF"/>
            </a:solidFill>
            <a:latin typeface="Calibri" panose="020F0502020204030204"/>
            <a:ea typeface="+mn-ea"/>
            <a:cs typeface="+mn-cs"/>
          </a:endParaRPr>
        </a:p>
      </dsp:txBody>
      <dsp:txXfrm rot="-5400000">
        <a:off x="2434612" y="2056472"/>
        <a:ext cx="621635" cy="714523"/>
      </dsp:txXfrm>
    </dsp:sp>
    <dsp:sp modelId="{FA59A635-3001-411E-9815-9CE24EC256E4}">
      <dsp:nvSpPr>
        <dsp:cNvPr id="0" name=""/>
        <dsp:cNvSpPr/>
      </dsp:nvSpPr>
      <dsp:spPr>
        <a:xfrm>
          <a:off x="3409806" y="1674936"/>
          <a:ext cx="1832203" cy="125250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l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000" kern="1200" dirty="0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Calibri" panose="020F0502020204030204"/>
              <a:ea typeface="+mn-ea"/>
              <a:cs typeface="+mn-cs"/>
            </a:rPr>
            <a:t>Institutions that have benefitted from having academic research funded via the RSO</a:t>
          </a:r>
        </a:p>
      </dsp:txBody>
      <dsp:txXfrm>
        <a:off x="3409806" y="1674936"/>
        <a:ext cx="1832203" cy="1252504"/>
      </dsp:txXfrm>
    </dsp:sp>
    <dsp:sp modelId="{E9610DB6-649A-4191-AA38-C674D324AEBA}">
      <dsp:nvSpPr>
        <dsp:cNvPr id="0" name=""/>
        <dsp:cNvSpPr/>
      </dsp:nvSpPr>
      <dsp:spPr>
        <a:xfrm rot="5400000">
          <a:off x="1251044" y="1964196"/>
          <a:ext cx="1038049" cy="903103"/>
        </a:xfrm>
        <a:prstGeom prst="hexagon">
          <a:avLst>
            <a:gd name="adj" fmla="val 25000"/>
            <a:gd name="vf" fmla="val 115470"/>
          </a:avLst>
        </a:prstGeom>
        <a:gradFill rotWithShape="0">
          <a:gsLst>
            <a:gs pos="0">
              <a:srgbClr val="518378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rgbClr>
            </a:gs>
            <a:gs pos="50000">
              <a:srgbClr val="518378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rgbClr>
            </a:gs>
            <a:gs pos="100000">
              <a:srgbClr val="518378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rgb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3600" kern="1200">
            <a:solidFill>
              <a:srgbClr val="FFFFFF"/>
            </a:solidFill>
            <a:latin typeface="Calibri" panose="020F0502020204030204"/>
            <a:ea typeface="+mn-ea"/>
            <a:cs typeface="+mn-cs"/>
          </a:endParaRPr>
        </a:p>
      </dsp:txBody>
      <dsp:txXfrm rot="-5400000">
        <a:off x="1459251" y="2058486"/>
        <a:ext cx="621635" cy="714523"/>
      </dsp:txXfrm>
    </dsp:sp>
    <dsp:sp modelId="{B88F240B-0656-4AED-9573-3D7C3B7653FA}">
      <dsp:nvSpPr>
        <dsp:cNvPr id="0" name=""/>
        <dsp:cNvSpPr/>
      </dsp:nvSpPr>
      <dsp:spPr>
        <a:xfrm rot="5400000">
          <a:off x="1843505" y="2927805"/>
          <a:ext cx="1038049" cy="903103"/>
        </a:xfrm>
        <a:prstGeom prst="hexagon">
          <a:avLst>
            <a:gd name="adj" fmla="val 25000"/>
            <a:gd name="vf" fmla="val 115470"/>
          </a:avLst>
        </a:prstGeom>
        <a:gradFill rotWithShape="0">
          <a:gsLst>
            <a:gs pos="0">
              <a:srgbClr val="003628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rgbClr>
            </a:gs>
            <a:gs pos="50000">
              <a:srgbClr val="003628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rgbClr>
            </a:gs>
            <a:gs pos="100000">
              <a:srgbClr val="003628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rgb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300" kern="1200" dirty="0" smtClean="0">
              <a:solidFill>
                <a:srgbClr val="FFFFFF"/>
              </a:solidFill>
              <a:latin typeface="Calibri" panose="020F0502020204030204"/>
              <a:ea typeface="+mn-ea"/>
              <a:cs typeface="+mn-cs"/>
            </a:rPr>
            <a:t>25+</a:t>
          </a:r>
          <a:endParaRPr lang="en-GB" sz="2300" kern="1200" dirty="0">
            <a:solidFill>
              <a:srgbClr val="FFFFFF"/>
            </a:solidFill>
            <a:latin typeface="Calibri" panose="020F0502020204030204"/>
            <a:ea typeface="+mn-ea"/>
            <a:cs typeface="+mn-cs"/>
          </a:endParaRPr>
        </a:p>
      </dsp:txBody>
      <dsp:txXfrm rot="-5400000">
        <a:off x="2051712" y="3022095"/>
        <a:ext cx="621635" cy="714523"/>
      </dsp:txXfrm>
    </dsp:sp>
    <dsp:sp modelId="{A4583084-F32D-4112-820B-C0DB0E9EDBE4}">
      <dsp:nvSpPr>
        <dsp:cNvPr id="0" name=""/>
        <dsp:cNvSpPr/>
      </dsp:nvSpPr>
      <dsp:spPr>
        <a:xfrm>
          <a:off x="780968" y="3067941"/>
          <a:ext cx="1121093" cy="62282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l" defTabSz="4445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000" kern="1200" dirty="0" smtClean="0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Calibri" panose="020F0502020204030204"/>
              <a:ea typeface="+mn-ea"/>
              <a:cs typeface="+mn-cs"/>
            </a:rPr>
            <a:t>Notable Prizes to both researchers and to the RSO</a:t>
          </a:r>
          <a:endParaRPr lang="en-GB" sz="1000" kern="1200" dirty="0">
            <a:solidFill>
              <a:srgbClr val="000000">
                <a:hueOff val="0"/>
                <a:satOff val="0"/>
                <a:lumOff val="0"/>
                <a:alphaOff val="0"/>
              </a:srgbClr>
            </a:solidFill>
            <a:latin typeface="Calibri" panose="020F0502020204030204"/>
            <a:ea typeface="+mn-ea"/>
            <a:cs typeface="+mn-cs"/>
          </a:endParaRPr>
        </a:p>
      </dsp:txBody>
      <dsp:txXfrm>
        <a:off x="780968" y="3067941"/>
        <a:ext cx="1121093" cy="622829"/>
      </dsp:txXfrm>
    </dsp:sp>
    <dsp:sp modelId="{6B683C26-D287-42A5-BDE6-356987E51E07}">
      <dsp:nvSpPr>
        <dsp:cNvPr id="0" name=""/>
        <dsp:cNvSpPr/>
      </dsp:nvSpPr>
      <dsp:spPr>
        <a:xfrm rot="5400000">
          <a:off x="2818857" y="2927805"/>
          <a:ext cx="1038049" cy="903103"/>
        </a:xfrm>
        <a:prstGeom prst="hexagon">
          <a:avLst>
            <a:gd name="adj" fmla="val 25000"/>
            <a:gd name="vf" fmla="val 115470"/>
          </a:avLst>
        </a:prstGeom>
        <a:gradFill rotWithShape="0">
          <a:gsLst>
            <a:gs pos="0">
              <a:srgbClr val="003628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rgbClr>
            </a:gs>
            <a:gs pos="50000">
              <a:srgbClr val="003628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rgbClr>
            </a:gs>
            <a:gs pos="100000">
              <a:srgbClr val="003628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rgb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3600" kern="1200">
            <a:solidFill>
              <a:srgbClr val="FFFFFF"/>
            </a:solidFill>
            <a:latin typeface="Calibri" panose="020F0502020204030204"/>
            <a:ea typeface="+mn-ea"/>
            <a:cs typeface="+mn-cs"/>
          </a:endParaRPr>
        </a:p>
      </dsp:txBody>
      <dsp:txXfrm rot="-5400000">
        <a:off x="3027064" y="3022095"/>
        <a:ext cx="621635" cy="714523"/>
      </dsp:txXfrm>
    </dsp:sp>
    <dsp:sp modelId="{076C3C7D-A12F-4CB7-AC54-CE30214EFE68}">
      <dsp:nvSpPr>
        <dsp:cNvPr id="0" name=""/>
        <dsp:cNvSpPr/>
      </dsp:nvSpPr>
      <dsp:spPr>
        <a:xfrm rot="5400000">
          <a:off x="2333049" y="3808901"/>
          <a:ext cx="1038049" cy="903103"/>
        </a:xfrm>
        <a:prstGeom prst="hexagon">
          <a:avLst>
            <a:gd name="adj" fmla="val 25000"/>
            <a:gd name="vf" fmla="val 115470"/>
          </a:avLst>
        </a:prstGeom>
        <a:gradFill rotWithShape="0">
          <a:gsLst>
            <a:gs pos="0">
              <a:srgbClr val="7EC3BE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rgbClr>
            </a:gs>
            <a:gs pos="50000">
              <a:srgbClr val="7EC3BE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rgbClr>
            </a:gs>
            <a:gs pos="100000">
              <a:srgbClr val="7EC3BE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rgb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300" kern="1200" dirty="0" smtClean="0">
              <a:solidFill>
                <a:srgbClr val="FFFFFF"/>
              </a:solidFill>
              <a:latin typeface="Calibri" panose="020F0502020204030204"/>
              <a:ea typeface="+mn-ea"/>
              <a:cs typeface="+mn-cs"/>
            </a:rPr>
            <a:t>18+</a:t>
          </a:r>
          <a:endParaRPr lang="en-GB" sz="2300" kern="1200" dirty="0">
            <a:solidFill>
              <a:srgbClr val="FFFFFF"/>
            </a:solidFill>
            <a:latin typeface="Calibri" panose="020F0502020204030204"/>
            <a:ea typeface="+mn-ea"/>
            <a:cs typeface="+mn-cs"/>
          </a:endParaRPr>
        </a:p>
      </dsp:txBody>
      <dsp:txXfrm rot="-5400000">
        <a:off x="2541256" y="3903191"/>
        <a:ext cx="621635" cy="714523"/>
      </dsp:txXfrm>
    </dsp:sp>
    <dsp:sp modelId="{94FEF961-E41D-4216-A600-FCAA9D5CB20B}">
      <dsp:nvSpPr>
        <dsp:cNvPr id="0" name=""/>
        <dsp:cNvSpPr/>
      </dsp:nvSpPr>
      <dsp:spPr>
        <a:xfrm>
          <a:off x="3331031" y="3949038"/>
          <a:ext cx="1158463" cy="62282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l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000" kern="1200" dirty="0" smtClean="0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Calibri" panose="020F0502020204030204"/>
              <a:ea typeface="+mn-ea"/>
              <a:cs typeface="+mn-cs"/>
            </a:rPr>
            <a:t>RSO members into NWS related academic or industry positions</a:t>
          </a:r>
          <a:endParaRPr lang="en-GB" sz="1000" kern="1200" dirty="0">
            <a:solidFill>
              <a:srgbClr val="000000">
                <a:hueOff val="0"/>
                <a:satOff val="0"/>
                <a:lumOff val="0"/>
                <a:alphaOff val="0"/>
              </a:srgbClr>
            </a:solidFill>
            <a:latin typeface="Calibri" panose="020F0502020204030204"/>
            <a:ea typeface="+mn-ea"/>
            <a:cs typeface="+mn-cs"/>
          </a:endParaRPr>
        </a:p>
      </dsp:txBody>
      <dsp:txXfrm>
        <a:off x="3331031" y="3949038"/>
        <a:ext cx="1158463" cy="622829"/>
      </dsp:txXfrm>
    </dsp:sp>
    <dsp:sp modelId="{D450D25C-0F66-4F46-A40C-86F66B60AA7F}">
      <dsp:nvSpPr>
        <dsp:cNvPr id="0" name=""/>
        <dsp:cNvSpPr/>
      </dsp:nvSpPr>
      <dsp:spPr>
        <a:xfrm rot="5400000">
          <a:off x="1357698" y="3808901"/>
          <a:ext cx="1038049" cy="903103"/>
        </a:xfrm>
        <a:prstGeom prst="hexagon">
          <a:avLst>
            <a:gd name="adj" fmla="val 25000"/>
            <a:gd name="vf" fmla="val 115470"/>
          </a:avLst>
        </a:prstGeom>
        <a:gradFill rotWithShape="0">
          <a:gsLst>
            <a:gs pos="0">
              <a:srgbClr val="7EC3BE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rgbClr>
            </a:gs>
            <a:gs pos="50000">
              <a:srgbClr val="7EC3BE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rgbClr>
            </a:gs>
            <a:gs pos="100000">
              <a:srgbClr val="7EC3BE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rgb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3600" kern="1200">
            <a:solidFill>
              <a:srgbClr val="FFFFFF"/>
            </a:solidFill>
            <a:latin typeface="Calibri" panose="020F0502020204030204"/>
            <a:ea typeface="+mn-ea"/>
            <a:cs typeface="+mn-cs"/>
          </a:endParaRPr>
        </a:p>
      </dsp:txBody>
      <dsp:txXfrm rot="-5400000">
        <a:off x="1565905" y="3903191"/>
        <a:ext cx="621635" cy="71452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AlternatingHexagons">
  <dgm:title val=""/>
  <dgm:desc val=""/>
  <dgm:catLst>
    <dgm:cat type="list" pri="1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1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Name0">
    <dgm:varLst>
      <dgm:chMax/>
      <dgm:chPref/>
      <dgm:dir/>
      <dgm:animLvl val="lvl"/>
    </dgm:varLst>
    <dgm:alg type="lin">
      <dgm:param type="linDir" val="fromT"/>
    </dgm:alg>
    <dgm:shape xmlns:r="http://schemas.openxmlformats.org/officeDocument/2006/relationships" r:blip="">
      <dgm:adjLst/>
    </dgm:shape>
    <dgm:constrLst>
      <dgm:constr type="primFontSz" for="des" forName="Parent1" val="65"/>
      <dgm:constr type="primFontSz" for="des" forName="Childtext1" refType="primFontSz" refFor="des" refForName="Parent1" op="lte"/>
      <dgm:constr type="w" for="ch" forName="composite" refType="w"/>
      <dgm:constr type="h" for="ch" forName="composite" refType="h"/>
      <dgm:constr type="h" for="ch" forName="spaceBetweenRectangles" refType="w" refFor="ch" refForName="composite" fact="-0.042"/>
      <dgm:constr type="sp" refType="h" refFor="ch" refForName="composite" op="equ" fact="0.1"/>
    </dgm:constrLst>
    <dgm:forEach name="nodesForEach" axis="ch" ptType="node">
      <dgm:layoutNode name="composite">
        <dgm:alg type="composite">
          <dgm:param type="ar" val="3.6"/>
        </dgm:alg>
        <dgm:shape xmlns:r="http://schemas.openxmlformats.org/officeDocument/2006/relationships" r:blip="">
          <dgm:adjLst/>
        </dgm:shape>
        <dgm:choose name="Name1">
          <dgm:if name="Name2" func="var" arg="dir" op="equ" val="norm">
            <dgm:choose name="Name3">
              <dgm:if name="Name4" axis="self" ptType="node" func="posOdd" op="equ" val="1">
                <dgm:constrLst>
                  <dgm:constr type="l" for="ch" forName="Accent1" refType="w" fact="0.18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18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44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.69"/>
                  <dgm:constr type="t" for="ch" forName="Childtext1" refType="h" fact="0.2"/>
                  <dgm:constr type="w" for="ch" forName="Childtext1" refType="w" fact="0.31"/>
                  <dgm:constr type="h" for="ch" forName="Childtext1" refType="h" fact="0.6"/>
                  <dgm:constr type="l" for="ch" forName="BalanceSpacing" refType="w" fact="0"/>
                  <dgm:constr type="t" for="ch" forName="BalanceSpacing" refType="h" fact="0"/>
                  <dgm:constr type="w" for="ch" forName="BalanceSpacing" refType="w"/>
                  <dgm:constr type="h" for="ch" forName="BalanceSpacing" refType="h" fact="0.1"/>
                  <dgm:constr type="l" for="ch" forName="BalanceSpacing1" refType="w" fact="0.69"/>
                  <dgm:constr type="t" for="ch" forName="BalanceSpacing1" refType="h" fact="0.2"/>
                  <dgm:constr type="w" for="ch" forName="BalanceSpacing1" refType="w" fact="0.31"/>
                  <dgm:constr type="h" for="ch" forName="BalanceSpacing1" refType="h" fact="0.6"/>
                </dgm:constrLst>
              </dgm:if>
              <dgm:else name="Name5">
                <dgm:constrLst>
                  <dgm:constr type="l" for="ch" forName="Accent1" refType="w" fact="0.571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571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3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"/>
                  <dgm:constr type="t" for="ch" forName="Childtext1" refType="h" fact="0.2"/>
                  <dgm:constr type="w" for="ch" forName="Childtext1" refType="w" fact="0.3"/>
                  <dgm:constr type="h" for="ch" forName="Childtext1" refType="h" fact="0.6"/>
                  <dgm:constr type="l" for="ch" forName="BalanceSpacing" refType="w" fact="0.82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  <dgm:constr type="l" for="ch" forName="BalanceSpacing1" refType="w" fact="0"/>
                  <dgm:constr type="t" for="ch" forName="BalanceSpacing1" refType="h" fact="0.2"/>
                  <dgm:constr type="w" for="ch" forName="BalanceSpacing1" refType="w" fact="0.3"/>
                  <dgm:constr type="h" for="ch" forName="BalanceSpacing1" refType="h" fact="0.6"/>
                </dgm:constrLst>
              </dgm:else>
            </dgm:choose>
          </dgm:if>
          <dgm:else name="Name6">
            <dgm:choose name="Name7">
              <dgm:if name="Name8" axis="self" ptType="node" func="posOdd" op="equ" val="1">
                <dgm:constrLst>
                  <dgm:constr type="l" for="ch" forName="Accent1" refType="w" fact="0.571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571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3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"/>
                  <dgm:constr type="t" for="ch" forName="Childtext1" refType="h" fact="0.2"/>
                  <dgm:constr type="w" for="ch" forName="Childtext1" refType="w" fact="0.3"/>
                  <dgm:constr type="h" for="ch" forName="Childtext1" refType="h" fact="0.6"/>
                  <dgm:constr type="l" for="ch" forName="BalanceSpacing" refType="w" fact="0.82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</dgm:constrLst>
              </dgm:if>
              <dgm:else name="Name9">
                <dgm:constrLst>
                  <dgm:constr type="l" for="ch" forName="Accent1" refType="w" fact="0.18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18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44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.69"/>
                  <dgm:constr type="t" for="ch" forName="Childtext1" refType="h" fact="0.2"/>
                  <dgm:constr type="w" for="ch" forName="Childtext1" refType="w" fact="0.31"/>
                  <dgm:constr type="h" for="ch" forName="Childtext1" refType="h" fact="0.6"/>
                  <dgm:constr type="l" for="ch" forName="BalanceSpacing" refType="w" fact="0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</dgm:constrLst>
              </dgm:else>
            </dgm:choose>
          </dgm:else>
        </dgm:choose>
        <dgm:layoutNode name="Parent1" styleLbl="node1">
          <dgm:varLst>
            <dgm:chMax val="1"/>
            <dgm:chPref val="1"/>
            <dgm:bulletEnabled val="1"/>
          </dgm:varLst>
          <dgm:alg type="tx"/>
          <dgm:shape xmlns:r="http://schemas.openxmlformats.org/officeDocument/2006/relationships" rot="90" type="hexagon" r:blip="">
            <dgm:adjLst>
              <dgm:adj idx="1" val="0.25"/>
              <dgm:adj idx="2" val="1.1547"/>
            </dgm:adjLst>
          </dgm:shape>
          <dgm:presOf axis="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hildtext1" styleLbl="revTx">
          <dgm:varLst>
            <dgm:chMax val="0"/>
            <dgm:chPref val="0"/>
            <dgm:bulletEnabled val="1"/>
          </dgm:varLst>
          <dgm:choose name="Name10">
            <dgm:if name="Name11" func="var" arg="dir" op="equ" val="norm">
              <dgm:choose name="Name12">
                <dgm:if name="Name13" axis="self" ptType="node" func="posOdd" op="equ" val="1">
                  <dgm:alg type="tx">
                    <dgm:param type="parTxLTRAlign" val="l"/>
                  </dgm:alg>
                </dgm:if>
                <dgm:else name="Name14">
                  <dgm:alg type="tx">
                    <dgm:param type="parTxLTRAlign" val="r"/>
                  </dgm:alg>
                </dgm:else>
              </dgm:choose>
            </dgm:if>
            <dgm:else name="Name15">
              <dgm:choose name="Name16">
                <dgm:if name="Name17" axis="self" ptType="node" func="posOdd" op="equ" val="1">
                  <dgm:alg type="tx">
                    <dgm:param type="parTxLTRAlign" val="r"/>
                  </dgm:alg>
                </dgm:if>
                <dgm:else name="Name18">
                  <dgm:alg type="tx">
                    <dgm:param type="parTxLTRAlign" val="l"/>
                  </dgm:alg>
                </dgm:else>
              </dgm:choose>
            </dgm:else>
          </dgm:choose>
          <dgm:shape xmlns:r="http://schemas.openxmlformats.org/officeDocument/2006/relationships" type="rect" r:blip="">
            <dgm:adjLst/>
          </dgm:shape>
          <dgm:presOf axis="des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BalanceSpacing">
          <dgm:alg type="sp"/>
          <dgm:shape xmlns:r="http://schemas.openxmlformats.org/officeDocument/2006/relationships" r:blip="">
            <dgm:adjLst/>
          </dgm:shape>
        </dgm:layoutNode>
        <dgm:layoutNode name="BalanceSpacing1">
          <dgm:alg type="sp"/>
          <dgm:shape xmlns:r="http://schemas.openxmlformats.org/officeDocument/2006/relationships" r:blip="">
            <dgm:adjLst/>
          </dgm:shape>
        </dgm:layoutNode>
        <dgm:forEach name="Name19" axis="followSib" ptType="sibTrans" hideLastTrans="0" cnt="1">
          <dgm:layoutNode name="Accent1Text" styleLbl="node1">
            <dgm:alg type="tx"/>
            <dgm:shape xmlns:r="http://schemas.openxmlformats.org/officeDocument/2006/relationships" rot="90" type="hexagon" r:blip="">
              <dgm:adjLst>
                <dgm:adj idx="1" val="0.25"/>
                <dgm:adj idx="2" val="1.1547"/>
              </dgm:adjLst>
            </dgm:shape>
            <dgm:presOf axis="self" ptType="sibTrans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forEach>
      </dgm:layoutNode>
      <dgm:forEach name="Name2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1ED75BA-F398-4E04-8457-B36F75E77DF0}" type="datetimeFigureOut">
              <a:rPr lang="en-GB" smtClean="0"/>
              <a:t>23/01/2025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5BBD395-8D6F-49F8-8210-42D4AE14C3B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4529636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6C96B7E-AAA3-423D-B1C6-A25D1A675DB8}" type="datetimeFigureOut">
              <a:rPr lang="en-GB" smtClean="0"/>
              <a:t>23/01/2025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748CACE-0D7D-44D1-96DE-28DB955D806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5739717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748CACE-0D7D-44D1-96DE-28DB955D8062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0660233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KM - summary</a:t>
            </a:r>
          </a:p>
          <a:p>
            <a:endParaRPr lang="en-GB" dirty="0" smtClean="0"/>
          </a:p>
          <a:p>
            <a:r>
              <a:rPr lang="en-GB" dirty="0" smtClean="0"/>
              <a:t>Important partnerships with Industry, NDA, International Community (EURAD2,</a:t>
            </a:r>
            <a:r>
              <a:rPr lang="en-GB" baseline="0" dirty="0" smtClean="0"/>
              <a:t> GEOSAFE, others)</a:t>
            </a:r>
          </a:p>
          <a:p>
            <a:endParaRPr lang="en-GB" baseline="0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748CACE-0D7D-44D1-96DE-28DB955D8062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4886506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48CACE-0D7D-44D1-96DE-28DB955D8062}" type="slidenum">
              <a:rPr lang="en-GB" smtClean="0"/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5117317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748CACE-0D7D-44D1-96DE-28DB955D8062}" type="slidenum">
              <a:rPr lang="en-GB" smtClean="0"/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0498573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748CACE-0D7D-44D1-96DE-28DB955D8062}" type="slidenum">
              <a:rPr lang="en-GB" smtClean="0"/>
              <a:t>13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2784694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748CACE-0D7D-44D1-96DE-28DB955D8062}" type="slidenum">
              <a:rPr lang="en-GB" smtClean="0"/>
              <a:t>14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4088066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48CACE-0D7D-44D1-96DE-28DB955D8062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7688377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748CACE-0D7D-44D1-96DE-28DB955D8062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4315658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748CACE-0D7D-44D1-96DE-28DB955D8062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7798318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748CACE-0D7D-44D1-96DE-28DB955D8062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8505675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baseline="0" dirty="0" smtClean="0"/>
              <a:t>New </a:t>
            </a:r>
            <a:r>
              <a:rPr lang="en-GB" baseline="0" dirty="0" smtClean="0"/>
              <a:t>academic positions for “Environment” and “Materials” – Advertised in Spring 2025 </a:t>
            </a:r>
            <a:endParaRPr lang="en-GB" baseline="0" dirty="0" smtClean="0">
              <a:solidFill>
                <a:srgbClr val="FF0000"/>
              </a:solidFill>
            </a:endParaRPr>
          </a:p>
          <a:p>
            <a:endParaRPr lang="en-GB" baseline="0" dirty="0" smtClean="0">
              <a:solidFill>
                <a:srgbClr val="FF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748CACE-0D7D-44D1-96DE-28DB955D8062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4894618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Cross </a:t>
            </a:r>
            <a:r>
              <a:rPr lang="en-GB" dirty="0" smtClean="0"/>
              <a:t>Cut</a:t>
            </a:r>
            <a:r>
              <a:rPr lang="en-GB" baseline="0" dirty="0" smtClean="0"/>
              <a:t> Areas </a:t>
            </a:r>
            <a:r>
              <a:rPr lang="en-GB" dirty="0" smtClean="0"/>
              <a:t>– essential</a:t>
            </a:r>
            <a:r>
              <a:rPr lang="en-GB" baseline="0" dirty="0" smtClean="0"/>
              <a:t> vehicles for </a:t>
            </a:r>
            <a:r>
              <a:rPr lang="en-GB" baseline="0" dirty="0" smtClean="0"/>
              <a:t>interdisciplinary </a:t>
            </a:r>
            <a:r>
              <a:rPr lang="en-GB" baseline="0" dirty="0" smtClean="0"/>
              <a:t>and systems thinking</a:t>
            </a:r>
            <a:endParaRPr lang="en-US" dirty="0" smtClean="0"/>
          </a:p>
          <a:p>
            <a:endParaRPr lang="en-GB" baseline="0" dirty="0" smtClean="0"/>
          </a:p>
          <a:p>
            <a:r>
              <a:rPr lang="en-GB" baseline="0" dirty="0" smtClean="0"/>
              <a:t>New academic positions for Social Sciences and Radioactivity – Advertised in Spring 2025</a:t>
            </a:r>
          </a:p>
          <a:p>
            <a:endParaRPr lang="en-GB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748CACE-0D7D-44D1-96DE-28DB955D8062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2288377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KM</a:t>
            </a:r>
          </a:p>
          <a:p>
            <a:endParaRPr lang="en-GB" dirty="0" smtClean="0"/>
          </a:p>
          <a:p>
            <a:r>
              <a:rPr lang="en-GB" dirty="0" smtClean="0"/>
              <a:t>Skills embedded throughout – opportunities for NWS to engage in academic space, opportunities for researchers to engage in NWS space</a:t>
            </a:r>
          </a:p>
          <a:p>
            <a:endParaRPr lang="en-GB" dirty="0" smtClean="0"/>
          </a:p>
          <a:p>
            <a:r>
              <a:rPr lang="en-GB" dirty="0" smtClean="0"/>
              <a:t>Annual training budget, consideration</a:t>
            </a:r>
            <a:r>
              <a:rPr lang="en-GB" baseline="0" dirty="0" smtClean="0"/>
              <a:t> in context of other researcher training (e.g. CDTs </a:t>
            </a:r>
            <a:r>
              <a:rPr lang="en-GB" baseline="0" dirty="0" err="1" smtClean="0"/>
              <a:t>etc</a:t>
            </a:r>
            <a:r>
              <a:rPr lang="en-GB" baseline="0" dirty="0" smtClean="0"/>
              <a:t>)</a:t>
            </a:r>
          </a:p>
          <a:p>
            <a:endParaRPr lang="en-GB" baseline="0" dirty="0" smtClean="0"/>
          </a:p>
          <a:p>
            <a:r>
              <a:rPr lang="en-GB" baseline="0" dirty="0" smtClean="0"/>
              <a:t>Community outreach really important</a:t>
            </a:r>
            <a:endParaRPr lang="en-GB" dirty="0" smtClean="0"/>
          </a:p>
          <a:p>
            <a:endParaRPr lang="en-GB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748CACE-0D7D-44D1-96DE-28DB955D8062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4057169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KM</a:t>
            </a:r>
          </a:p>
          <a:p>
            <a:endParaRPr lang="en-GB" dirty="0" smtClean="0"/>
          </a:p>
          <a:p>
            <a:r>
              <a:rPr lang="en-GB" dirty="0" smtClean="0"/>
              <a:t>RSO College – non exclusive affiliation of current community DLs and SMEs –</a:t>
            </a:r>
            <a:r>
              <a:rPr lang="en-GB" baseline="0" dirty="0" smtClean="0"/>
              <a:t> engagement with RSO CT DALs and CCT leads, ability to develop concepts and ideas, coordinate workshops etc. – real opportunity</a:t>
            </a:r>
            <a:endParaRPr lang="en-GB" dirty="0" smtClean="0"/>
          </a:p>
          <a:p>
            <a:endParaRPr lang="en-GB" dirty="0" smtClean="0"/>
          </a:p>
          <a:p>
            <a:r>
              <a:rPr lang="en-GB" dirty="0" smtClean="0"/>
              <a:t>Interested to hear thoughts and comments about how best to engage</a:t>
            </a:r>
            <a:r>
              <a:rPr lang="en-GB" baseline="0" dirty="0" smtClean="0"/>
              <a:t> with this community – co-opting into discussions, college membership as RSO college fellow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748CACE-0D7D-44D1-96DE-28DB955D8062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1578548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684019"/>
            <a:ext cx="6858000" cy="2387600"/>
          </a:xfrm>
        </p:spPr>
        <p:txBody>
          <a:bodyPr anchor="b"/>
          <a:lstStyle>
            <a:lvl1pPr algn="r">
              <a:defRPr sz="45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4346444"/>
            <a:ext cx="6858000" cy="1655762"/>
          </a:xfrm>
        </p:spPr>
        <p:txBody>
          <a:bodyPr/>
          <a:lstStyle>
            <a:lvl1pPr marL="0" indent="0" algn="l">
              <a:buNone/>
              <a:defRPr sz="1800"/>
            </a:lvl1pPr>
            <a:lvl2pPr marL="342892" indent="0" algn="ctr">
              <a:buNone/>
              <a:defRPr sz="1500"/>
            </a:lvl2pPr>
            <a:lvl3pPr marL="685783" indent="0" algn="ctr">
              <a:buNone/>
              <a:defRPr sz="1350"/>
            </a:lvl3pPr>
            <a:lvl4pPr marL="1028675" indent="0" algn="ctr">
              <a:buNone/>
              <a:defRPr sz="1200"/>
            </a:lvl4pPr>
            <a:lvl5pPr marL="1371566" indent="0" algn="ctr">
              <a:buNone/>
              <a:defRPr sz="1200"/>
            </a:lvl5pPr>
            <a:lvl6pPr marL="1714457" indent="0" algn="ctr">
              <a:buNone/>
              <a:defRPr sz="1200"/>
            </a:lvl6pPr>
            <a:lvl7pPr marL="2057348" indent="0" algn="ctr">
              <a:buNone/>
              <a:defRPr sz="1200"/>
            </a:lvl7pPr>
            <a:lvl8pPr marL="2400240" indent="0" algn="ctr">
              <a:buNone/>
              <a:defRPr sz="1200"/>
            </a:lvl8pPr>
            <a:lvl9pPr marL="2743132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21115" y="192078"/>
            <a:ext cx="3061538" cy="1050136"/>
          </a:xfrm>
          <a:prstGeom prst="rect">
            <a:avLst/>
          </a:prstGeom>
        </p:spPr>
      </p:pic>
      <p:pic>
        <p:nvPicPr>
          <p:cNvPr id="10" name="Picture 9" descr="A picture containing shape&#10;&#10;Description automatically generated">
            <a:extLst>
              <a:ext uri="{FF2B5EF4-FFF2-40B4-BE49-F238E27FC236}">
                <a16:creationId xmlns:a16="http://schemas.microsoft.com/office/drawing/2014/main" id="{DCA353C2-7A09-175F-5EFD-186DC67222C1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51590" y="0"/>
            <a:ext cx="2389180" cy="1447843"/>
          </a:xfrm>
          <a:prstGeom prst="rect">
            <a:avLst/>
          </a:prstGeom>
        </p:spPr>
      </p:pic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B55469B2-0F5D-8E4E-F30F-C10A4915A03A}"/>
              </a:ext>
            </a:extLst>
          </p:cNvPr>
          <p:cNvCxnSpPr>
            <a:cxnSpLocks/>
          </p:cNvCxnSpPr>
          <p:nvPr userDrawn="1"/>
        </p:nvCxnSpPr>
        <p:spPr>
          <a:xfrm>
            <a:off x="0" y="1414917"/>
            <a:ext cx="9144000" cy="0"/>
          </a:xfrm>
          <a:prstGeom prst="line">
            <a:avLst/>
          </a:prstGeom>
          <a:ln w="76200">
            <a:solidFill>
              <a:schemeClr val="accent6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-397" y="1402360"/>
            <a:ext cx="9144793" cy="5444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87411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956CD20-5B6B-4ED3-B284-B69C34E3088B}" type="datetimeFigureOut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1/23/2025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BAE5A7B-42C8-4134-8D3A-586B3A5F5317}" type="slidenum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065713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pic>
        <p:nvPicPr>
          <p:cNvPr id="4" name="Picture 3" descr="A picture containing shape&#10;&#10;Description automatically generated">
            <a:extLst>
              <a:ext uri="{FF2B5EF4-FFF2-40B4-BE49-F238E27FC236}">
                <a16:creationId xmlns:a16="http://schemas.microsoft.com/office/drawing/2014/main" id="{8A1344A4-ED5B-3049-2B2B-68C8BBDF679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54820" y="0"/>
            <a:ext cx="2389180" cy="1447843"/>
          </a:xfrm>
          <a:prstGeom prst="rect">
            <a:avLst/>
          </a:prstGeom>
        </p:spPr>
      </p:pic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0E126BFE-64E7-63B1-E18B-2863746B6B97}"/>
              </a:ext>
            </a:extLst>
          </p:cNvPr>
          <p:cNvCxnSpPr>
            <a:cxnSpLocks/>
          </p:cNvCxnSpPr>
          <p:nvPr userDrawn="1"/>
        </p:nvCxnSpPr>
        <p:spPr>
          <a:xfrm>
            <a:off x="0" y="1690692"/>
            <a:ext cx="9144000" cy="0"/>
          </a:xfrm>
          <a:prstGeom prst="line">
            <a:avLst/>
          </a:prstGeom>
          <a:ln w="57150">
            <a:solidFill>
              <a:schemeClr val="accent3"/>
            </a:solidFill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751983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pic>
        <p:nvPicPr>
          <p:cNvPr id="5" name="Picture 4" descr="A picture containing shape&#10;&#10;Description automatically generated">
            <a:extLst>
              <a:ext uri="{FF2B5EF4-FFF2-40B4-BE49-F238E27FC236}">
                <a16:creationId xmlns:a16="http://schemas.microsoft.com/office/drawing/2014/main" id="{53622ECB-5142-145F-FA1E-2915803B0AB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54820" y="0"/>
            <a:ext cx="2389180" cy="1447843"/>
          </a:xfrm>
          <a:prstGeom prst="rect">
            <a:avLst/>
          </a:prstGeom>
        </p:spPr>
      </p:pic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15891A3B-2A2E-2648-2CE8-F84616CD5212}"/>
              </a:ext>
            </a:extLst>
          </p:cNvPr>
          <p:cNvCxnSpPr>
            <a:cxnSpLocks/>
          </p:cNvCxnSpPr>
          <p:nvPr userDrawn="1"/>
        </p:nvCxnSpPr>
        <p:spPr>
          <a:xfrm>
            <a:off x="0" y="1690692"/>
            <a:ext cx="9144000" cy="0"/>
          </a:xfrm>
          <a:prstGeom prst="line">
            <a:avLst/>
          </a:prstGeom>
          <a:ln w="57150">
            <a:solidFill>
              <a:schemeClr val="accent3"/>
            </a:solidFill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876574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9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892" indent="0">
              <a:buNone/>
              <a:defRPr sz="1500" b="1"/>
            </a:lvl2pPr>
            <a:lvl3pPr marL="685783" indent="0">
              <a:buNone/>
              <a:defRPr sz="1350" b="1"/>
            </a:lvl3pPr>
            <a:lvl4pPr marL="1028675" indent="0">
              <a:buNone/>
              <a:defRPr sz="1200" b="1"/>
            </a:lvl4pPr>
            <a:lvl5pPr marL="1371566" indent="0">
              <a:buNone/>
              <a:defRPr sz="1200" b="1"/>
            </a:lvl5pPr>
            <a:lvl6pPr marL="1714457" indent="0">
              <a:buNone/>
              <a:defRPr sz="1200" b="1"/>
            </a:lvl6pPr>
            <a:lvl7pPr marL="2057348" indent="0">
              <a:buNone/>
              <a:defRPr sz="1200" b="1"/>
            </a:lvl7pPr>
            <a:lvl8pPr marL="2400240" indent="0">
              <a:buNone/>
              <a:defRPr sz="1200" b="1"/>
            </a:lvl8pPr>
            <a:lvl9pPr marL="2743132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2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892" indent="0">
              <a:buNone/>
              <a:defRPr sz="1500" b="1"/>
            </a:lvl2pPr>
            <a:lvl3pPr marL="685783" indent="0">
              <a:buNone/>
              <a:defRPr sz="1350" b="1"/>
            </a:lvl3pPr>
            <a:lvl4pPr marL="1028675" indent="0">
              <a:buNone/>
              <a:defRPr sz="1200" b="1"/>
            </a:lvl4pPr>
            <a:lvl5pPr marL="1371566" indent="0">
              <a:buNone/>
              <a:defRPr sz="1200" b="1"/>
            </a:lvl5pPr>
            <a:lvl6pPr marL="1714457" indent="0">
              <a:buNone/>
              <a:defRPr sz="1200" b="1"/>
            </a:lvl6pPr>
            <a:lvl7pPr marL="2057348" indent="0">
              <a:buNone/>
              <a:defRPr sz="1200" b="1"/>
            </a:lvl7pPr>
            <a:lvl8pPr marL="2400240" indent="0">
              <a:buNone/>
              <a:defRPr sz="1200" b="1"/>
            </a:lvl8pPr>
            <a:lvl9pPr marL="2743132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2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pic>
        <p:nvPicPr>
          <p:cNvPr id="7" name="Picture 6" descr="A picture containing shape&#10;&#10;Description automatically generated">
            <a:extLst>
              <a:ext uri="{FF2B5EF4-FFF2-40B4-BE49-F238E27FC236}">
                <a16:creationId xmlns:a16="http://schemas.microsoft.com/office/drawing/2014/main" id="{14066852-0350-AFC1-64B7-04950E61ADA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54820" y="0"/>
            <a:ext cx="2389180" cy="1447843"/>
          </a:xfrm>
          <a:prstGeom prst="rect">
            <a:avLst/>
          </a:prstGeom>
        </p:spPr>
      </p:pic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97431007-D149-C2AA-E855-E1B64DA9A291}"/>
              </a:ext>
            </a:extLst>
          </p:cNvPr>
          <p:cNvCxnSpPr>
            <a:cxnSpLocks/>
          </p:cNvCxnSpPr>
          <p:nvPr userDrawn="1"/>
        </p:nvCxnSpPr>
        <p:spPr>
          <a:xfrm>
            <a:off x="0" y="1690692"/>
            <a:ext cx="9144000" cy="0"/>
          </a:xfrm>
          <a:prstGeom prst="line">
            <a:avLst/>
          </a:prstGeom>
          <a:ln w="57150">
            <a:solidFill>
              <a:schemeClr val="accent3"/>
            </a:solidFill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353710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pic>
        <p:nvPicPr>
          <p:cNvPr id="3" name="Picture 2" descr="A picture containing shape&#10;&#10;Description automatically generated">
            <a:extLst>
              <a:ext uri="{FF2B5EF4-FFF2-40B4-BE49-F238E27FC236}">
                <a16:creationId xmlns:a16="http://schemas.microsoft.com/office/drawing/2014/main" id="{DA703CF3-EC4D-27E9-63A7-008A4876C8F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54820" y="0"/>
            <a:ext cx="2389180" cy="14478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896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3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pic>
        <p:nvPicPr>
          <p:cNvPr id="3" name="Picture 2" descr="A picture containing shape&#10;&#10;Description automatically generated">
            <a:extLst>
              <a:ext uri="{FF2B5EF4-FFF2-40B4-BE49-F238E27FC236}">
                <a16:creationId xmlns:a16="http://schemas.microsoft.com/office/drawing/2014/main" id="{5836C927-12A2-1E2B-D22B-799D1559039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54820" y="0"/>
            <a:ext cx="2389180" cy="1447843"/>
          </a:xfrm>
          <a:prstGeom prst="rect">
            <a:avLst/>
          </a:prstGeom>
        </p:spPr>
      </p:pic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A4A7EAE3-9239-5CAF-52C5-E62E05DDE57A}"/>
              </a:ext>
            </a:extLst>
          </p:cNvPr>
          <p:cNvCxnSpPr>
            <a:cxnSpLocks/>
          </p:cNvCxnSpPr>
          <p:nvPr userDrawn="1"/>
        </p:nvCxnSpPr>
        <p:spPr>
          <a:xfrm>
            <a:off x="0" y="1690692"/>
            <a:ext cx="9144000" cy="0"/>
          </a:xfrm>
          <a:prstGeom prst="line">
            <a:avLst/>
          </a:prstGeom>
          <a:ln w="57150">
            <a:solidFill>
              <a:schemeClr val="accent3"/>
            </a:solidFill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pic>
        <p:nvPicPr>
          <p:cNvPr id="6" name="Picture 5" descr="A beach with a body of water in the background&#10;&#10;Description automatically generated with low confidence">
            <a:extLst>
              <a:ext uri="{FF2B5EF4-FFF2-40B4-BE49-F238E27FC236}">
                <a16:creationId xmlns:a16="http://schemas.microsoft.com/office/drawing/2014/main" id="{5B80D634-0070-B7E1-22B0-E925B5D3C17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alphaModFix amt="3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690691"/>
            <a:ext cx="9144000" cy="51673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80636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9CEDF7-5A0C-41CD-65AE-A67C39EAB9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pic>
        <p:nvPicPr>
          <p:cNvPr id="4" name="Picture 3" descr="A beach with a body of water in the background&#10;&#10;Description automatically generated with low confidence">
            <a:extLst>
              <a:ext uri="{FF2B5EF4-FFF2-40B4-BE49-F238E27FC236}">
                <a16:creationId xmlns:a16="http://schemas.microsoft.com/office/drawing/2014/main" id="{D26D93FD-9DCF-4E6C-439A-BA8D4E6A9E9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alphaModFix amt="3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89298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FD4051C9-FC72-7DCB-DA35-9F2E8150FF49}"/>
              </a:ext>
            </a:extLst>
          </p:cNvPr>
          <p:cNvCxnSpPr>
            <a:cxnSpLocks/>
          </p:cNvCxnSpPr>
          <p:nvPr userDrawn="1"/>
        </p:nvCxnSpPr>
        <p:spPr>
          <a:xfrm>
            <a:off x="0" y="1690692"/>
            <a:ext cx="9144000" cy="0"/>
          </a:xfrm>
          <a:prstGeom prst="line">
            <a:avLst/>
          </a:prstGeom>
          <a:ln w="57150">
            <a:solidFill>
              <a:schemeClr val="accent4"/>
            </a:solidFill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2966432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628650" y="365129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7719691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9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913899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4" r:id="rId3"/>
    <p:sldLayoutId id="2147483665" r:id="rId4"/>
    <p:sldLayoutId id="2147483666" r:id="rId5"/>
    <p:sldLayoutId id="2147483678" r:id="rId6"/>
    <p:sldLayoutId id="2147483675" r:id="rId7"/>
    <p:sldLayoutId id="2147483672" r:id="rId8"/>
    <p:sldLayoutId id="2147483667" r:id="rId9"/>
  </p:sldLayoutIdLst>
  <p:txStyles>
    <p:titleStyle>
      <a:lvl1pPr algn="l" defTabSz="685783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171446" indent="-171446" algn="l" defTabSz="685783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37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28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20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12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03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795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686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577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892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783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675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566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457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348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240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132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56CD20-5B6B-4ED3-B284-B69C34E3088B}" type="datetimeFigureOut">
              <a:rPr lang="en-US" smtClean="0"/>
              <a:t>1/23/2025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AE5A7B-42C8-4134-8D3A-586B3A5F53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32432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0" r:id="rId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0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6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13" Type="http://schemas.openxmlformats.org/officeDocument/2006/relationships/image" Target="../media/image20.png"/><Relationship Id="rId18" Type="http://schemas.openxmlformats.org/officeDocument/2006/relationships/image" Target="../media/image25.png"/><Relationship Id="rId26" Type="http://schemas.openxmlformats.org/officeDocument/2006/relationships/image" Target="../media/image33.png"/><Relationship Id="rId3" Type="http://schemas.openxmlformats.org/officeDocument/2006/relationships/image" Target="../media/image10.png"/><Relationship Id="rId21" Type="http://schemas.openxmlformats.org/officeDocument/2006/relationships/image" Target="../media/image28.png"/><Relationship Id="rId7" Type="http://schemas.openxmlformats.org/officeDocument/2006/relationships/image" Target="../media/image14.png"/><Relationship Id="rId12" Type="http://schemas.openxmlformats.org/officeDocument/2006/relationships/image" Target="../media/image19.png"/><Relationship Id="rId17" Type="http://schemas.openxmlformats.org/officeDocument/2006/relationships/image" Target="../media/image24.png"/><Relationship Id="rId25" Type="http://schemas.openxmlformats.org/officeDocument/2006/relationships/image" Target="../media/image32.png"/><Relationship Id="rId33" Type="http://schemas.openxmlformats.org/officeDocument/2006/relationships/image" Target="../media/image40.png"/><Relationship Id="rId2" Type="http://schemas.openxmlformats.org/officeDocument/2006/relationships/notesSlide" Target="../notesSlides/notesSlide3.xml"/><Relationship Id="rId16" Type="http://schemas.openxmlformats.org/officeDocument/2006/relationships/image" Target="../media/image23.png"/><Relationship Id="rId20" Type="http://schemas.openxmlformats.org/officeDocument/2006/relationships/image" Target="../media/image27.png"/><Relationship Id="rId29" Type="http://schemas.openxmlformats.org/officeDocument/2006/relationships/image" Target="../media/image3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11" Type="http://schemas.openxmlformats.org/officeDocument/2006/relationships/image" Target="../media/image18.png"/><Relationship Id="rId24" Type="http://schemas.openxmlformats.org/officeDocument/2006/relationships/image" Target="../media/image31.png"/><Relationship Id="rId32" Type="http://schemas.openxmlformats.org/officeDocument/2006/relationships/image" Target="../media/image39.png"/><Relationship Id="rId5" Type="http://schemas.openxmlformats.org/officeDocument/2006/relationships/image" Target="../media/image12.png"/><Relationship Id="rId15" Type="http://schemas.openxmlformats.org/officeDocument/2006/relationships/image" Target="../media/image22.png"/><Relationship Id="rId23" Type="http://schemas.openxmlformats.org/officeDocument/2006/relationships/image" Target="../media/image30.png"/><Relationship Id="rId28" Type="http://schemas.openxmlformats.org/officeDocument/2006/relationships/image" Target="../media/image35.png"/><Relationship Id="rId10" Type="http://schemas.openxmlformats.org/officeDocument/2006/relationships/image" Target="../media/image17.png"/><Relationship Id="rId19" Type="http://schemas.openxmlformats.org/officeDocument/2006/relationships/image" Target="../media/image26.png"/><Relationship Id="rId31" Type="http://schemas.openxmlformats.org/officeDocument/2006/relationships/image" Target="../media/image38.png"/><Relationship Id="rId4" Type="http://schemas.openxmlformats.org/officeDocument/2006/relationships/image" Target="../media/image11.png"/><Relationship Id="rId9" Type="http://schemas.openxmlformats.org/officeDocument/2006/relationships/image" Target="../media/image16.png"/><Relationship Id="rId14" Type="http://schemas.openxmlformats.org/officeDocument/2006/relationships/image" Target="../media/image21.png"/><Relationship Id="rId22" Type="http://schemas.openxmlformats.org/officeDocument/2006/relationships/image" Target="../media/image29.png"/><Relationship Id="rId27" Type="http://schemas.openxmlformats.org/officeDocument/2006/relationships/image" Target="../media/image34.png"/><Relationship Id="rId30" Type="http://schemas.openxmlformats.org/officeDocument/2006/relationships/image" Target="../media/image3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0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.jpeg"/><Relationship Id="rId3" Type="http://schemas.openxmlformats.org/officeDocument/2006/relationships/image" Target="../media/image9.png"/><Relationship Id="rId7" Type="http://schemas.openxmlformats.org/officeDocument/2006/relationships/image" Target="../media/image4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43.png"/><Relationship Id="rId5" Type="http://schemas.openxmlformats.org/officeDocument/2006/relationships/image" Target="../media/image42.png"/><Relationship Id="rId4" Type="http://schemas.openxmlformats.org/officeDocument/2006/relationships/image" Target="../media/image41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0.xml"/><Relationship Id="rId5" Type="http://schemas.openxmlformats.org/officeDocument/2006/relationships/image" Target="../media/image47.png"/><Relationship Id="rId4" Type="http://schemas.openxmlformats.org/officeDocument/2006/relationships/image" Target="../media/image4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0.xml"/><Relationship Id="rId5" Type="http://schemas.openxmlformats.org/officeDocument/2006/relationships/image" Target="../media/image46.png"/><Relationship Id="rId4" Type="http://schemas.openxmlformats.org/officeDocument/2006/relationships/image" Target="../media/image4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0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4324AF-887C-102F-E627-D687CD8E3C5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2281111"/>
            <a:ext cx="6858000" cy="2387600"/>
          </a:xfrm>
        </p:spPr>
        <p:txBody>
          <a:bodyPr>
            <a:normAutofit fontScale="90000"/>
          </a:bodyPr>
          <a:lstStyle/>
          <a:p>
            <a:pPr algn="ctr"/>
            <a:r>
              <a:rPr lang="en-GB" sz="3800" b="1" dirty="0"/>
              <a:t>NWS RSO </a:t>
            </a:r>
            <a:r>
              <a:rPr lang="en-GB" sz="3800" b="1" dirty="0" smtClean="0"/>
              <a:t>Annual Conference</a:t>
            </a:r>
            <a:r>
              <a:rPr lang="en-GB" sz="3800" dirty="0" smtClean="0"/>
              <a:t/>
            </a:r>
            <a:br>
              <a:rPr lang="en-GB" sz="3800" dirty="0" smtClean="0"/>
            </a:br>
            <a:r>
              <a:rPr lang="en-GB" sz="3800" dirty="0" smtClean="0"/>
              <a:t/>
            </a:r>
            <a:br>
              <a:rPr lang="en-GB" sz="3800" dirty="0" smtClean="0"/>
            </a:br>
            <a:r>
              <a:rPr lang="en-GB" sz="3500" dirty="0" smtClean="0"/>
              <a:t>Updates 2025: Highlights, Challenges and Opportunities.</a:t>
            </a:r>
            <a:br>
              <a:rPr lang="en-GB" sz="3500" dirty="0" smtClean="0"/>
            </a:br>
            <a:r>
              <a:rPr lang="en-GB" sz="3500" dirty="0"/>
              <a:t/>
            </a:r>
            <a:br>
              <a:rPr lang="en-GB" sz="3500" dirty="0"/>
            </a:br>
            <a:r>
              <a:rPr lang="en-GB" sz="3500" dirty="0" smtClean="0"/>
              <a:t>Kath Morris, Kat Raines</a:t>
            </a:r>
            <a:endParaRPr lang="en-GB" sz="3500" dirty="0"/>
          </a:p>
        </p:txBody>
      </p:sp>
      <p:pic>
        <p:nvPicPr>
          <p:cNvPr id="7" name="Picture 6" descr="A black background with white text&#10;&#10;Description automatically generated">
            <a:extLst>
              <a:ext uri="{FF2B5EF4-FFF2-40B4-BE49-F238E27FC236}">
                <a16:creationId xmlns:a16="http://schemas.microsoft.com/office/drawing/2014/main" id="{828709FB-0228-2F77-A16A-CA4FB0686E3A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00597" y="5586243"/>
            <a:ext cx="2390775" cy="690788"/>
          </a:xfrm>
          <a:prstGeom prst="rect">
            <a:avLst/>
          </a:prstGeom>
        </p:spPr>
      </p:pic>
      <p:pic>
        <p:nvPicPr>
          <p:cNvPr id="1026" name="Picture 2">
            <a:extLst>
              <a:ext uri="{FF2B5EF4-FFF2-40B4-BE49-F238E27FC236}">
                <a16:creationId xmlns:a16="http://schemas.microsoft.com/office/drawing/2014/main" id="{3AA03F19-2054-BA4B-3CA4-8EF2C3B1B26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2628" y="5586243"/>
            <a:ext cx="2179701" cy="9232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026380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/>
          <p:cNvSpPr/>
          <p:nvPr/>
        </p:nvSpPr>
        <p:spPr>
          <a:xfrm>
            <a:off x="846167" y="962458"/>
            <a:ext cx="7290000" cy="4860000"/>
          </a:xfrm>
          <a:prstGeom prst="ellipse">
            <a:avLst/>
          </a:prstGeom>
          <a:solidFill>
            <a:srgbClr val="0099FF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44" name="Group 43"/>
          <p:cNvGrpSpPr/>
          <p:nvPr/>
        </p:nvGrpSpPr>
        <p:grpSpPr>
          <a:xfrm>
            <a:off x="4744292" y="1829786"/>
            <a:ext cx="2025000" cy="1350000"/>
            <a:chOff x="6325722" y="1296714"/>
            <a:chExt cx="2700000" cy="1800000"/>
          </a:xfrm>
        </p:grpSpPr>
        <p:sp>
          <p:nvSpPr>
            <p:cNvPr id="15" name="Oval 14"/>
            <p:cNvSpPr>
              <a:spLocks noChangeAspect="1"/>
            </p:cNvSpPr>
            <p:nvPr/>
          </p:nvSpPr>
          <p:spPr>
            <a:xfrm>
              <a:off x="6325722" y="1296714"/>
              <a:ext cx="2700000" cy="1800000"/>
            </a:xfrm>
            <a:prstGeom prst="ellipse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35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5" name="TextBox 34"/>
            <p:cNvSpPr txBox="1"/>
            <p:nvPr/>
          </p:nvSpPr>
          <p:spPr>
            <a:xfrm>
              <a:off x="6853129" y="1733979"/>
              <a:ext cx="1667989" cy="892552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marL="0" marR="0" lvl="0" indent="0" algn="ct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35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Topic Area: Materials </a:t>
              </a:r>
            </a:p>
            <a:p>
              <a:pPr marL="0" marR="0" lvl="0" indent="0" algn="ct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05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HHGW &amp; EBS</a:t>
              </a:r>
              <a:endParaRPr kumimoji="0" lang="en-US" sz="10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3" name="Group 2"/>
          <p:cNvGrpSpPr/>
          <p:nvPr/>
        </p:nvGrpSpPr>
        <p:grpSpPr>
          <a:xfrm>
            <a:off x="2225486" y="1807685"/>
            <a:ext cx="2025000" cy="1350000"/>
            <a:chOff x="2967315" y="1267247"/>
            <a:chExt cx="2700000" cy="1800000"/>
          </a:xfrm>
        </p:grpSpPr>
        <p:sp>
          <p:nvSpPr>
            <p:cNvPr id="14" name="Oval 13"/>
            <p:cNvSpPr>
              <a:spLocks noChangeAspect="1"/>
            </p:cNvSpPr>
            <p:nvPr/>
          </p:nvSpPr>
          <p:spPr>
            <a:xfrm>
              <a:off x="2967315" y="1267247"/>
              <a:ext cx="2700000" cy="1800000"/>
            </a:xfrm>
            <a:prstGeom prst="ellipse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35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7" name="TextBox 36"/>
            <p:cNvSpPr txBox="1"/>
            <p:nvPr/>
          </p:nvSpPr>
          <p:spPr>
            <a:xfrm>
              <a:off x="3450316" y="1740495"/>
              <a:ext cx="1667989" cy="1107996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marL="0" marR="0" lvl="0" indent="0" algn="ct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35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Topic Area: Environment </a:t>
              </a:r>
            </a:p>
            <a:p>
              <a:pPr marL="0" marR="0" lvl="0" indent="0" algn="ct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05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Geosciences &amp; Biosphere</a:t>
              </a:r>
              <a:endParaRPr kumimoji="0" lang="en-US" sz="10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5" name="Group 4"/>
          <p:cNvGrpSpPr/>
          <p:nvPr/>
        </p:nvGrpSpPr>
        <p:grpSpPr>
          <a:xfrm>
            <a:off x="3477047" y="3772944"/>
            <a:ext cx="2025000" cy="1350000"/>
            <a:chOff x="4636062" y="3887592"/>
            <a:chExt cx="2700000" cy="1800000"/>
          </a:xfrm>
        </p:grpSpPr>
        <p:sp>
          <p:nvSpPr>
            <p:cNvPr id="47" name="Oval 46"/>
            <p:cNvSpPr>
              <a:spLocks noChangeAspect="1"/>
            </p:cNvSpPr>
            <p:nvPr/>
          </p:nvSpPr>
          <p:spPr>
            <a:xfrm>
              <a:off x="4636062" y="3887592"/>
              <a:ext cx="2700000" cy="1800000"/>
            </a:xfrm>
            <a:prstGeom prst="ellipse">
              <a:avLst/>
            </a:prstGeom>
            <a:solidFill>
              <a:srgbClr val="92D050">
                <a:alpha val="4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35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8" name="TextBox 37"/>
            <p:cNvSpPr txBox="1"/>
            <p:nvPr/>
          </p:nvSpPr>
          <p:spPr>
            <a:xfrm>
              <a:off x="5149979" y="4494399"/>
              <a:ext cx="1667989" cy="67710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35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Topic Area: Engineering</a:t>
              </a:r>
            </a:p>
          </p:txBody>
        </p:sp>
      </p:grpSp>
      <p:grpSp>
        <p:nvGrpSpPr>
          <p:cNvPr id="2" name="Group 1"/>
          <p:cNvGrpSpPr/>
          <p:nvPr/>
        </p:nvGrpSpPr>
        <p:grpSpPr>
          <a:xfrm>
            <a:off x="3284739" y="1252870"/>
            <a:ext cx="2430000" cy="540000"/>
            <a:chOff x="4379652" y="527493"/>
            <a:chExt cx="3240000" cy="720000"/>
          </a:xfrm>
        </p:grpSpPr>
        <p:sp>
          <p:nvSpPr>
            <p:cNvPr id="18" name="Left-Right Arrow 17"/>
            <p:cNvSpPr/>
            <p:nvPr/>
          </p:nvSpPr>
          <p:spPr>
            <a:xfrm>
              <a:off x="4379652" y="527493"/>
              <a:ext cx="3240000" cy="720000"/>
            </a:xfrm>
            <a:prstGeom prst="leftRightArrow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35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9" name="TextBox 38"/>
            <p:cNvSpPr txBox="1"/>
            <p:nvPr/>
          </p:nvSpPr>
          <p:spPr>
            <a:xfrm>
              <a:off x="4605909" y="696226"/>
              <a:ext cx="2800289" cy="400109"/>
            </a:xfrm>
            <a:prstGeom prst="rect">
              <a:avLst/>
            </a:prstGeom>
            <a:solidFill>
              <a:srgbClr val="00B0F0"/>
            </a:solidFill>
          </p:spPr>
          <p:txBody>
            <a:bodyPr wrap="square" rtlCol="0">
              <a:spAutoFit/>
            </a:bodyPr>
            <a:lstStyle/>
            <a:p>
              <a:pPr marL="0" marR="0" lvl="0" indent="0" algn="ct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35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Cross Cut: Social Sciences</a:t>
              </a:r>
            </a:p>
          </p:txBody>
        </p:sp>
      </p:grpSp>
      <p:grpSp>
        <p:nvGrpSpPr>
          <p:cNvPr id="6" name="Group 5"/>
          <p:cNvGrpSpPr/>
          <p:nvPr/>
        </p:nvGrpSpPr>
        <p:grpSpPr>
          <a:xfrm>
            <a:off x="5502527" y="4103163"/>
            <a:ext cx="2430000" cy="540000"/>
            <a:chOff x="7336702" y="4327884"/>
            <a:chExt cx="3240000" cy="720000"/>
          </a:xfrm>
        </p:grpSpPr>
        <p:sp>
          <p:nvSpPr>
            <p:cNvPr id="20" name="Left-Right Arrow 19"/>
            <p:cNvSpPr/>
            <p:nvPr/>
          </p:nvSpPr>
          <p:spPr>
            <a:xfrm rot="8100000">
              <a:off x="7336702" y="4327884"/>
              <a:ext cx="3240000" cy="720000"/>
            </a:xfrm>
            <a:prstGeom prst="leftRightArrow">
              <a:avLst/>
            </a:prstGeom>
            <a:solidFill>
              <a:srgbClr val="92D050">
                <a:alpha val="5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35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2" name="TextBox 41"/>
            <p:cNvSpPr txBox="1"/>
            <p:nvPr/>
          </p:nvSpPr>
          <p:spPr>
            <a:xfrm rot="18900000">
              <a:off x="7596193" y="4502753"/>
              <a:ext cx="2700000" cy="400109"/>
            </a:xfrm>
            <a:prstGeom prst="rect">
              <a:avLst/>
            </a:prstGeom>
            <a:solidFill>
              <a:srgbClr val="92D050">
                <a:alpha val="0"/>
              </a:srgbClr>
            </a:solidFill>
            <a:ln>
              <a:noFill/>
            </a:ln>
          </p:spPr>
          <p:txBody>
            <a:bodyPr wrap="square" rtlCol="0">
              <a:spAutoFit/>
            </a:bodyPr>
            <a:lstStyle/>
            <a:p>
              <a:pPr marL="0" marR="0" lvl="0" indent="0" algn="ct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35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Cross Cut: Modelling &amp; AI</a:t>
              </a:r>
            </a:p>
          </p:txBody>
        </p:sp>
      </p:grpSp>
      <p:grpSp>
        <p:nvGrpSpPr>
          <p:cNvPr id="7" name="Group 6"/>
          <p:cNvGrpSpPr/>
          <p:nvPr/>
        </p:nvGrpSpPr>
        <p:grpSpPr>
          <a:xfrm>
            <a:off x="2095442" y="3149550"/>
            <a:ext cx="540000" cy="2430000"/>
            <a:chOff x="2793922" y="3056400"/>
            <a:chExt cx="720000" cy="3240000"/>
          </a:xfrm>
        </p:grpSpPr>
        <p:sp>
          <p:nvSpPr>
            <p:cNvPr id="19" name="Left-Right Arrow 18"/>
            <p:cNvSpPr/>
            <p:nvPr/>
          </p:nvSpPr>
          <p:spPr>
            <a:xfrm rot="2700000">
              <a:off x="1533922" y="4316400"/>
              <a:ext cx="3240000" cy="720000"/>
            </a:xfrm>
            <a:prstGeom prst="leftRightArrow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35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0" name="TextBox 39"/>
            <p:cNvSpPr txBox="1"/>
            <p:nvPr/>
          </p:nvSpPr>
          <p:spPr>
            <a:xfrm rot="2700000">
              <a:off x="1829567" y="4461820"/>
              <a:ext cx="2584225" cy="400109"/>
            </a:xfrm>
            <a:prstGeom prst="rect">
              <a:avLst/>
            </a:prstGeom>
            <a:solidFill>
              <a:srgbClr val="00B0F0"/>
            </a:solidFill>
          </p:spPr>
          <p:txBody>
            <a:bodyPr wrap="square" rtlCol="0">
              <a:spAutoFit/>
            </a:bodyPr>
            <a:lstStyle/>
            <a:p>
              <a:pPr marL="0" marR="0" lvl="0" indent="0" algn="ct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35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Cross Cut: Radioactivity</a:t>
              </a:r>
            </a:p>
          </p:txBody>
        </p:sp>
      </p:grpSp>
      <p:grpSp>
        <p:nvGrpSpPr>
          <p:cNvPr id="43" name="Group 42"/>
          <p:cNvGrpSpPr/>
          <p:nvPr/>
        </p:nvGrpSpPr>
        <p:grpSpPr>
          <a:xfrm>
            <a:off x="3576731" y="2741193"/>
            <a:ext cx="1822500" cy="1215000"/>
            <a:chOff x="4768974" y="2511924"/>
            <a:chExt cx="2430000" cy="1620000"/>
          </a:xfrm>
        </p:grpSpPr>
        <p:sp>
          <p:nvSpPr>
            <p:cNvPr id="17" name="Oval 16"/>
            <p:cNvSpPr>
              <a:spLocks noChangeAspect="1"/>
            </p:cNvSpPr>
            <p:nvPr/>
          </p:nvSpPr>
          <p:spPr>
            <a:xfrm>
              <a:off x="4768974" y="2511924"/>
              <a:ext cx="2430000" cy="1620000"/>
            </a:xfrm>
            <a:prstGeom prst="ellipse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35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5151753" y="2878787"/>
              <a:ext cx="1667989" cy="1231107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marL="0" marR="0" lvl="0" indent="0" algn="ct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35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Core Team:</a:t>
              </a:r>
            </a:p>
            <a:p>
              <a:pPr marL="0" marR="0" lvl="0" indent="0" algn="ct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35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strategy &amp; coordination</a:t>
              </a:r>
            </a:p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3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46" name="TextBox 45"/>
          <p:cNvSpPr txBox="1"/>
          <p:nvPr/>
        </p:nvSpPr>
        <p:spPr>
          <a:xfrm>
            <a:off x="3518896" y="1002681"/>
            <a:ext cx="193816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Skills</a:t>
            </a:r>
          </a:p>
        </p:txBody>
      </p:sp>
      <p:grpSp>
        <p:nvGrpSpPr>
          <p:cNvPr id="30" name="Group 29"/>
          <p:cNvGrpSpPr/>
          <p:nvPr/>
        </p:nvGrpSpPr>
        <p:grpSpPr>
          <a:xfrm>
            <a:off x="736959" y="5009440"/>
            <a:ext cx="1592756" cy="1592756"/>
            <a:chOff x="2454821" y="178981"/>
            <a:chExt cx="1592756" cy="1592756"/>
          </a:xfrm>
        </p:grpSpPr>
        <p:sp>
          <p:nvSpPr>
            <p:cNvPr id="33" name="Shape 32"/>
            <p:cNvSpPr/>
            <p:nvPr/>
          </p:nvSpPr>
          <p:spPr>
            <a:xfrm rot="20700000">
              <a:off x="2454821" y="178981"/>
              <a:ext cx="1592756" cy="1592756"/>
            </a:xfrm>
            <a:prstGeom prst="gear6">
              <a:avLst/>
            </a:prstGeom>
            <a:solidFill>
              <a:srgbClr val="00B0F0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34" name="Shape 4"/>
            <p:cNvSpPr txBox="1"/>
            <p:nvPr/>
          </p:nvSpPr>
          <p:spPr>
            <a:xfrm>
              <a:off x="2804160" y="528320"/>
              <a:ext cx="894080" cy="89408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35560" tIns="35560" rIns="35560" bIns="35560" numCol="1" spcCol="1270" anchor="ctr" anchorCtr="0">
              <a:noAutofit/>
            </a:bodyPr>
            <a:lstStyle/>
            <a:p>
              <a:pPr marL="0" marR="0" lvl="0" indent="0" algn="ctr" defTabSz="124460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32" name="Circular Arrow 31"/>
          <p:cNvSpPr/>
          <p:nvPr/>
        </p:nvSpPr>
        <p:spPr>
          <a:xfrm>
            <a:off x="368538" y="4661127"/>
            <a:ext cx="2241296" cy="2241296"/>
          </a:xfrm>
          <a:prstGeom prst="circularArrow">
            <a:avLst>
              <a:gd name="adj1" fmla="val 5984"/>
              <a:gd name="adj2" fmla="val 394124"/>
              <a:gd name="adj3" fmla="val 13313824"/>
              <a:gd name="adj4" fmla="val 10508221"/>
              <a:gd name="adj5" fmla="val 6981"/>
            </a:avLst>
          </a:prstGeom>
          <a:solidFill>
            <a:srgbClr val="00B0F0">
              <a:alpha val="50000"/>
            </a:srgbClr>
          </a:solidFill>
        </p:spPr>
        <p:style>
          <a:lnRef idx="0">
            <a:schemeClr val="accent1">
              <a:tint val="60000"/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6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6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grpSp>
        <p:nvGrpSpPr>
          <p:cNvPr id="36" name="Group 35"/>
          <p:cNvGrpSpPr/>
          <p:nvPr/>
        </p:nvGrpSpPr>
        <p:grpSpPr>
          <a:xfrm>
            <a:off x="771798" y="264424"/>
            <a:ext cx="1592756" cy="1592756"/>
            <a:chOff x="2454821" y="178981"/>
            <a:chExt cx="1592756" cy="1592756"/>
          </a:xfrm>
        </p:grpSpPr>
        <p:sp>
          <p:nvSpPr>
            <p:cNvPr id="45" name="Shape 44"/>
            <p:cNvSpPr/>
            <p:nvPr/>
          </p:nvSpPr>
          <p:spPr>
            <a:xfrm rot="20700000">
              <a:off x="2454821" y="178981"/>
              <a:ext cx="1592756" cy="1592756"/>
            </a:xfrm>
            <a:prstGeom prst="gear6">
              <a:avLst/>
            </a:prstGeom>
            <a:solidFill>
              <a:srgbClr val="00B0F0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48" name="Shape 4"/>
            <p:cNvSpPr txBox="1"/>
            <p:nvPr/>
          </p:nvSpPr>
          <p:spPr>
            <a:xfrm>
              <a:off x="2804160" y="528320"/>
              <a:ext cx="894080" cy="89408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35560" tIns="35560" rIns="35560" bIns="35560" numCol="1" spcCol="1270" anchor="ctr" anchorCtr="0">
              <a:noAutofit/>
            </a:bodyPr>
            <a:lstStyle/>
            <a:p>
              <a:pPr marL="0" marR="0" lvl="0" indent="0" algn="ctr" defTabSz="124460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41" name="Circular Arrow 40"/>
          <p:cNvSpPr/>
          <p:nvPr/>
        </p:nvSpPr>
        <p:spPr>
          <a:xfrm>
            <a:off x="403377" y="-83889"/>
            <a:ext cx="2241296" cy="2241296"/>
          </a:xfrm>
          <a:prstGeom prst="circularArrow">
            <a:avLst>
              <a:gd name="adj1" fmla="val 5984"/>
              <a:gd name="adj2" fmla="val 394124"/>
              <a:gd name="adj3" fmla="val 13313824"/>
              <a:gd name="adj4" fmla="val 10508221"/>
              <a:gd name="adj5" fmla="val 6981"/>
            </a:avLst>
          </a:prstGeom>
          <a:solidFill>
            <a:srgbClr val="00B0F0">
              <a:alpha val="50000"/>
            </a:srgbClr>
          </a:solidFill>
        </p:spPr>
        <p:style>
          <a:lnRef idx="0">
            <a:schemeClr val="accent1">
              <a:tint val="60000"/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6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6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992170" y="5499292"/>
            <a:ext cx="102898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Industry &amp; NDA</a:t>
            </a:r>
            <a:endParaRPr kumimoji="0" lang="en-GB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9" name="Rectangle 48"/>
          <p:cNvSpPr/>
          <p:nvPr/>
        </p:nvSpPr>
        <p:spPr>
          <a:xfrm>
            <a:off x="931372" y="879570"/>
            <a:ext cx="1273607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International </a:t>
            </a:r>
            <a:endParaRPr kumimoji="0" lang="en-GB" sz="1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0" name="Picture 4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37309" y="51368"/>
            <a:ext cx="1962150" cy="819150"/>
          </a:xfrm>
          <a:prstGeom prst="rect">
            <a:avLst/>
          </a:prstGeom>
        </p:spPr>
      </p:pic>
      <p:sp>
        <p:nvSpPr>
          <p:cNvPr id="51" name="TextBox 50"/>
          <p:cNvSpPr txBox="1"/>
          <p:nvPr/>
        </p:nvSpPr>
        <p:spPr>
          <a:xfrm>
            <a:off x="3580922" y="5368871"/>
            <a:ext cx="193816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b="1" dirty="0" smtClean="0">
                <a:solidFill>
                  <a:prstClr val="black"/>
                </a:solidFill>
                <a:latin typeface="Calibri" panose="020F0502020204030204"/>
              </a:rPr>
              <a:t>RSO College</a:t>
            </a:r>
            <a:endParaRPr kumimoji="0" lang="en-GB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25505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/>
          <p:nvPr/>
        </p:nvSpPr>
        <p:spPr>
          <a:xfrm>
            <a:off x="1429829" y="1828800"/>
            <a:ext cx="4157153" cy="3699755"/>
          </a:xfrm>
          <a:prstGeom prst="rect">
            <a:avLst/>
          </a:prstGeom>
          <a:solidFill>
            <a:srgbClr val="00B0F0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5573052" y="1828800"/>
            <a:ext cx="2317315" cy="3699581"/>
          </a:xfrm>
          <a:prstGeom prst="rect">
            <a:avLst/>
          </a:prstGeom>
          <a:solidFill>
            <a:srgbClr val="92D050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/>
          <p:cNvPicPr preferRelativeResize="0">
            <a:picLocks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557733" y="1958301"/>
            <a:ext cx="1267200" cy="13860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836768" y="1960001"/>
            <a:ext cx="1265498" cy="13843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594241" y="3774748"/>
            <a:ext cx="1265498" cy="1384300"/>
          </a:xfrm>
          <a:prstGeom prst="rect">
            <a:avLst/>
          </a:prstGeom>
        </p:spPr>
      </p:pic>
      <p:pic>
        <p:nvPicPr>
          <p:cNvPr id="9" name="Picture 8"/>
          <p:cNvPicPr preferRelativeResize="0">
            <a:picLocks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846176" y="3774748"/>
            <a:ext cx="1267200" cy="1386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New Structure –Vacancies</a:t>
            </a:r>
            <a:endParaRPr lang="en-US" dirty="0"/>
          </a:p>
        </p:txBody>
      </p:sp>
      <p:pic>
        <p:nvPicPr>
          <p:cNvPr id="5" name="Picture 4"/>
          <p:cNvPicPr preferRelativeResize="0">
            <a:picLocks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098111" y="1958301"/>
            <a:ext cx="1267200" cy="13860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099813" y="3774748"/>
            <a:ext cx="1265498" cy="138430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1429829" y="3344301"/>
            <a:ext cx="15407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 smtClean="0"/>
              <a:t>Environment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3699166" y="5159048"/>
            <a:ext cx="15407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 smtClean="0"/>
              <a:t>Materials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5968504" y="3344301"/>
            <a:ext cx="15407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 smtClean="0"/>
              <a:t>Engineering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1385784" y="5159048"/>
            <a:ext cx="16824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 smtClean="0"/>
              <a:t>Social Science</a:t>
            </a:r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3709425" y="3344301"/>
            <a:ext cx="15407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 smtClean="0"/>
              <a:t>Radioactivity</a:t>
            </a:r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5716588" y="5159048"/>
            <a:ext cx="20302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 smtClean="0"/>
              <a:t>Modelling and AI</a:t>
            </a:r>
            <a:endParaRPr lang="en-US" dirty="0"/>
          </a:p>
        </p:txBody>
      </p:sp>
      <p:sp>
        <p:nvSpPr>
          <p:cNvPr id="18" name="Title 1"/>
          <p:cNvSpPr txBox="1">
            <a:spLocks/>
          </p:cNvSpPr>
          <p:nvPr/>
        </p:nvSpPr>
        <p:spPr>
          <a:xfrm>
            <a:off x="526166" y="5487094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685783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en-GB" sz="2400" dirty="0" smtClean="0"/>
              <a:t>Parallel Roles – Early Career Research Community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7411445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2" grpId="0"/>
      <p:bldP spid="13" grpId="0"/>
      <p:bldP spid="14" grpId="0"/>
      <p:bldP spid="15" grpId="0"/>
      <p:bldP spid="1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DD65C1-73DC-8C65-261B-E9B875EAE0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RSO </a:t>
            </a:r>
            <a:r>
              <a:rPr lang="en-GB" dirty="0" smtClean="0"/>
              <a:t>Renewal 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8F76369-7E05-0A39-6094-6126D341CA6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0998" y="1754487"/>
            <a:ext cx="8306804" cy="4351338"/>
          </a:xfrm>
        </p:spPr>
        <p:txBody>
          <a:bodyPr>
            <a:noAutofit/>
          </a:bodyPr>
          <a:lstStyle/>
          <a:p>
            <a:r>
              <a:rPr lang="en-GB" sz="2400" dirty="0" smtClean="0"/>
              <a:t>Annual conference</a:t>
            </a:r>
          </a:p>
          <a:p>
            <a:r>
              <a:rPr lang="en-GB" sz="2400" dirty="0" smtClean="0"/>
              <a:t>Workshops - Community &amp; funding development</a:t>
            </a:r>
          </a:p>
          <a:p>
            <a:pPr lvl="1"/>
            <a:r>
              <a:rPr lang="en-GB" sz="2400" b="1" dirty="0" smtClean="0"/>
              <a:t>Engineered Barrier System Performance, Spring 2025</a:t>
            </a:r>
          </a:p>
          <a:p>
            <a:r>
              <a:rPr lang="en-GB" sz="2400" dirty="0" smtClean="0"/>
              <a:t>Technical</a:t>
            </a:r>
          </a:p>
          <a:p>
            <a:pPr lvl="1"/>
            <a:r>
              <a:rPr lang="en-GB" sz="2400" b="1" dirty="0" smtClean="0">
                <a:solidFill>
                  <a:srgbClr val="FF0000"/>
                </a:solidFill>
              </a:rPr>
              <a:t>Lab tours</a:t>
            </a:r>
            <a:r>
              <a:rPr lang="en-GB" sz="2400" dirty="0" smtClean="0"/>
              <a:t>, BGS tour, NWS large equipment facility tour, International RCLs, Modelling training</a:t>
            </a:r>
          </a:p>
          <a:p>
            <a:r>
              <a:rPr lang="en-GB" sz="2400" dirty="0" smtClean="0"/>
              <a:t>Early Career Forum</a:t>
            </a:r>
          </a:p>
          <a:p>
            <a:pPr lvl="1"/>
            <a:r>
              <a:rPr lang="en-GB" sz="2400" dirty="0" smtClean="0"/>
              <a:t>Annual meeting, Independent research award, Research culture award, Communication award</a:t>
            </a:r>
          </a:p>
          <a:p>
            <a:r>
              <a:rPr lang="en-GB" sz="2400" dirty="0" smtClean="0"/>
              <a:t>Benefits realisation</a:t>
            </a:r>
          </a:p>
          <a:p>
            <a:pPr lvl="1"/>
            <a:r>
              <a:rPr lang="en-GB" sz="2400" dirty="0" smtClean="0"/>
              <a:t>Questionnaires and engagement with SME, capture in NWS forum</a:t>
            </a:r>
          </a:p>
          <a:p>
            <a:endParaRPr lang="en-GB" sz="2400" dirty="0" smtClean="0"/>
          </a:p>
          <a:p>
            <a:pPr lvl="2"/>
            <a:endParaRPr lang="en-GB" sz="1800" dirty="0"/>
          </a:p>
          <a:p>
            <a:endParaRPr lang="en-GB" sz="2000" b="1" dirty="0">
              <a:solidFill>
                <a:schemeClr val="accent3">
                  <a:lumMod val="50000"/>
                </a:schemeClr>
              </a:solidFill>
            </a:endParaRPr>
          </a:p>
          <a:p>
            <a:pPr marL="0" indent="0">
              <a:buNone/>
            </a:pPr>
            <a:endParaRPr lang="en-GB" sz="1600" dirty="0">
              <a:solidFill>
                <a:schemeClr val="accent3">
                  <a:lumMod val="50000"/>
                </a:schemeClr>
              </a:solidFill>
            </a:endParaRPr>
          </a:p>
          <a:p>
            <a:pPr marL="0" indent="0">
              <a:buNone/>
            </a:pPr>
            <a:endParaRPr lang="en-GB" dirty="0">
              <a:solidFill>
                <a:schemeClr val="accent3">
                  <a:lumMod val="50000"/>
                </a:schemeClr>
              </a:solidFill>
            </a:endParaRPr>
          </a:p>
          <a:p>
            <a:pPr marL="0" indent="0">
              <a:buNone/>
            </a:pPr>
            <a:endParaRPr lang="en-GB" dirty="0">
              <a:solidFill>
                <a:schemeClr val="accent3">
                  <a:lumMod val="50000"/>
                </a:schemeClr>
              </a:solidFill>
            </a:endParaRPr>
          </a:p>
          <a:p>
            <a:pPr marL="0" indent="0">
              <a:buNone/>
            </a:pPr>
            <a:endParaRPr lang="en-GB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9" name="AutoShape 2">
            <a:extLst>
              <a:ext uri="{FF2B5EF4-FFF2-40B4-BE49-F238E27FC236}">
                <a16:creationId xmlns:a16="http://schemas.microsoft.com/office/drawing/2014/main" id="{2739BD62-1DD1-01C3-4922-3BF26E036BAC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498060" y="3276600"/>
            <a:ext cx="3226340" cy="32263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190561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DD65C1-73DC-8C65-261B-E9B875EAE0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RSO </a:t>
            </a:r>
            <a:r>
              <a:rPr lang="en-GB" dirty="0" smtClean="0"/>
              <a:t>Facts and Figures </a:t>
            </a:r>
            <a:endParaRPr lang="en-GB" dirty="0"/>
          </a:p>
        </p:txBody>
      </p:sp>
      <p:sp>
        <p:nvSpPr>
          <p:cNvPr id="9" name="AutoShape 2">
            <a:extLst>
              <a:ext uri="{FF2B5EF4-FFF2-40B4-BE49-F238E27FC236}">
                <a16:creationId xmlns:a16="http://schemas.microsoft.com/office/drawing/2014/main" id="{2739BD62-1DD1-01C3-4922-3BF26E036BAC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498060" y="3276600"/>
            <a:ext cx="3226340" cy="32263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graphicFrame>
        <p:nvGraphicFramePr>
          <p:cNvPr id="5" name="Diagram 4">
            <a:extLst>
              <a:ext uri="{FF2B5EF4-FFF2-40B4-BE49-F238E27FC236}">
                <a16:creationId xmlns:a16="http://schemas.microsoft.com/office/drawing/2014/main" id="{5FC3B6AC-4AE1-98AD-C4C1-7C61BE5E82C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375726866"/>
              </p:ext>
            </p:extLst>
          </p:nvPr>
        </p:nvGraphicFramePr>
        <p:xfrm>
          <a:off x="1950995" y="1834607"/>
          <a:ext cx="5242010" cy="478206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8873219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DD65C1-73DC-8C65-261B-E9B875EAE0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RSO – </a:t>
            </a:r>
            <a:r>
              <a:rPr lang="en-GB" dirty="0" smtClean="0"/>
              <a:t>Questions</a:t>
            </a:r>
            <a:endParaRPr lang="en-GB" dirty="0"/>
          </a:p>
        </p:txBody>
      </p:sp>
      <p:sp>
        <p:nvSpPr>
          <p:cNvPr id="9" name="AutoShape 2">
            <a:extLst>
              <a:ext uri="{FF2B5EF4-FFF2-40B4-BE49-F238E27FC236}">
                <a16:creationId xmlns:a16="http://schemas.microsoft.com/office/drawing/2014/main" id="{2739BD62-1DD1-01C3-4922-3BF26E036BAC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498060" y="3276600"/>
            <a:ext cx="3226340" cy="32263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12000" y="2065973"/>
            <a:ext cx="4320000" cy="43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90999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0" y="0"/>
              <a:ext cx="9144000" cy="6858000"/>
            </a:xfrm>
            <a:prstGeom prst="rect">
              <a:avLst/>
            </a:prstGeom>
          </p:spPr>
        </p:pic>
        <p:sp>
          <p:nvSpPr>
            <p:cNvPr id="4" name="Rectangle 3"/>
            <p:cNvSpPr/>
            <p:nvPr/>
          </p:nvSpPr>
          <p:spPr>
            <a:xfrm>
              <a:off x="0" y="0"/>
              <a:ext cx="9144000" cy="6858000"/>
            </a:xfrm>
            <a:prstGeom prst="rect">
              <a:avLst/>
            </a:prstGeom>
            <a:solidFill>
              <a:schemeClr val="accent6">
                <a:lumMod val="20000"/>
                <a:lumOff val="80000"/>
                <a:alpha val="62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628650" y="2617391"/>
            <a:ext cx="7886700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en-GB" sz="4500" b="1" dirty="0" smtClean="0"/>
              <a:t>Warm Welcome</a:t>
            </a:r>
            <a:br>
              <a:rPr lang="en-GB" sz="4500" b="1" dirty="0" smtClean="0"/>
            </a:br>
            <a:r>
              <a:rPr lang="en-GB" sz="4500" b="1" dirty="0"/>
              <a:t/>
            </a:r>
            <a:br>
              <a:rPr lang="en-GB" sz="4500" b="1" dirty="0"/>
            </a:br>
            <a:r>
              <a:rPr lang="en-GB" sz="4500" b="1" dirty="0" smtClean="0"/>
              <a:t>5</a:t>
            </a:r>
            <a:r>
              <a:rPr lang="en-GB" sz="4500" b="1" baseline="30000" dirty="0" smtClean="0"/>
              <a:t>th</a:t>
            </a:r>
            <a:r>
              <a:rPr lang="en-GB" sz="4500" b="1" dirty="0" smtClean="0"/>
              <a:t> Annual RSO Conference</a:t>
            </a:r>
            <a:br>
              <a:rPr lang="en-GB" sz="4500" b="1" dirty="0" smtClean="0"/>
            </a:br>
            <a:r>
              <a:rPr lang="en-GB" sz="4500" b="1" dirty="0"/>
              <a:t/>
            </a:r>
            <a:br>
              <a:rPr lang="en-GB" sz="4500" b="1" dirty="0"/>
            </a:br>
            <a:r>
              <a:rPr lang="en-GB" sz="4500" b="1" dirty="0"/>
              <a:t>University of Bristol</a:t>
            </a:r>
            <a:br>
              <a:rPr lang="en-GB" sz="4500" b="1" dirty="0"/>
            </a:br>
            <a:endParaRPr lang="en-US" sz="4500" b="1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88185" y="127910"/>
            <a:ext cx="2155815" cy="9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9568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01DF2A28-0DD3-0EF6-9FD3-B77C08CDDE2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15254"/>
          <a:stretch/>
        </p:blipFill>
        <p:spPr>
          <a:xfrm>
            <a:off x="2066624" y="4738423"/>
            <a:ext cx="2251980" cy="798081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D4AC3EF-4DD9-B4C9-626B-C86AD7AEF6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3200" dirty="0" smtClean="0"/>
              <a:t>RSO Renewal 2025-2028</a:t>
            </a:r>
            <a:endParaRPr lang="en-GB" sz="3200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B9EE56CA-7D9F-0A00-5121-4DE378CEC4D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702" y="1851814"/>
            <a:ext cx="1495634" cy="714475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CA4B779D-F053-E499-CD12-9290E27CBC2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159615" y="4222439"/>
            <a:ext cx="1657581" cy="504895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3CA8CE16-265D-38F0-56C0-35C2D414E5AA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68240" y="4200462"/>
            <a:ext cx="914072" cy="870802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A75EAC3E-1186-C5DA-F15F-8BE825CF0648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746797" y="2712894"/>
            <a:ext cx="1871163" cy="540000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C69CAA1A-40EB-B1D0-BC40-23B53C6F1348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756486" y="6296351"/>
            <a:ext cx="1619476" cy="419158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F24B7103-CE9F-3714-6BBA-0059ACF2B979}"/>
              </a:ext>
            </a:extLst>
          </p:cNvPr>
          <p:cNvPicPr>
            <a:picLocks noChangeAspect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52691" y="1940715"/>
            <a:ext cx="1875789" cy="540000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E312FE5D-FC1B-D43C-0322-6B924E98596B}"/>
              </a:ext>
            </a:extLst>
          </p:cNvPr>
          <p:cNvPicPr>
            <a:picLocks noChangeAspect="1"/>
          </p:cNvPicPr>
          <p:nvPr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0405" y="5759660"/>
            <a:ext cx="1029818" cy="432000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18CACFF0-63D9-CA64-6CCE-C8E9EE85748E}"/>
              </a:ext>
            </a:extLst>
          </p:cNvPr>
          <p:cNvPicPr>
            <a:picLocks noChangeAspect="1"/>
          </p:cNvPicPr>
          <p:nvPr/>
        </p:nvPicPr>
        <p:blipFill>
          <a:blip r:embed="rId1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76325" y="2028562"/>
            <a:ext cx="1515001" cy="720000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D9FDE3FB-5942-D649-677E-9AEEE21E9FCE}"/>
              </a:ext>
            </a:extLst>
          </p:cNvPr>
          <p:cNvPicPr>
            <a:picLocks noChangeAspect="1"/>
          </p:cNvPicPr>
          <p:nvPr/>
        </p:nvPicPr>
        <p:blipFill>
          <a:blip r:embed="rId1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3360" y="2821655"/>
            <a:ext cx="810617" cy="900000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19E60EE5-133B-710F-C34E-DACAE8AB2003}"/>
              </a:ext>
            </a:extLst>
          </p:cNvPr>
          <p:cNvPicPr>
            <a:picLocks noChangeAspect="1"/>
          </p:cNvPicPr>
          <p:nvPr/>
        </p:nvPicPr>
        <p:blipFill>
          <a:blip r:embed="rId1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03274" y="2008686"/>
            <a:ext cx="684663" cy="720000"/>
          </a:xfrm>
          <a:prstGeom prst="rect">
            <a:avLst/>
          </a:prstGeom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id="{E96CFEF6-BA74-6991-C85B-0E99F060849D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3505051" y="5482459"/>
            <a:ext cx="1066949" cy="581106"/>
          </a:xfrm>
          <a:prstGeom prst="rect">
            <a:avLst/>
          </a:prstGeom>
        </p:spPr>
      </p:pic>
      <p:pic>
        <p:nvPicPr>
          <p:cNvPr id="33" name="Picture 32">
            <a:extLst>
              <a:ext uri="{FF2B5EF4-FFF2-40B4-BE49-F238E27FC236}">
                <a16:creationId xmlns:a16="http://schemas.microsoft.com/office/drawing/2014/main" id="{9F9E81DA-ED30-D6C4-D374-FDE09D898CF4}"/>
              </a:ext>
            </a:extLst>
          </p:cNvPr>
          <p:cNvPicPr>
            <a:picLocks noChangeAspect="1"/>
          </p:cNvPicPr>
          <p:nvPr/>
        </p:nvPicPr>
        <p:blipFill>
          <a:blip r:embed="rId1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4667" y="4914586"/>
            <a:ext cx="1711500" cy="504000"/>
          </a:xfrm>
          <a:prstGeom prst="rect">
            <a:avLst/>
          </a:prstGeom>
        </p:spPr>
      </p:pic>
      <p:pic>
        <p:nvPicPr>
          <p:cNvPr id="35" name="Picture 34">
            <a:extLst>
              <a:ext uri="{FF2B5EF4-FFF2-40B4-BE49-F238E27FC236}">
                <a16:creationId xmlns:a16="http://schemas.microsoft.com/office/drawing/2014/main" id="{2A247B23-BB7F-D44E-2AC2-AE2D9C7F952A}"/>
              </a:ext>
            </a:extLst>
          </p:cNvPr>
          <p:cNvPicPr>
            <a:picLocks noChangeAspect="1"/>
          </p:cNvPicPr>
          <p:nvPr/>
        </p:nvPicPr>
        <p:blipFill>
          <a:blip r:embed="rId1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21276" y="1852288"/>
            <a:ext cx="1962253" cy="720000"/>
          </a:xfrm>
          <a:prstGeom prst="rect">
            <a:avLst/>
          </a:prstGeom>
        </p:spPr>
      </p:pic>
      <p:pic>
        <p:nvPicPr>
          <p:cNvPr id="37" name="Picture 36">
            <a:extLst>
              <a:ext uri="{FF2B5EF4-FFF2-40B4-BE49-F238E27FC236}">
                <a16:creationId xmlns:a16="http://schemas.microsoft.com/office/drawing/2014/main" id="{3390785F-E4C7-C54A-3E17-D763E02DAD14}"/>
              </a:ext>
            </a:extLst>
          </p:cNvPr>
          <p:cNvPicPr>
            <a:picLocks noChangeAspect="1"/>
          </p:cNvPicPr>
          <p:nvPr/>
        </p:nvPicPr>
        <p:blipFill>
          <a:blip r:embed="rId1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37947" y="3870983"/>
            <a:ext cx="748156" cy="720000"/>
          </a:xfrm>
          <a:prstGeom prst="rect">
            <a:avLst/>
          </a:prstGeom>
        </p:spPr>
      </p:pic>
      <p:pic>
        <p:nvPicPr>
          <p:cNvPr id="39" name="Picture 38">
            <a:extLst>
              <a:ext uri="{FF2B5EF4-FFF2-40B4-BE49-F238E27FC236}">
                <a16:creationId xmlns:a16="http://schemas.microsoft.com/office/drawing/2014/main" id="{197B1554-560F-6578-C93B-BDCD69754ED2}"/>
              </a:ext>
            </a:extLst>
          </p:cNvPr>
          <p:cNvPicPr>
            <a:picLocks noChangeAspect="1"/>
          </p:cNvPicPr>
          <p:nvPr/>
        </p:nvPicPr>
        <p:blipFill>
          <a:blip r:embed="rId1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82224" y="5810685"/>
            <a:ext cx="1414844" cy="504000"/>
          </a:xfrm>
          <a:prstGeom prst="rect">
            <a:avLst/>
          </a:prstGeom>
        </p:spPr>
      </p:pic>
      <p:pic>
        <p:nvPicPr>
          <p:cNvPr id="41" name="Picture 40">
            <a:extLst>
              <a:ext uri="{FF2B5EF4-FFF2-40B4-BE49-F238E27FC236}">
                <a16:creationId xmlns:a16="http://schemas.microsoft.com/office/drawing/2014/main" id="{9AF71F88-DDC7-6C35-BA95-3A9743CF6F1B}"/>
              </a:ext>
            </a:extLst>
          </p:cNvPr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220886" y="2945458"/>
            <a:ext cx="604109" cy="900000"/>
          </a:xfrm>
          <a:prstGeom prst="rect">
            <a:avLst/>
          </a:prstGeom>
        </p:spPr>
      </p:pic>
      <p:pic>
        <p:nvPicPr>
          <p:cNvPr id="43" name="Picture 42">
            <a:extLst>
              <a:ext uri="{FF2B5EF4-FFF2-40B4-BE49-F238E27FC236}">
                <a16:creationId xmlns:a16="http://schemas.microsoft.com/office/drawing/2014/main" id="{1EABC405-93C3-B962-F9D4-2BD31E1E4DA3}"/>
              </a:ext>
            </a:extLst>
          </p:cNvPr>
          <p:cNvPicPr>
            <a:picLocks noChangeAspect="1"/>
          </p:cNvPicPr>
          <p:nvPr/>
        </p:nvPicPr>
        <p:blipFill>
          <a:blip r:embed="rId2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56734" y="2905853"/>
            <a:ext cx="689455" cy="720000"/>
          </a:xfrm>
          <a:prstGeom prst="rect">
            <a:avLst/>
          </a:prstGeom>
        </p:spPr>
      </p:pic>
      <p:pic>
        <p:nvPicPr>
          <p:cNvPr id="47" name="Picture 46">
            <a:extLst>
              <a:ext uri="{FF2B5EF4-FFF2-40B4-BE49-F238E27FC236}">
                <a16:creationId xmlns:a16="http://schemas.microsoft.com/office/drawing/2014/main" id="{D00ED725-2237-D32A-6A71-707517D988F8}"/>
              </a:ext>
            </a:extLst>
          </p:cNvPr>
          <p:cNvPicPr>
            <a:picLocks noChangeAspect="1"/>
          </p:cNvPicPr>
          <p:nvPr/>
        </p:nvPicPr>
        <p:blipFill>
          <a:blip r:embed="rId2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56064" y="3103919"/>
            <a:ext cx="608618" cy="720000"/>
          </a:xfrm>
          <a:prstGeom prst="rect">
            <a:avLst/>
          </a:prstGeom>
        </p:spPr>
      </p:pic>
      <p:pic>
        <p:nvPicPr>
          <p:cNvPr id="49" name="Picture 48">
            <a:extLst>
              <a:ext uri="{FF2B5EF4-FFF2-40B4-BE49-F238E27FC236}">
                <a16:creationId xmlns:a16="http://schemas.microsoft.com/office/drawing/2014/main" id="{30FC18E3-FC4D-99BC-2593-CFA2D181CBA3}"/>
              </a:ext>
            </a:extLst>
          </p:cNvPr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520203" y="4164993"/>
            <a:ext cx="1678155" cy="540000"/>
          </a:xfrm>
          <a:prstGeom prst="rect">
            <a:avLst/>
          </a:prstGeom>
        </p:spPr>
      </p:pic>
      <p:pic>
        <p:nvPicPr>
          <p:cNvPr id="51" name="Picture 50">
            <a:extLst>
              <a:ext uri="{FF2B5EF4-FFF2-40B4-BE49-F238E27FC236}">
                <a16:creationId xmlns:a16="http://schemas.microsoft.com/office/drawing/2014/main" id="{1214F323-13F3-E5F7-E92F-F7192479D2A0}"/>
              </a:ext>
            </a:extLst>
          </p:cNvPr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5000683" y="4929015"/>
            <a:ext cx="1668586" cy="660760"/>
          </a:xfrm>
          <a:prstGeom prst="rect">
            <a:avLst/>
          </a:prstGeom>
        </p:spPr>
      </p:pic>
      <p:pic>
        <p:nvPicPr>
          <p:cNvPr id="53" name="Picture 52">
            <a:extLst>
              <a:ext uri="{FF2B5EF4-FFF2-40B4-BE49-F238E27FC236}">
                <a16:creationId xmlns:a16="http://schemas.microsoft.com/office/drawing/2014/main" id="{FE2981F0-8279-292C-0C86-E920027B5C83}"/>
              </a:ext>
            </a:extLst>
          </p:cNvPr>
          <p:cNvPicPr>
            <a:picLocks noChangeAspect="1"/>
          </p:cNvPicPr>
          <p:nvPr/>
        </p:nvPicPr>
        <p:blipFill>
          <a:blip r:embed="rId2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82728" y="3178539"/>
            <a:ext cx="1783424" cy="522917"/>
          </a:xfrm>
          <a:prstGeom prst="rect">
            <a:avLst/>
          </a:prstGeom>
        </p:spPr>
      </p:pic>
      <p:pic>
        <p:nvPicPr>
          <p:cNvPr id="55" name="Picture 54">
            <a:extLst>
              <a:ext uri="{FF2B5EF4-FFF2-40B4-BE49-F238E27FC236}">
                <a16:creationId xmlns:a16="http://schemas.microsoft.com/office/drawing/2014/main" id="{1C470200-29AE-9835-9241-67248EA32964}"/>
              </a:ext>
            </a:extLst>
          </p:cNvPr>
          <p:cNvPicPr>
            <a:picLocks noChangeAspect="1"/>
          </p:cNvPicPr>
          <p:nvPr/>
        </p:nvPicPr>
        <p:blipFill>
          <a:blip r:embed="rId2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72345" y="6369809"/>
            <a:ext cx="1595756" cy="432000"/>
          </a:xfrm>
          <a:prstGeom prst="rect">
            <a:avLst/>
          </a:prstGeom>
        </p:spPr>
      </p:pic>
      <p:pic>
        <p:nvPicPr>
          <p:cNvPr id="57" name="Picture 56">
            <a:extLst>
              <a:ext uri="{FF2B5EF4-FFF2-40B4-BE49-F238E27FC236}">
                <a16:creationId xmlns:a16="http://schemas.microsoft.com/office/drawing/2014/main" id="{FAE64223-4E05-5799-17AB-A6317FE3263E}"/>
              </a:ext>
            </a:extLst>
          </p:cNvPr>
          <p:cNvPicPr>
            <a:picLocks noChangeAspect="1"/>
          </p:cNvPicPr>
          <p:nvPr/>
        </p:nvPicPr>
        <p:blipFill>
          <a:blip r:embed="rId2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75725" y="3076820"/>
            <a:ext cx="941142" cy="720000"/>
          </a:xfrm>
          <a:prstGeom prst="rect">
            <a:avLst/>
          </a:prstGeom>
        </p:spPr>
      </p:pic>
      <p:pic>
        <p:nvPicPr>
          <p:cNvPr id="1026" name="Picture 2" descr="File:Heriot-Watt University logo.svg"/>
          <p:cNvPicPr>
            <a:picLocks noChangeAspect="1" noChangeArrowheads="1"/>
          </p:cNvPicPr>
          <p:nvPr/>
        </p:nvPicPr>
        <p:blipFill>
          <a:blip r:embed="rId2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466189" y="4180668"/>
            <a:ext cx="1080000" cy="54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Amentum - Introducing the new Amentum logo! Our Amplified... | Facebook"/>
          <p:cNvPicPr>
            <a:picLocks noChangeAspect="1" noChangeArrowheads="1"/>
          </p:cNvPicPr>
          <p:nvPr/>
        </p:nvPicPr>
        <p:blipFill>
          <a:blip r:embed="rId2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712615" y="5815760"/>
            <a:ext cx="720000" cy="72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" name="Picture 31" descr="A black background with white text&#10;&#10;Description automatically generated">
            <a:extLst>
              <a:ext uri="{FF2B5EF4-FFF2-40B4-BE49-F238E27FC236}">
                <a16:creationId xmlns:a16="http://schemas.microsoft.com/office/drawing/2014/main" id="{828709FB-0228-2F77-A16A-CA4FB0686E3A}"/>
              </a:ext>
            </a:extLst>
          </p:cNvPr>
          <p:cNvPicPr>
            <a:picLocks noChangeAspect="1"/>
          </p:cNvPicPr>
          <p:nvPr/>
        </p:nvPicPr>
        <p:blipFill>
          <a:blip r:embed="rId2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17196" y="5651660"/>
            <a:ext cx="1868907" cy="540000"/>
          </a:xfrm>
          <a:prstGeom prst="rect">
            <a:avLst/>
          </a:prstGeom>
        </p:spPr>
      </p:pic>
      <p:pic>
        <p:nvPicPr>
          <p:cNvPr id="34" name="Picture 2">
            <a:extLst>
              <a:ext uri="{FF2B5EF4-FFF2-40B4-BE49-F238E27FC236}">
                <a16:creationId xmlns:a16="http://schemas.microsoft.com/office/drawing/2014/main" id="{3AA03F19-2054-BA4B-3CA4-8EF2C3B1B26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213068" y="6311624"/>
            <a:ext cx="1274869" cy="54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Natural Environment Research Council"/>
          <p:cNvPicPr>
            <a:picLocks noChangeAspect="1" noChangeArrowheads="1"/>
          </p:cNvPicPr>
          <p:nvPr/>
        </p:nvPicPr>
        <p:blipFill>
          <a:blip r:embed="rId3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937947" y="4760510"/>
            <a:ext cx="864705" cy="72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Engineering and Physical Sciences Research Council"/>
          <p:cNvPicPr>
            <a:picLocks noChangeAspect="1" noChangeArrowheads="1"/>
          </p:cNvPicPr>
          <p:nvPr/>
        </p:nvPicPr>
        <p:blipFill>
          <a:blip r:embed="rId3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871255" y="4381829"/>
            <a:ext cx="864706" cy="72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744214617" descr="image001"/>
          <p:cNvPicPr>
            <a:picLocks noChangeAspect="1" noChangeArrowheads="1"/>
          </p:cNvPicPr>
          <p:nvPr/>
        </p:nvPicPr>
        <p:blipFill>
          <a:blip r:embed="rId3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130294" y="3355239"/>
            <a:ext cx="1144216" cy="72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534475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/>
          <p:cNvSpPr/>
          <p:nvPr/>
        </p:nvSpPr>
        <p:spPr>
          <a:xfrm>
            <a:off x="846167" y="962458"/>
            <a:ext cx="7290000" cy="4860000"/>
          </a:xfrm>
          <a:prstGeom prst="ellipse">
            <a:avLst/>
          </a:prstGeom>
          <a:solidFill>
            <a:srgbClr val="0099FF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44" name="Group 43"/>
          <p:cNvGrpSpPr/>
          <p:nvPr/>
        </p:nvGrpSpPr>
        <p:grpSpPr>
          <a:xfrm>
            <a:off x="4744292" y="1829786"/>
            <a:ext cx="2025000" cy="1350000"/>
            <a:chOff x="6325722" y="1296714"/>
            <a:chExt cx="2700000" cy="1800000"/>
          </a:xfrm>
        </p:grpSpPr>
        <p:sp>
          <p:nvSpPr>
            <p:cNvPr id="15" name="Oval 14"/>
            <p:cNvSpPr>
              <a:spLocks noChangeAspect="1"/>
            </p:cNvSpPr>
            <p:nvPr/>
          </p:nvSpPr>
          <p:spPr>
            <a:xfrm>
              <a:off x="6325722" y="1296714"/>
              <a:ext cx="2700000" cy="1800000"/>
            </a:xfrm>
            <a:prstGeom prst="ellipse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35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5" name="TextBox 34"/>
            <p:cNvSpPr txBox="1"/>
            <p:nvPr/>
          </p:nvSpPr>
          <p:spPr>
            <a:xfrm>
              <a:off x="6853129" y="1733979"/>
              <a:ext cx="1667989" cy="892552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marL="0" marR="0" lvl="0" indent="0" algn="ct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35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Topic Area: Materials </a:t>
              </a:r>
            </a:p>
            <a:p>
              <a:pPr marL="0" marR="0" lvl="0" indent="0" algn="ct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05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HHGW &amp; EBS</a:t>
              </a:r>
              <a:endParaRPr kumimoji="0" lang="en-US" sz="10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3" name="Group 2"/>
          <p:cNvGrpSpPr/>
          <p:nvPr/>
        </p:nvGrpSpPr>
        <p:grpSpPr>
          <a:xfrm>
            <a:off x="2225486" y="1807685"/>
            <a:ext cx="2025000" cy="1350000"/>
            <a:chOff x="2967315" y="1267247"/>
            <a:chExt cx="2700000" cy="1800000"/>
          </a:xfrm>
        </p:grpSpPr>
        <p:sp>
          <p:nvSpPr>
            <p:cNvPr id="14" name="Oval 13"/>
            <p:cNvSpPr>
              <a:spLocks noChangeAspect="1"/>
            </p:cNvSpPr>
            <p:nvPr/>
          </p:nvSpPr>
          <p:spPr>
            <a:xfrm>
              <a:off x="2967315" y="1267247"/>
              <a:ext cx="2700000" cy="1800000"/>
            </a:xfrm>
            <a:prstGeom prst="ellipse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35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7" name="TextBox 36"/>
            <p:cNvSpPr txBox="1"/>
            <p:nvPr/>
          </p:nvSpPr>
          <p:spPr>
            <a:xfrm>
              <a:off x="3450316" y="1740495"/>
              <a:ext cx="1667989" cy="1107996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marL="0" marR="0" lvl="0" indent="0" algn="ct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35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Topic Area: Environment </a:t>
              </a:r>
            </a:p>
            <a:p>
              <a:pPr marL="0" marR="0" lvl="0" indent="0" algn="ct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05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Geosciences &amp; Biosphere</a:t>
              </a:r>
              <a:endParaRPr kumimoji="0" lang="en-US" sz="10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5" name="Group 4"/>
          <p:cNvGrpSpPr/>
          <p:nvPr/>
        </p:nvGrpSpPr>
        <p:grpSpPr>
          <a:xfrm>
            <a:off x="3477047" y="3772944"/>
            <a:ext cx="2025000" cy="1350000"/>
            <a:chOff x="4636062" y="3887592"/>
            <a:chExt cx="2700000" cy="1800000"/>
          </a:xfrm>
        </p:grpSpPr>
        <p:sp>
          <p:nvSpPr>
            <p:cNvPr id="47" name="Oval 46"/>
            <p:cNvSpPr>
              <a:spLocks noChangeAspect="1"/>
            </p:cNvSpPr>
            <p:nvPr/>
          </p:nvSpPr>
          <p:spPr>
            <a:xfrm>
              <a:off x="4636062" y="3887592"/>
              <a:ext cx="2700000" cy="1800000"/>
            </a:xfrm>
            <a:prstGeom prst="ellipse">
              <a:avLst/>
            </a:prstGeom>
            <a:solidFill>
              <a:srgbClr val="92D050">
                <a:alpha val="4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35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8" name="TextBox 37"/>
            <p:cNvSpPr txBox="1"/>
            <p:nvPr/>
          </p:nvSpPr>
          <p:spPr>
            <a:xfrm>
              <a:off x="5149979" y="4494399"/>
              <a:ext cx="1667989" cy="67710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35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Topic Area: Engineering</a:t>
              </a:r>
            </a:p>
          </p:txBody>
        </p:sp>
      </p:grpSp>
      <p:grpSp>
        <p:nvGrpSpPr>
          <p:cNvPr id="2" name="Group 1"/>
          <p:cNvGrpSpPr/>
          <p:nvPr/>
        </p:nvGrpSpPr>
        <p:grpSpPr>
          <a:xfrm>
            <a:off x="3284739" y="1252870"/>
            <a:ext cx="2430000" cy="540000"/>
            <a:chOff x="4379652" y="527493"/>
            <a:chExt cx="3240000" cy="720000"/>
          </a:xfrm>
        </p:grpSpPr>
        <p:sp>
          <p:nvSpPr>
            <p:cNvPr id="18" name="Left-Right Arrow 17"/>
            <p:cNvSpPr/>
            <p:nvPr/>
          </p:nvSpPr>
          <p:spPr>
            <a:xfrm>
              <a:off x="4379652" y="527493"/>
              <a:ext cx="3240000" cy="720000"/>
            </a:xfrm>
            <a:prstGeom prst="leftRightArrow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35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9" name="TextBox 38"/>
            <p:cNvSpPr txBox="1"/>
            <p:nvPr/>
          </p:nvSpPr>
          <p:spPr>
            <a:xfrm>
              <a:off x="4605909" y="696226"/>
              <a:ext cx="2800289" cy="400109"/>
            </a:xfrm>
            <a:prstGeom prst="rect">
              <a:avLst/>
            </a:prstGeom>
            <a:solidFill>
              <a:srgbClr val="00B0F0"/>
            </a:solidFill>
          </p:spPr>
          <p:txBody>
            <a:bodyPr wrap="square" rtlCol="0">
              <a:spAutoFit/>
            </a:bodyPr>
            <a:lstStyle/>
            <a:p>
              <a:pPr marL="0" marR="0" lvl="0" indent="0" algn="ct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35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Cross Cut: Social Sciences</a:t>
              </a:r>
            </a:p>
          </p:txBody>
        </p:sp>
      </p:grpSp>
      <p:grpSp>
        <p:nvGrpSpPr>
          <p:cNvPr id="6" name="Group 5"/>
          <p:cNvGrpSpPr/>
          <p:nvPr/>
        </p:nvGrpSpPr>
        <p:grpSpPr>
          <a:xfrm>
            <a:off x="5502527" y="4103163"/>
            <a:ext cx="2430000" cy="540000"/>
            <a:chOff x="7336702" y="4327884"/>
            <a:chExt cx="3240000" cy="720000"/>
          </a:xfrm>
        </p:grpSpPr>
        <p:sp>
          <p:nvSpPr>
            <p:cNvPr id="20" name="Left-Right Arrow 19"/>
            <p:cNvSpPr/>
            <p:nvPr/>
          </p:nvSpPr>
          <p:spPr>
            <a:xfrm rot="8100000">
              <a:off x="7336702" y="4327884"/>
              <a:ext cx="3240000" cy="720000"/>
            </a:xfrm>
            <a:prstGeom prst="leftRightArrow">
              <a:avLst/>
            </a:prstGeom>
            <a:solidFill>
              <a:srgbClr val="92D050">
                <a:alpha val="5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35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2" name="TextBox 41"/>
            <p:cNvSpPr txBox="1"/>
            <p:nvPr/>
          </p:nvSpPr>
          <p:spPr>
            <a:xfrm rot="18900000">
              <a:off x="7596193" y="4502753"/>
              <a:ext cx="2700000" cy="400109"/>
            </a:xfrm>
            <a:prstGeom prst="rect">
              <a:avLst/>
            </a:prstGeom>
            <a:solidFill>
              <a:srgbClr val="92D050">
                <a:alpha val="0"/>
              </a:srgbClr>
            </a:solidFill>
            <a:ln>
              <a:noFill/>
            </a:ln>
          </p:spPr>
          <p:txBody>
            <a:bodyPr wrap="square" rtlCol="0">
              <a:spAutoFit/>
            </a:bodyPr>
            <a:lstStyle/>
            <a:p>
              <a:pPr marL="0" marR="0" lvl="0" indent="0" algn="ct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35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Cross Cut: Modelling &amp; AI</a:t>
              </a:r>
            </a:p>
          </p:txBody>
        </p:sp>
      </p:grpSp>
      <p:grpSp>
        <p:nvGrpSpPr>
          <p:cNvPr id="7" name="Group 6"/>
          <p:cNvGrpSpPr/>
          <p:nvPr/>
        </p:nvGrpSpPr>
        <p:grpSpPr>
          <a:xfrm>
            <a:off x="2095442" y="3149550"/>
            <a:ext cx="540000" cy="2430000"/>
            <a:chOff x="2793922" y="3056400"/>
            <a:chExt cx="720000" cy="3240000"/>
          </a:xfrm>
        </p:grpSpPr>
        <p:sp>
          <p:nvSpPr>
            <p:cNvPr id="19" name="Left-Right Arrow 18"/>
            <p:cNvSpPr/>
            <p:nvPr/>
          </p:nvSpPr>
          <p:spPr>
            <a:xfrm rot="2700000">
              <a:off x="1533922" y="4316400"/>
              <a:ext cx="3240000" cy="720000"/>
            </a:xfrm>
            <a:prstGeom prst="leftRightArrow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35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0" name="TextBox 39"/>
            <p:cNvSpPr txBox="1"/>
            <p:nvPr/>
          </p:nvSpPr>
          <p:spPr>
            <a:xfrm rot="2700000">
              <a:off x="1829567" y="4461820"/>
              <a:ext cx="2584225" cy="400109"/>
            </a:xfrm>
            <a:prstGeom prst="rect">
              <a:avLst/>
            </a:prstGeom>
            <a:solidFill>
              <a:srgbClr val="00B0F0"/>
            </a:solidFill>
          </p:spPr>
          <p:txBody>
            <a:bodyPr wrap="square" rtlCol="0">
              <a:spAutoFit/>
            </a:bodyPr>
            <a:lstStyle/>
            <a:p>
              <a:pPr marL="0" marR="0" lvl="0" indent="0" algn="ct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35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Cross Cut: Radioactivity</a:t>
              </a:r>
            </a:p>
          </p:txBody>
        </p:sp>
      </p:grpSp>
      <p:grpSp>
        <p:nvGrpSpPr>
          <p:cNvPr id="43" name="Group 42"/>
          <p:cNvGrpSpPr/>
          <p:nvPr/>
        </p:nvGrpSpPr>
        <p:grpSpPr>
          <a:xfrm>
            <a:off x="3576731" y="2741193"/>
            <a:ext cx="1822500" cy="1215000"/>
            <a:chOff x="4768974" y="2511924"/>
            <a:chExt cx="2430000" cy="1620000"/>
          </a:xfrm>
        </p:grpSpPr>
        <p:sp>
          <p:nvSpPr>
            <p:cNvPr id="17" name="Oval 16"/>
            <p:cNvSpPr>
              <a:spLocks noChangeAspect="1"/>
            </p:cNvSpPr>
            <p:nvPr/>
          </p:nvSpPr>
          <p:spPr>
            <a:xfrm>
              <a:off x="4768974" y="2511924"/>
              <a:ext cx="2430000" cy="1620000"/>
            </a:xfrm>
            <a:prstGeom prst="ellipse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35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5151753" y="2878787"/>
              <a:ext cx="1667989" cy="1231107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marL="0" marR="0" lvl="0" indent="0" algn="ct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35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Core Team:</a:t>
              </a:r>
            </a:p>
            <a:p>
              <a:pPr marL="0" marR="0" lvl="0" indent="0" algn="ct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35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strategy &amp; coordination</a:t>
              </a:r>
            </a:p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3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46" name="TextBox 45"/>
          <p:cNvSpPr txBox="1"/>
          <p:nvPr/>
        </p:nvSpPr>
        <p:spPr>
          <a:xfrm>
            <a:off x="3518896" y="1002681"/>
            <a:ext cx="193816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Skills</a:t>
            </a:r>
          </a:p>
        </p:txBody>
      </p:sp>
      <p:grpSp>
        <p:nvGrpSpPr>
          <p:cNvPr id="30" name="Group 29"/>
          <p:cNvGrpSpPr/>
          <p:nvPr/>
        </p:nvGrpSpPr>
        <p:grpSpPr>
          <a:xfrm>
            <a:off x="736959" y="5009440"/>
            <a:ext cx="1592756" cy="1592756"/>
            <a:chOff x="2454821" y="178981"/>
            <a:chExt cx="1592756" cy="1592756"/>
          </a:xfrm>
        </p:grpSpPr>
        <p:sp>
          <p:nvSpPr>
            <p:cNvPr id="33" name="Shape 32"/>
            <p:cNvSpPr/>
            <p:nvPr/>
          </p:nvSpPr>
          <p:spPr>
            <a:xfrm rot="20700000">
              <a:off x="2454821" y="178981"/>
              <a:ext cx="1592756" cy="1592756"/>
            </a:xfrm>
            <a:prstGeom prst="gear6">
              <a:avLst/>
            </a:prstGeom>
            <a:solidFill>
              <a:srgbClr val="00B0F0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34" name="Shape 4"/>
            <p:cNvSpPr txBox="1"/>
            <p:nvPr/>
          </p:nvSpPr>
          <p:spPr>
            <a:xfrm>
              <a:off x="2804160" y="528320"/>
              <a:ext cx="894080" cy="89408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35560" tIns="35560" rIns="35560" bIns="35560" numCol="1" spcCol="1270" anchor="ctr" anchorCtr="0">
              <a:noAutofit/>
            </a:bodyPr>
            <a:lstStyle/>
            <a:p>
              <a:pPr marL="0" marR="0" lvl="0" indent="0" algn="ctr" defTabSz="124460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32" name="Circular Arrow 31"/>
          <p:cNvSpPr/>
          <p:nvPr/>
        </p:nvSpPr>
        <p:spPr>
          <a:xfrm>
            <a:off x="368538" y="4661127"/>
            <a:ext cx="2241296" cy="2241296"/>
          </a:xfrm>
          <a:prstGeom prst="circularArrow">
            <a:avLst>
              <a:gd name="adj1" fmla="val 5984"/>
              <a:gd name="adj2" fmla="val 394124"/>
              <a:gd name="adj3" fmla="val 13313824"/>
              <a:gd name="adj4" fmla="val 10508221"/>
              <a:gd name="adj5" fmla="val 6981"/>
            </a:avLst>
          </a:prstGeom>
          <a:solidFill>
            <a:srgbClr val="00B0F0">
              <a:alpha val="50000"/>
            </a:srgbClr>
          </a:solidFill>
        </p:spPr>
        <p:style>
          <a:lnRef idx="0">
            <a:schemeClr val="accent1">
              <a:tint val="60000"/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6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6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grpSp>
        <p:nvGrpSpPr>
          <p:cNvPr id="36" name="Group 35"/>
          <p:cNvGrpSpPr/>
          <p:nvPr/>
        </p:nvGrpSpPr>
        <p:grpSpPr>
          <a:xfrm>
            <a:off x="771798" y="264424"/>
            <a:ext cx="1592756" cy="1592756"/>
            <a:chOff x="2454821" y="178981"/>
            <a:chExt cx="1592756" cy="1592756"/>
          </a:xfrm>
        </p:grpSpPr>
        <p:sp>
          <p:nvSpPr>
            <p:cNvPr id="45" name="Shape 44"/>
            <p:cNvSpPr/>
            <p:nvPr/>
          </p:nvSpPr>
          <p:spPr>
            <a:xfrm rot="20700000">
              <a:off x="2454821" y="178981"/>
              <a:ext cx="1592756" cy="1592756"/>
            </a:xfrm>
            <a:prstGeom prst="gear6">
              <a:avLst/>
            </a:prstGeom>
            <a:solidFill>
              <a:srgbClr val="00B0F0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48" name="Shape 4"/>
            <p:cNvSpPr txBox="1"/>
            <p:nvPr/>
          </p:nvSpPr>
          <p:spPr>
            <a:xfrm>
              <a:off x="2804160" y="528320"/>
              <a:ext cx="894080" cy="89408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35560" tIns="35560" rIns="35560" bIns="35560" numCol="1" spcCol="1270" anchor="ctr" anchorCtr="0">
              <a:noAutofit/>
            </a:bodyPr>
            <a:lstStyle/>
            <a:p>
              <a:pPr marL="0" marR="0" lvl="0" indent="0" algn="ctr" defTabSz="124460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41" name="Circular Arrow 40"/>
          <p:cNvSpPr/>
          <p:nvPr/>
        </p:nvSpPr>
        <p:spPr>
          <a:xfrm>
            <a:off x="403377" y="-83889"/>
            <a:ext cx="2241296" cy="2241296"/>
          </a:xfrm>
          <a:prstGeom prst="circularArrow">
            <a:avLst>
              <a:gd name="adj1" fmla="val 5984"/>
              <a:gd name="adj2" fmla="val 394124"/>
              <a:gd name="adj3" fmla="val 13313824"/>
              <a:gd name="adj4" fmla="val 10508221"/>
              <a:gd name="adj5" fmla="val 6981"/>
            </a:avLst>
          </a:prstGeom>
          <a:solidFill>
            <a:srgbClr val="00B0F0">
              <a:alpha val="50000"/>
            </a:srgbClr>
          </a:solidFill>
        </p:spPr>
        <p:style>
          <a:lnRef idx="0">
            <a:schemeClr val="accent1">
              <a:tint val="60000"/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6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6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992170" y="5499292"/>
            <a:ext cx="102898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Industry &amp; NDA</a:t>
            </a:r>
            <a:endParaRPr kumimoji="0" lang="en-GB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9" name="Rectangle 48"/>
          <p:cNvSpPr/>
          <p:nvPr/>
        </p:nvSpPr>
        <p:spPr>
          <a:xfrm>
            <a:off x="931372" y="879570"/>
            <a:ext cx="1273607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International </a:t>
            </a:r>
            <a:endParaRPr kumimoji="0" lang="en-GB" sz="1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0" name="Picture 4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37309" y="51368"/>
            <a:ext cx="1962150" cy="819150"/>
          </a:xfrm>
          <a:prstGeom prst="rect">
            <a:avLst/>
          </a:prstGeom>
        </p:spPr>
      </p:pic>
      <p:sp>
        <p:nvSpPr>
          <p:cNvPr id="51" name="TextBox 50"/>
          <p:cNvSpPr txBox="1"/>
          <p:nvPr/>
        </p:nvSpPr>
        <p:spPr>
          <a:xfrm>
            <a:off x="3580922" y="5368871"/>
            <a:ext cx="193816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b="1" dirty="0" smtClean="0">
                <a:solidFill>
                  <a:prstClr val="black"/>
                </a:solidFill>
                <a:latin typeface="Calibri" panose="020F0502020204030204"/>
              </a:rPr>
              <a:t>RSO College</a:t>
            </a:r>
            <a:endParaRPr kumimoji="0" lang="en-GB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818479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/>
          <p:cNvSpPr/>
          <p:nvPr/>
        </p:nvSpPr>
        <p:spPr>
          <a:xfrm>
            <a:off x="846167" y="962458"/>
            <a:ext cx="7290000" cy="4860000"/>
          </a:xfrm>
          <a:prstGeom prst="ellipse">
            <a:avLst/>
          </a:prstGeom>
          <a:solidFill>
            <a:srgbClr val="0099FF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43" name="Group 42"/>
          <p:cNvGrpSpPr/>
          <p:nvPr/>
        </p:nvGrpSpPr>
        <p:grpSpPr>
          <a:xfrm>
            <a:off x="3576731" y="2741193"/>
            <a:ext cx="1822500" cy="1215000"/>
            <a:chOff x="4768974" y="2511924"/>
            <a:chExt cx="2430000" cy="1620000"/>
          </a:xfrm>
        </p:grpSpPr>
        <p:sp>
          <p:nvSpPr>
            <p:cNvPr id="17" name="Oval 16"/>
            <p:cNvSpPr>
              <a:spLocks noChangeAspect="1"/>
            </p:cNvSpPr>
            <p:nvPr/>
          </p:nvSpPr>
          <p:spPr>
            <a:xfrm>
              <a:off x="4768974" y="2511924"/>
              <a:ext cx="2430000" cy="1620000"/>
            </a:xfrm>
            <a:prstGeom prst="ellipse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35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5151753" y="2878787"/>
              <a:ext cx="1667989" cy="1231107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marL="0" marR="0" lvl="0" indent="0" algn="ct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35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Core Team:</a:t>
              </a:r>
            </a:p>
            <a:p>
              <a:pPr marL="0" marR="0" lvl="0" indent="0" algn="ct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35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strategy &amp; coordination</a:t>
              </a:r>
            </a:p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3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pic>
        <p:nvPicPr>
          <p:cNvPr id="50" name="Picture 4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37309" y="51368"/>
            <a:ext cx="1962150" cy="819150"/>
          </a:xfrm>
          <a:prstGeom prst="rect">
            <a:avLst/>
          </a:prstGeom>
        </p:spPr>
      </p:pic>
      <p:pic>
        <p:nvPicPr>
          <p:cNvPr id="11" name="Picture 10" descr="A person with long hair smiling&#10;&#10;Description automatically generated">
            <a:extLst>
              <a:ext uri="{FF2B5EF4-FFF2-40B4-BE49-F238E27FC236}">
                <a16:creationId xmlns:a16="http://schemas.microsoft.com/office/drawing/2014/main" id="{059EF9D9-F5B4-A60A-F731-AF5B15CF44DB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7622" y="4453889"/>
            <a:ext cx="1375274" cy="2063736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F018D169-C9F5-ED00-E594-05E3CB292650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84227" y="4453889"/>
            <a:ext cx="1375273" cy="2063736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861E738C-4FE0-B502-BBFA-7C028F1B3F9E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50384" y="4455129"/>
            <a:ext cx="1375272" cy="2062496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0B5340B6-F390-8B0B-41EE-EF24CAE2048A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87771" y="4453889"/>
            <a:ext cx="1375273" cy="2063736"/>
          </a:xfrm>
          <a:prstGeom prst="rect">
            <a:avLst/>
          </a:prstGeom>
        </p:spPr>
      </p:pic>
      <p:pic>
        <p:nvPicPr>
          <p:cNvPr id="15" name="Picture 2" descr="Patrick Hackett"/>
          <p:cNvPicPr>
            <a:picLocks noChangeAspect="1" noChangeArrowheads="1"/>
          </p:cNvPicPr>
          <p:nvPr/>
        </p:nvPicPr>
        <p:blipFill rotWithShape="1"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7316540" y="4453889"/>
            <a:ext cx="1368000" cy="205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349911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/>
          <p:cNvSpPr/>
          <p:nvPr/>
        </p:nvSpPr>
        <p:spPr>
          <a:xfrm>
            <a:off x="846167" y="962458"/>
            <a:ext cx="7290000" cy="4860000"/>
          </a:xfrm>
          <a:prstGeom prst="ellipse">
            <a:avLst/>
          </a:prstGeom>
          <a:solidFill>
            <a:srgbClr val="0099FF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44" name="Group 43"/>
          <p:cNvGrpSpPr/>
          <p:nvPr/>
        </p:nvGrpSpPr>
        <p:grpSpPr>
          <a:xfrm>
            <a:off x="4744292" y="1829786"/>
            <a:ext cx="2025000" cy="1350000"/>
            <a:chOff x="6325722" y="1296714"/>
            <a:chExt cx="2700000" cy="1800000"/>
          </a:xfrm>
        </p:grpSpPr>
        <p:sp>
          <p:nvSpPr>
            <p:cNvPr id="15" name="Oval 14"/>
            <p:cNvSpPr>
              <a:spLocks noChangeAspect="1"/>
            </p:cNvSpPr>
            <p:nvPr/>
          </p:nvSpPr>
          <p:spPr>
            <a:xfrm>
              <a:off x="6325722" y="1296714"/>
              <a:ext cx="2700000" cy="1800000"/>
            </a:xfrm>
            <a:prstGeom prst="ellipse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35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5" name="TextBox 34"/>
            <p:cNvSpPr txBox="1"/>
            <p:nvPr/>
          </p:nvSpPr>
          <p:spPr>
            <a:xfrm>
              <a:off x="6853129" y="1733979"/>
              <a:ext cx="1667989" cy="677108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marL="0" marR="0" lvl="0" indent="0" algn="ct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35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Topic Area: </a:t>
              </a:r>
              <a:r>
                <a:rPr kumimoji="0" lang="en-GB" sz="1350" b="1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Materials</a:t>
              </a:r>
              <a:endParaRPr kumimoji="0" lang="en-GB" sz="135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3" name="Group 2"/>
          <p:cNvGrpSpPr/>
          <p:nvPr/>
        </p:nvGrpSpPr>
        <p:grpSpPr>
          <a:xfrm>
            <a:off x="2225486" y="1807685"/>
            <a:ext cx="2025000" cy="1350000"/>
            <a:chOff x="2967315" y="1267247"/>
            <a:chExt cx="2700000" cy="1800000"/>
          </a:xfrm>
        </p:grpSpPr>
        <p:sp>
          <p:nvSpPr>
            <p:cNvPr id="14" name="Oval 13"/>
            <p:cNvSpPr>
              <a:spLocks noChangeAspect="1"/>
            </p:cNvSpPr>
            <p:nvPr/>
          </p:nvSpPr>
          <p:spPr>
            <a:xfrm>
              <a:off x="2967315" y="1267247"/>
              <a:ext cx="2700000" cy="1800000"/>
            </a:xfrm>
            <a:prstGeom prst="ellipse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35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7" name="TextBox 36"/>
            <p:cNvSpPr txBox="1"/>
            <p:nvPr/>
          </p:nvSpPr>
          <p:spPr>
            <a:xfrm>
              <a:off x="3450316" y="1741226"/>
              <a:ext cx="1667989" cy="677108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marL="0" marR="0" lvl="0" indent="0" algn="ct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35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Topic Area: Environment </a:t>
              </a:r>
            </a:p>
          </p:txBody>
        </p:sp>
      </p:grpSp>
      <p:grpSp>
        <p:nvGrpSpPr>
          <p:cNvPr id="5" name="Group 4"/>
          <p:cNvGrpSpPr/>
          <p:nvPr/>
        </p:nvGrpSpPr>
        <p:grpSpPr>
          <a:xfrm>
            <a:off x="3477047" y="3772944"/>
            <a:ext cx="2025000" cy="1350000"/>
            <a:chOff x="4636062" y="3887592"/>
            <a:chExt cx="2700000" cy="1800000"/>
          </a:xfrm>
        </p:grpSpPr>
        <p:sp>
          <p:nvSpPr>
            <p:cNvPr id="47" name="Oval 46"/>
            <p:cNvSpPr>
              <a:spLocks noChangeAspect="1"/>
            </p:cNvSpPr>
            <p:nvPr/>
          </p:nvSpPr>
          <p:spPr>
            <a:xfrm>
              <a:off x="4636062" y="3887592"/>
              <a:ext cx="2700000" cy="1800000"/>
            </a:xfrm>
            <a:prstGeom prst="ellipse">
              <a:avLst/>
            </a:prstGeom>
            <a:solidFill>
              <a:srgbClr val="92D050">
                <a:alpha val="4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35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8" name="TextBox 37"/>
            <p:cNvSpPr txBox="1"/>
            <p:nvPr/>
          </p:nvSpPr>
          <p:spPr>
            <a:xfrm>
              <a:off x="5149979" y="4494399"/>
              <a:ext cx="1667989" cy="67710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35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Topic Area: Engineering</a:t>
              </a:r>
            </a:p>
          </p:txBody>
        </p:sp>
      </p:grpSp>
      <p:grpSp>
        <p:nvGrpSpPr>
          <p:cNvPr id="43" name="Group 42"/>
          <p:cNvGrpSpPr/>
          <p:nvPr/>
        </p:nvGrpSpPr>
        <p:grpSpPr>
          <a:xfrm>
            <a:off x="3576731" y="2741193"/>
            <a:ext cx="1822500" cy="1215000"/>
            <a:chOff x="4768974" y="2511924"/>
            <a:chExt cx="2430000" cy="1620000"/>
          </a:xfrm>
        </p:grpSpPr>
        <p:sp>
          <p:nvSpPr>
            <p:cNvPr id="17" name="Oval 16"/>
            <p:cNvSpPr>
              <a:spLocks noChangeAspect="1"/>
            </p:cNvSpPr>
            <p:nvPr/>
          </p:nvSpPr>
          <p:spPr>
            <a:xfrm>
              <a:off x="4768974" y="2511924"/>
              <a:ext cx="2430000" cy="1620000"/>
            </a:xfrm>
            <a:prstGeom prst="ellipse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35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5151753" y="2878787"/>
              <a:ext cx="1667989" cy="1231107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marL="0" marR="0" lvl="0" indent="0" algn="ct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35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Core Team:</a:t>
              </a:r>
            </a:p>
            <a:p>
              <a:pPr marL="0" marR="0" lvl="0" indent="0" algn="ct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35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strategy &amp; coordination</a:t>
              </a:r>
            </a:p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3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pic>
        <p:nvPicPr>
          <p:cNvPr id="50" name="Picture 4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37309" y="51368"/>
            <a:ext cx="1962150" cy="819150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947735" y="5016730"/>
            <a:ext cx="1265498" cy="1384300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766657" y="5016730"/>
            <a:ext cx="1265498" cy="1384300"/>
          </a:xfrm>
          <a:prstGeom prst="rect">
            <a:avLst/>
          </a:prstGeom>
        </p:spPr>
      </p:pic>
      <p:pic>
        <p:nvPicPr>
          <p:cNvPr id="21" name="Picture 20"/>
          <p:cNvPicPr preferRelativeResize="0">
            <a:picLocks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838729" y="5007736"/>
            <a:ext cx="1267200" cy="138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07923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/>
          <p:cNvSpPr/>
          <p:nvPr/>
        </p:nvSpPr>
        <p:spPr>
          <a:xfrm>
            <a:off x="846167" y="962458"/>
            <a:ext cx="7290000" cy="4860000"/>
          </a:xfrm>
          <a:prstGeom prst="ellipse">
            <a:avLst/>
          </a:prstGeom>
          <a:solidFill>
            <a:srgbClr val="0099FF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44" name="Group 43"/>
          <p:cNvGrpSpPr/>
          <p:nvPr/>
        </p:nvGrpSpPr>
        <p:grpSpPr>
          <a:xfrm>
            <a:off x="4744292" y="1829786"/>
            <a:ext cx="2025000" cy="1350000"/>
            <a:chOff x="6325722" y="1296714"/>
            <a:chExt cx="2700000" cy="1800000"/>
          </a:xfrm>
        </p:grpSpPr>
        <p:sp>
          <p:nvSpPr>
            <p:cNvPr id="15" name="Oval 14"/>
            <p:cNvSpPr>
              <a:spLocks noChangeAspect="1"/>
            </p:cNvSpPr>
            <p:nvPr/>
          </p:nvSpPr>
          <p:spPr>
            <a:xfrm>
              <a:off x="6325722" y="1296714"/>
              <a:ext cx="2700000" cy="1800000"/>
            </a:xfrm>
            <a:prstGeom prst="ellipse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35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5" name="TextBox 34"/>
            <p:cNvSpPr txBox="1"/>
            <p:nvPr/>
          </p:nvSpPr>
          <p:spPr>
            <a:xfrm>
              <a:off x="6853129" y="1733979"/>
              <a:ext cx="1667989" cy="892552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marL="0" marR="0" lvl="0" indent="0" algn="ct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35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Topic Area: Materials </a:t>
              </a:r>
            </a:p>
            <a:p>
              <a:pPr marL="0" marR="0" lvl="0" indent="0" algn="ct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05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HHGW &amp; EBS</a:t>
              </a:r>
              <a:endParaRPr kumimoji="0" lang="en-US" sz="10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3" name="Group 2"/>
          <p:cNvGrpSpPr/>
          <p:nvPr/>
        </p:nvGrpSpPr>
        <p:grpSpPr>
          <a:xfrm>
            <a:off x="2225486" y="1807685"/>
            <a:ext cx="2025000" cy="1350000"/>
            <a:chOff x="2967315" y="1267247"/>
            <a:chExt cx="2700000" cy="1800000"/>
          </a:xfrm>
        </p:grpSpPr>
        <p:sp>
          <p:nvSpPr>
            <p:cNvPr id="14" name="Oval 13"/>
            <p:cNvSpPr>
              <a:spLocks noChangeAspect="1"/>
            </p:cNvSpPr>
            <p:nvPr/>
          </p:nvSpPr>
          <p:spPr>
            <a:xfrm>
              <a:off x="2967315" y="1267247"/>
              <a:ext cx="2700000" cy="1800000"/>
            </a:xfrm>
            <a:prstGeom prst="ellipse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35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7" name="TextBox 36"/>
            <p:cNvSpPr txBox="1"/>
            <p:nvPr/>
          </p:nvSpPr>
          <p:spPr>
            <a:xfrm>
              <a:off x="3450316" y="1740495"/>
              <a:ext cx="1667989" cy="1107996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marL="0" marR="0" lvl="0" indent="0" algn="ct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35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Topic Area: Environment </a:t>
              </a:r>
            </a:p>
            <a:p>
              <a:pPr marL="0" marR="0" lvl="0" indent="0" algn="ct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05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Geosciences &amp; Biosphere</a:t>
              </a:r>
              <a:endParaRPr kumimoji="0" lang="en-US" sz="10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5" name="Group 4"/>
          <p:cNvGrpSpPr/>
          <p:nvPr/>
        </p:nvGrpSpPr>
        <p:grpSpPr>
          <a:xfrm>
            <a:off x="3477047" y="3772944"/>
            <a:ext cx="2025000" cy="1350000"/>
            <a:chOff x="4636062" y="3887592"/>
            <a:chExt cx="2700000" cy="1800000"/>
          </a:xfrm>
        </p:grpSpPr>
        <p:sp>
          <p:nvSpPr>
            <p:cNvPr id="47" name="Oval 46"/>
            <p:cNvSpPr>
              <a:spLocks noChangeAspect="1"/>
            </p:cNvSpPr>
            <p:nvPr/>
          </p:nvSpPr>
          <p:spPr>
            <a:xfrm>
              <a:off x="4636062" y="3887592"/>
              <a:ext cx="2700000" cy="1800000"/>
            </a:xfrm>
            <a:prstGeom prst="ellipse">
              <a:avLst/>
            </a:prstGeom>
            <a:solidFill>
              <a:srgbClr val="92D050">
                <a:alpha val="4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35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8" name="TextBox 37"/>
            <p:cNvSpPr txBox="1"/>
            <p:nvPr/>
          </p:nvSpPr>
          <p:spPr>
            <a:xfrm>
              <a:off x="5149979" y="4494399"/>
              <a:ext cx="1667989" cy="67710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35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Topic Area: Engineering</a:t>
              </a:r>
            </a:p>
          </p:txBody>
        </p:sp>
      </p:grpSp>
      <p:grpSp>
        <p:nvGrpSpPr>
          <p:cNvPr id="2" name="Group 1"/>
          <p:cNvGrpSpPr/>
          <p:nvPr/>
        </p:nvGrpSpPr>
        <p:grpSpPr>
          <a:xfrm>
            <a:off x="3284739" y="1252870"/>
            <a:ext cx="2430000" cy="540000"/>
            <a:chOff x="4379652" y="527493"/>
            <a:chExt cx="3240000" cy="720000"/>
          </a:xfrm>
        </p:grpSpPr>
        <p:sp>
          <p:nvSpPr>
            <p:cNvPr id="18" name="Left-Right Arrow 17"/>
            <p:cNvSpPr/>
            <p:nvPr/>
          </p:nvSpPr>
          <p:spPr>
            <a:xfrm>
              <a:off x="4379652" y="527493"/>
              <a:ext cx="3240000" cy="720000"/>
            </a:xfrm>
            <a:prstGeom prst="leftRightArrow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35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9" name="TextBox 38"/>
            <p:cNvSpPr txBox="1"/>
            <p:nvPr/>
          </p:nvSpPr>
          <p:spPr>
            <a:xfrm>
              <a:off x="4605909" y="696226"/>
              <a:ext cx="2800289" cy="400109"/>
            </a:xfrm>
            <a:prstGeom prst="rect">
              <a:avLst/>
            </a:prstGeom>
            <a:solidFill>
              <a:srgbClr val="00B0F0"/>
            </a:solidFill>
          </p:spPr>
          <p:txBody>
            <a:bodyPr wrap="square" rtlCol="0">
              <a:spAutoFit/>
            </a:bodyPr>
            <a:lstStyle/>
            <a:p>
              <a:pPr marL="0" marR="0" lvl="0" indent="0" algn="ct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35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Cross Cut: Social Sciences</a:t>
              </a:r>
            </a:p>
          </p:txBody>
        </p:sp>
      </p:grpSp>
      <p:grpSp>
        <p:nvGrpSpPr>
          <p:cNvPr id="6" name="Group 5"/>
          <p:cNvGrpSpPr/>
          <p:nvPr/>
        </p:nvGrpSpPr>
        <p:grpSpPr>
          <a:xfrm>
            <a:off x="5502527" y="4103163"/>
            <a:ext cx="2430000" cy="540000"/>
            <a:chOff x="7336702" y="4327884"/>
            <a:chExt cx="3240000" cy="720000"/>
          </a:xfrm>
        </p:grpSpPr>
        <p:sp>
          <p:nvSpPr>
            <p:cNvPr id="20" name="Left-Right Arrow 19"/>
            <p:cNvSpPr/>
            <p:nvPr/>
          </p:nvSpPr>
          <p:spPr>
            <a:xfrm rot="8100000">
              <a:off x="7336702" y="4327884"/>
              <a:ext cx="3240000" cy="720000"/>
            </a:xfrm>
            <a:prstGeom prst="leftRightArrow">
              <a:avLst/>
            </a:prstGeom>
            <a:solidFill>
              <a:srgbClr val="92D050">
                <a:alpha val="5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35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2" name="TextBox 41"/>
            <p:cNvSpPr txBox="1"/>
            <p:nvPr/>
          </p:nvSpPr>
          <p:spPr>
            <a:xfrm rot="18900000">
              <a:off x="7596193" y="4502753"/>
              <a:ext cx="2700000" cy="400109"/>
            </a:xfrm>
            <a:prstGeom prst="rect">
              <a:avLst/>
            </a:prstGeom>
            <a:solidFill>
              <a:srgbClr val="92D050">
                <a:alpha val="0"/>
              </a:srgbClr>
            </a:solidFill>
            <a:ln>
              <a:noFill/>
            </a:ln>
          </p:spPr>
          <p:txBody>
            <a:bodyPr wrap="square" rtlCol="0">
              <a:spAutoFit/>
            </a:bodyPr>
            <a:lstStyle/>
            <a:p>
              <a:pPr marL="0" marR="0" lvl="0" indent="0" algn="ct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35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Cross Cut: Modelling &amp; AI</a:t>
              </a:r>
            </a:p>
          </p:txBody>
        </p:sp>
      </p:grpSp>
      <p:grpSp>
        <p:nvGrpSpPr>
          <p:cNvPr id="7" name="Group 6"/>
          <p:cNvGrpSpPr/>
          <p:nvPr/>
        </p:nvGrpSpPr>
        <p:grpSpPr>
          <a:xfrm>
            <a:off x="2095442" y="3149550"/>
            <a:ext cx="540000" cy="2430000"/>
            <a:chOff x="2793922" y="3056400"/>
            <a:chExt cx="720000" cy="3240000"/>
          </a:xfrm>
        </p:grpSpPr>
        <p:sp>
          <p:nvSpPr>
            <p:cNvPr id="19" name="Left-Right Arrow 18"/>
            <p:cNvSpPr/>
            <p:nvPr/>
          </p:nvSpPr>
          <p:spPr>
            <a:xfrm rot="2700000">
              <a:off x="1533922" y="4316400"/>
              <a:ext cx="3240000" cy="720000"/>
            </a:xfrm>
            <a:prstGeom prst="leftRightArrow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35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0" name="TextBox 39"/>
            <p:cNvSpPr txBox="1"/>
            <p:nvPr/>
          </p:nvSpPr>
          <p:spPr>
            <a:xfrm rot="2700000">
              <a:off x="1829567" y="4461820"/>
              <a:ext cx="2584225" cy="400109"/>
            </a:xfrm>
            <a:prstGeom prst="rect">
              <a:avLst/>
            </a:prstGeom>
            <a:solidFill>
              <a:srgbClr val="00B0F0"/>
            </a:solidFill>
          </p:spPr>
          <p:txBody>
            <a:bodyPr wrap="square" rtlCol="0">
              <a:spAutoFit/>
            </a:bodyPr>
            <a:lstStyle/>
            <a:p>
              <a:pPr marL="0" marR="0" lvl="0" indent="0" algn="ct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35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Cross Cut: Radioactivity</a:t>
              </a:r>
            </a:p>
          </p:txBody>
        </p:sp>
      </p:grpSp>
      <p:grpSp>
        <p:nvGrpSpPr>
          <p:cNvPr id="43" name="Group 42"/>
          <p:cNvGrpSpPr/>
          <p:nvPr/>
        </p:nvGrpSpPr>
        <p:grpSpPr>
          <a:xfrm>
            <a:off x="3576731" y="2741193"/>
            <a:ext cx="1822500" cy="1215000"/>
            <a:chOff x="4768974" y="2511924"/>
            <a:chExt cx="2430000" cy="1620000"/>
          </a:xfrm>
        </p:grpSpPr>
        <p:sp>
          <p:nvSpPr>
            <p:cNvPr id="17" name="Oval 16"/>
            <p:cNvSpPr>
              <a:spLocks noChangeAspect="1"/>
            </p:cNvSpPr>
            <p:nvPr/>
          </p:nvSpPr>
          <p:spPr>
            <a:xfrm>
              <a:off x="4768974" y="2511924"/>
              <a:ext cx="2430000" cy="1620000"/>
            </a:xfrm>
            <a:prstGeom prst="ellipse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35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5151753" y="2878787"/>
              <a:ext cx="1667989" cy="1231107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marL="0" marR="0" lvl="0" indent="0" algn="ct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35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Core Team:</a:t>
              </a:r>
            </a:p>
            <a:p>
              <a:pPr marL="0" marR="0" lvl="0" indent="0" algn="ct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35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strategy &amp; coordination</a:t>
              </a:r>
            </a:p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3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pic>
        <p:nvPicPr>
          <p:cNvPr id="50" name="Picture 4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37309" y="51368"/>
            <a:ext cx="1962150" cy="819150"/>
          </a:xfrm>
          <a:prstGeom prst="rect">
            <a:avLst/>
          </a:prstGeom>
        </p:spPr>
      </p:pic>
      <p:pic>
        <p:nvPicPr>
          <p:cNvPr id="8" name="Picture 7"/>
          <p:cNvPicPr preferRelativeResize="0">
            <a:picLocks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595314" y="5290223"/>
            <a:ext cx="1267200" cy="1386000"/>
          </a:xfrm>
          <a:prstGeom prst="rect">
            <a:avLst/>
          </a:prstGeom>
        </p:spPr>
      </p:pic>
      <p:pic>
        <p:nvPicPr>
          <p:cNvPr id="32" name="Picture 31"/>
          <p:cNvPicPr preferRelativeResize="0">
            <a:picLocks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135692" y="5290223"/>
            <a:ext cx="1267200" cy="1386000"/>
          </a:xfrm>
          <a:prstGeom prst="rect">
            <a:avLst/>
          </a:prstGeom>
        </p:spPr>
      </p:pic>
      <p:pic>
        <p:nvPicPr>
          <p:cNvPr id="33" name="Picture 32"/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874349" y="5291923"/>
            <a:ext cx="1265498" cy="1384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56922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/>
          <p:cNvSpPr/>
          <p:nvPr/>
        </p:nvSpPr>
        <p:spPr>
          <a:xfrm>
            <a:off x="846167" y="962458"/>
            <a:ext cx="7290000" cy="4860000"/>
          </a:xfrm>
          <a:prstGeom prst="ellipse">
            <a:avLst/>
          </a:prstGeom>
          <a:solidFill>
            <a:srgbClr val="0099FF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44" name="Group 43"/>
          <p:cNvGrpSpPr/>
          <p:nvPr/>
        </p:nvGrpSpPr>
        <p:grpSpPr>
          <a:xfrm>
            <a:off x="4744292" y="1829786"/>
            <a:ext cx="2025000" cy="1350000"/>
            <a:chOff x="6325722" y="1296714"/>
            <a:chExt cx="2700000" cy="1800000"/>
          </a:xfrm>
        </p:grpSpPr>
        <p:sp>
          <p:nvSpPr>
            <p:cNvPr id="15" name="Oval 14"/>
            <p:cNvSpPr>
              <a:spLocks noChangeAspect="1"/>
            </p:cNvSpPr>
            <p:nvPr/>
          </p:nvSpPr>
          <p:spPr>
            <a:xfrm>
              <a:off x="6325722" y="1296714"/>
              <a:ext cx="2700000" cy="1800000"/>
            </a:xfrm>
            <a:prstGeom prst="ellipse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35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5" name="TextBox 34"/>
            <p:cNvSpPr txBox="1"/>
            <p:nvPr/>
          </p:nvSpPr>
          <p:spPr>
            <a:xfrm>
              <a:off x="6853129" y="1733979"/>
              <a:ext cx="1667989" cy="892552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marL="0" marR="0" lvl="0" indent="0" algn="ct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35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Topic Area: Materials </a:t>
              </a:r>
            </a:p>
            <a:p>
              <a:pPr marL="0" marR="0" lvl="0" indent="0" algn="ct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05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HHGW &amp; EBS</a:t>
              </a:r>
              <a:endParaRPr kumimoji="0" lang="en-US" sz="10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3" name="Group 2"/>
          <p:cNvGrpSpPr/>
          <p:nvPr/>
        </p:nvGrpSpPr>
        <p:grpSpPr>
          <a:xfrm>
            <a:off x="2225486" y="1807685"/>
            <a:ext cx="2025000" cy="1350000"/>
            <a:chOff x="2967315" y="1267247"/>
            <a:chExt cx="2700000" cy="1800000"/>
          </a:xfrm>
        </p:grpSpPr>
        <p:sp>
          <p:nvSpPr>
            <p:cNvPr id="14" name="Oval 13"/>
            <p:cNvSpPr>
              <a:spLocks noChangeAspect="1"/>
            </p:cNvSpPr>
            <p:nvPr/>
          </p:nvSpPr>
          <p:spPr>
            <a:xfrm>
              <a:off x="2967315" y="1267247"/>
              <a:ext cx="2700000" cy="1800000"/>
            </a:xfrm>
            <a:prstGeom prst="ellipse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35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7" name="TextBox 36"/>
            <p:cNvSpPr txBox="1"/>
            <p:nvPr/>
          </p:nvSpPr>
          <p:spPr>
            <a:xfrm>
              <a:off x="3450316" y="1740495"/>
              <a:ext cx="1667989" cy="1107996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marL="0" marR="0" lvl="0" indent="0" algn="ct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35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Topic Area: Environment </a:t>
              </a:r>
            </a:p>
            <a:p>
              <a:pPr marL="0" marR="0" lvl="0" indent="0" algn="ct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05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Geosciences &amp; Biosphere</a:t>
              </a:r>
              <a:endParaRPr kumimoji="0" lang="en-US" sz="10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5" name="Group 4"/>
          <p:cNvGrpSpPr/>
          <p:nvPr/>
        </p:nvGrpSpPr>
        <p:grpSpPr>
          <a:xfrm>
            <a:off x="3477047" y="3772944"/>
            <a:ext cx="2025000" cy="1350000"/>
            <a:chOff x="4636062" y="3887592"/>
            <a:chExt cx="2700000" cy="1800000"/>
          </a:xfrm>
        </p:grpSpPr>
        <p:sp>
          <p:nvSpPr>
            <p:cNvPr id="47" name="Oval 46"/>
            <p:cNvSpPr>
              <a:spLocks noChangeAspect="1"/>
            </p:cNvSpPr>
            <p:nvPr/>
          </p:nvSpPr>
          <p:spPr>
            <a:xfrm>
              <a:off x="4636062" y="3887592"/>
              <a:ext cx="2700000" cy="1800000"/>
            </a:xfrm>
            <a:prstGeom prst="ellipse">
              <a:avLst/>
            </a:prstGeom>
            <a:solidFill>
              <a:srgbClr val="92D050">
                <a:alpha val="4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35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8" name="TextBox 37"/>
            <p:cNvSpPr txBox="1"/>
            <p:nvPr/>
          </p:nvSpPr>
          <p:spPr>
            <a:xfrm>
              <a:off x="5149979" y="4494399"/>
              <a:ext cx="1667989" cy="67710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35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Topic Area: Engineering</a:t>
              </a:r>
            </a:p>
          </p:txBody>
        </p:sp>
      </p:grpSp>
      <p:grpSp>
        <p:nvGrpSpPr>
          <p:cNvPr id="2" name="Group 1"/>
          <p:cNvGrpSpPr/>
          <p:nvPr/>
        </p:nvGrpSpPr>
        <p:grpSpPr>
          <a:xfrm>
            <a:off x="3284739" y="1252870"/>
            <a:ext cx="2430000" cy="540000"/>
            <a:chOff x="4379652" y="527493"/>
            <a:chExt cx="3240000" cy="720000"/>
          </a:xfrm>
        </p:grpSpPr>
        <p:sp>
          <p:nvSpPr>
            <p:cNvPr id="18" name="Left-Right Arrow 17"/>
            <p:cNvSpPr/>
            <p:nvPr/>
          </p:nvSpPr>
          <p:spPr>
            <a:xfrm>
              <a:off x="4379652" y="527493"/>
              <a:ext cx="3240000" cy="720000"/>
            </a:xfrm>
            <a:prstGeom prst="leftRightArrow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35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9" name="TextBox 38"/>
            <p:cNvSpPr txBox="1"/>
            <p:nvPr/>
          </p:nvSpPr>
          <p:spPr>
            <a:xfrm>
              <a:off x="4605909" y="696226"/>
              <a:ext cx="2800289" cy="400109"/>
            </a:xfrm>
            <a:prstGeom prst="rect">
              <a:avLst/>
            </a:prstGeom>
            <a:solidFill>
              <a:srgbClr val="00B0F0"/>
            </a:solidFill>
          </p:spPr>
          <p:txBody>
            <a:bodyPr wrap="square" rtlCol="0">
              <a:spAutoFit/>
            </a:bodyPr>
            <a:lstStyle/>
            <a:p>
              <a:pPr marL="0" marR="0" lvl="0" indent="0" algn="ct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35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Cross Cut: Social Sciences</a:t>
              </a:r>
            </a:p>
          </p:txBody>
        </p:sp>
      </p:grpSp>
      <p:grpSp>
        <p:nvGrpSpPr>
          <p:cNvPr id="6" name="Group 5"/>
          <p:cNvGrpSpPr/>
          <p:nvPr/>
        </p:nvGrpSpPr>
        <p:grpSpPr>
          <a:xfrm>
            <a:off x="5502527" y="4103163"/>
            <a:ext cx="2430000" cy="540000"/>
            <a:chOff x="7336702" y="4327884"/>
            <a:chExt cx="3240000" cy="720000"/>
          </a:xfrm>
        </p:grpSpPr>
        <p:sp>
          <p:nvSpPr>
            <p:cNvPr id="20" name="Left-Right Arrow 19"/>
            <p:cNvSpPr/>
            <p:nvPr/>
          </p:nvSpPr>
          <p:spPr>
            <a:xfrm rot="8100000">
              <a:off x="7336702" y="4327884"/>
              <a:ext cx="3240000" cy="720000"/>
            </a:xfrm>
            <a:prstGeom prst="leftRightArrow">
              <a:avLst/>
            </a:prstGeom>
            <a:solidFill>
              <a:srgbClr val="92D050">
                <a:alpha val="5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35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2" name="TextBox 41"/>
            <p:cNvSpPr txBox="1"/>
            <p:nvPr/>
          </p:nvSpPr>
          <p:spPr>
            <a:xfrm rot="18900000">
              <a:off x="7596193" y="4502753"/>
              <a:ext cx="2700000" cy="400109"/>
            </a:xfrm>
            <a:prstGeom prst="rect">
              <a:avLst/>
            </a:prstGeom>
            <a:solidFill>
              <a:srgbClr val="92D050">
                <a:alpha val="0"/>
              </a:srgbClr>
            </a:solidFill>
            <a:ln>
              <a:noFill/>
            </a:ln>
          </p:spPr>
          <p:txBody>
            <a:bodyPr wrap="square" rtlCol="0">
              <a:spAutoFit/>
            </a:bodyPr>
            <a:lstStyle/>
            <a:p>
              <a:pPr marL="0" marR="0" lvl="0" indent="0" algn="ct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35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Cross Cut: Modelling &amp; AI</a:t>
              </a:r>
            </a:p>
          </p:txBody>
        </p:sp>
      </p:grpSp>
      <p:grpSp>
        <p:nvGrpSpPr>
          <p:cNvPr id="7" name="Group 6"/>
          <p:cNvGrpSpPr/>
          <p:nvPr/>
        </p:nvGrpSpPr>
        <p:grpSpPr>
          <a:xfrm>
            <a:off x="2095442" y="3149550"/>
            <a:ext cx="540000" cy="2430000"/>
            <a:chOff x="2793922" y="3056400"/>
            <a:chExt cx="720000" cy="3240000"/>
          </a:xfrm>
        </p:grpSpPr>
        <p:sp>
          <p:nvSpPr>
            <p:cNvPr id="19" name="Left-Right Arrow 18"/>
            <p:cNvSpPr/>
            <p:nvPr/>
          </p:nvSpPr>
          <p:spPr>
            <a:xfrm rot="2700000">
              <a:off x="1533922" y="4316400"/>
              <a:ext cx="3240000" cy="720000"/>
            </a:xfrm>
            <a:prstGeom prst="leftRightArrow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35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0" name="TextBox 39"/>
            <p:cNvSpPr txBox="1"/>
            <p:nvPr/>
          </p:nvSpPr>
          <p:spPr>
            <a:xfrm rot="2700000">
              <a:off x="1829567" y="4461820"/>
              <a:ext cx="2584225" cy="400109"/>
            </a:xfrm>
            <a:prstGeom prst="rect">
              <a:avLst/>
            </a:prstGeom>
            <a:solidFill>
              <a:srgbClr val="00B0F0"/>
            </a:solidFill>
          </p:spPr>
          <p:txBody>
            <a:bodyPr wrap="square" rtlCol="0">
              <a:spAutoFit/>
            </a:bodyPr>
            <a:lstStyle/>
            <a:p>
              <a:pPr marL="0" marR="0" lvl="0" indent="0" algn="ct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35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Cross Cut: Radioactivity</a:t>
              </a:r>
            </a:p>
          </p:txBody>
        </p:sp>
      </p:grpSp>
      <p:grpSp>
        <p:nvGrpSpPr>
          <p:cNvPr id="43" name="Group 42"/>
          <p:cNvGrpSpPr/>
          <p:nvPr/>
        </p:nvGrpSpPr>
        <p:grpSpPr>
          <a:xfrm>
            <a:off x="3576731" y="2741193"/>
            <a:ext cx="1822500" cy="1215000"/>
            <a:chOff x="4768974" y="2511924"/>
            <a:chExt cx="2430000" cy="1620000"/>
          </a:xfrm>
        </p:grpSpPr>
        <p:sp>
          <p:nvSpPr>
            <p:cNvPr id="17" name="Oval 16"/>
            <p:cNvSpPr>
              <a:spLocks noChangeAspect="1"/>
            </p:cNvSpPr>
            <p:nvPr/>
          </p:nvSpPr>
          <p:spPr>
            <a:xfrm>
              <a:off x="4768974" y="2511924"/>
              <a:ext cx="2430000" cy="1620000"/>
            </a:xfrm>
            <a:prstGeom prst="ellipse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35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5151753" y="2878787"/>
              <a:ext cx="1667989" cy="1231107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marL="0" marR="0" lvl="0" indent="0" algn="ct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35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Core Team:</a:t>
              </a:r>
            </a:p>
            <a:p>
              <a:pPr marL="0" marR="0" lvl="0" indent="0" algn="ct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35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strategy &amp; coordination</a:t>
              </a:r>
            </a:p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3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46" name="TextBox 45"/>
          <p:cNvSpPr txBox="1"/>
          <p:nvPr/>
        </p:nvSpPr>
        <p:spPr>
          <a:xfrm>
            <a:off x="3518896" y="1002681"/>
            <a:ext cx="193816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Skills</a:t>
            </a:r>
          </a:p>
        </p:txBody>
      </p:sp>
      <p:pic>
        <p:nvPicPr>
          <p:cNvPr id="50" name="Picture 4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37309" y="51368"/>
            <a:ext cx="1962150" cy="819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44539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/>
          <p:cNvSpPr/>
          <p:nvPr/>
        </p:nvSpPr>
        <p:spPr>
          <a:xfrm>
            <a:off x="846167" y="962458"/>
            <a:ext cx="7290000" cy="4860000"/>
          </a:xfrm>
          <a:prstGeom prst="ellipse">
            <a:avLst/>
          </a:prstGeom>
          <a:solidFill>
            <a:srgbClr val="0099FF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44" name="Group 43"/>
          <p:cNvGrpSpPr/>
          <p:nvPr/>
        </p:nvGrpSpPr>
        <p:grpSpPr>
          <a:xfrm>
            <a:off x="4744292" y="1829786"/>
            <a:ext cx="2025000" cy="1350000"/>
            <a:chOff x="6325722" y="1296714"/>
            <a:chExt cx="2700000" cy="1800000"/>
          </a:xfrm>
        </p:grpSpPr>
        <p:sp>
          <p:nvSpPr>
            <p:cNvPr id="15" name="Oval 14"/>
            <p:cNvSpPr>
              <a:spLocks noChangeAspect="1"/>
            </p:cNvSpPr>
            <p:nvPr/>
          </p:nvSpPr>
          <p:spPr>
            <a:xfrm>
              <a:off x="6325722" y="1296714"/>
              <a:ext cx="2700000" cy="1800000"/>
            </a:xfrm>
            <a:prstGeom prst="ellipse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35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5" name="TextBox 34"/>
            <p:cNvSpPr txBox="1"/>
            <p:nvPr/>
          </p:nvSpPr>
          <p:spPr>
            <a:xfrm>
              <a:off x="6853129" y="1733979"/>
              <a:ext cx="1667989" cy="892552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marL="0" marR="0" lvl="0" indent="0" algn="ct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35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Topic Area: Materials </a:t>
              </a:r>
            </a:p>
            <a:p>
              <a:pPr marL="0" marR="0" lvl="0" indent="0" algn="ct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05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HHGW &amp; EBS</a:t>
              </a:r>
              <a:endParaRPr kumimoji="0" lang="en-US" sz="10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3" name="Group 2"/>
          <p:cNvGrpSpPr/>
          <p:nvPr/>
        </p:nvGrpSpPr>
        <p:grpSpPr>
          <a:xfrm>
            <a:off x="2225486" y="1807685"/>
            <a:ext cx="2025000" cy="1350000"/>
            <a:chOff x="2967315" y="1267247"/>
            <a:chExt cx="2700000" cy="1800000"/>
          </a:xfrm>
        </p:grpSpPr>
        <p:sp>
          <p:nvSpPr>
            <p:cNvPr id="14" name="Oval 13"/>
            <p:cNvSpPr>
              <a:spLocks noChangeAspect="1"/>
            </p:cNvSpPr>
            <p:nvPr/>
          </p:nvSpPr>
          <p:spPr>
            <a:xfrm>
              <a:off x="2967315" y="1267247"/>
              <a:ext cx="2700000" cy="1800000"/>
            </a:xfrm>
            <a:prstGeom prst="ellipse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35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7" name="TextBox 36"/>
            <p:cNvSpPr txBox="1"/>
            <p:nvPr/>
          </p:nvSpPr>
          <p:spPr>
            <a:xfrm>
              <a:off x="3450316" y="1740495"/>
              <a:ext cx="1667989" cy="1107996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marL="0" marR="0" lvl="0" indent="0" algn="ct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35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Topic Area: Environment </a:t>
              </a:r>
            </a:p>
            <a:p>
              <a:pPr marL="0" marR="0" lvl="0" indent="0" algn="ct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05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Geosciences &amp; Biosphere</a:t>
              </a:r>
              <a:endParaRPr kumimoji="0" lang="en-US" sz="10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5" name="Group 4"/>
          <p:cNvGrpSpPr/>
          <p:nvPr/>
        </p:nvGrpSpPr>
        <p:grpSpPr>
          <a:xfrm>
            <a:off x="3477047" y="3772944"/>
            <a:ext cx="2025000" cy="1350000"/>
            <a:chOff x="4636062" y="3887592"/>
            <a:chExt cx="2700000" cy="1800000"/>
          </a:xfrm>
        </p:grpSpPr>
        <p:sp>
          <p:nvSpPr>
            <p:cNvPr id="47" name="Oval 46"/>
            <p:cNvSpPr>
              <a:spLocks noChangeAspect="1"/>
            </p:cNvSpPr>
            <p:nvPr/>
          </p:nvSpPr>
          <p:spPr>
            <a:xfrm>
              <a:off x="4636062" y="3887592"/>
              <a:ext cx="2700000" cy="1800000"/>
            </a:xfrm>
            <a:prstGeom prst="ellipse">
              <a:avLst/>
            </a:prstGeom>
            <a:solidFill>
              <a:srgbClr val="92D050">
                <a:alpha val="4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35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8" name="TextBox 37"/>
            <p:cNvSpPr txBox="1"/>
            <p:nvPr/>
          </p:nvSpPr>
          <p:spPr>
            <a:xfrm>
              <a:off x="5149979" y="4494399"/>
              <a:ext cx="1667989" cy="67710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35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Topic Area: Engineering</a:t>
              </a:r>
            </a:p>
          </p:txBody>
        </p:sp>
      </p:grpSp>
      <p:grpSp>
        <p:nvGrpSpPr>
          <p:cNvPr id="2" name="Group 1"/>
          <p:cNvGrpSpPr/>
          <p:nvPr/>
        </p:nvGrpSpPr>
        <p:grpSpPr>
          <a:xfrm>
            <a:off x="3284739" y="1252870"/>
            <a:ext cx="2430000" cy="540000"/>
            <a:chOff x="4379652" y="527493"/>
            <a:chExt cx="3240000" cy="720000"/>
          </a:xfrm>
        </p:grpSpPr>
        <p:sp>
          <p:nvSpPr>
            <p:cNvPr id="18" name="Left-Right Arrow 17"/>
            <p:cNvSpPr/>
            <p:nvPr/>
          </p:nvSpPr>
          <p:spPr>
            <a:xfrm>
              <a:off x="4379652" y="527493"/>
              <a:ext cx="3240000" cy="720000"/>
            </a:xfrm>
            <a:prstGeom prst="leftRightArrow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35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9" name="TextBox 38"/>
            <p:cNvSpPr txBox="1"/>
            <p:nvPr/>
          </p:nvSpPr>
          <p:spPr>
            <a:xfrm>
              <a:off x="4605909" y="696226"/>
              <a:ext cx="2800289" cy="400109"/>
            </a:xfrm>
            <a:prstGeom prst="rect">
              <a:avLst/>
            </a:prstGeom>
            <a:solidFill>
              <a:srgbClr val="00B0F0"/>
            </a:solidFill>
          </p:spPr>
          <p:txBody>
            <a:bodyPr wrap="square" rtlCol="0">
              <a:spAutoFit/>
            </a:bodyPr>
            <a:lstStyle/>
            <a:p>
              <a:pPr marL="0" marR="0" lvl="0" indent="0" algn="ct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35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Cross Cut: Social Sciences</a:t>
              </a:r>
            </a:p>
          </p:txBody>
        </p:sp>
      </p:grpSp>
      <p:grpSp>
        <p:nvGrpSpPr>
          <p:cNvPr id="6" name="Group 5"/>
          <p:cNvGrpSpPr/>
          <p:nvPr/>
        </p:nvGrpSpPr>
        <p:grpSpPr>
          <a:xfrm>
            <a:off x="5502527" y="4103163"/>
            <a:ext cx="2430000" cy="540000"/>
            <a:chOff x="7336702" y="4327884"/>
            <a:chExt cx="3240000" cy="720000"/>
          </a:xfrm>
        </p:grpSpPr>
        <p:sp>
          <p:nvSpPr>
            <p:cNvPr id="20" name="Left-Right Arrow 19"/>
            <p:cNvSpPr/>
            <p:nvPr/>
          </p:nvSpPr>
          <p:spPr>
            <a:xfrm rot="8100000">
              <a:off x="7336702" y="4327884"/>
              <a:ext cx="3240000" cy="720000"/>
            </a:xfrm>
            <a:prstGeom prst="leftRightArrow">
              <a:avLst/>
            </a:prstGeom>
            <a:solidFill>
              <a:srgbClr val="92D050">
                <a:alpha val="5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35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2" name="TextBox 41"/>
            <p:cNvSpPr txBox="1"/>
            <p:nvPr/>
          </p:nvSpPr>
          <p:spPr>
            <a:xfrm rot="18900000">
              <a:off x="7596193" y="4502753"/>
              <a:ext cx="2700000" cy="400109"/>
            </a:xfrm>
            <a:prstGeom prst="rect">
              <a:avLst/>
            </a:prstGeom>
            <a:solidFill>
              <a:srgbClr val="92D050">
                <a:alpha val="0"/>
              </a:srgbClr>
            </a:solidFill>
            <a:ln>
              <a:noFill/>
            </a:ln>
          </p:spPr>
          <p:txBody>
            <a:bodyPr wrap="square" rtlCol="0">
              <a:spAutoFit/>
            </a:bodyPr>
            <a:lstStyle/>
            <a:p>
              <a:pPr marL="0" marR="0" lvl="0" indent="0" algn="ct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35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Cross Cut: Modelling &amp; AI</a:t>
              </a:r>
            </a:p>
          </p:txBody>
        </p:sp>
      </p:grpSp>
      <p:grpSp>
        <p:nvGrpSpPr>
          <p:cNvPr id="7" name="Group 6"/>
          <p:cNvGrpSpPr/>
          <p:nvPr/>
        </p:nvGrpSpPr>
        <p:grpSpPr>
          <a:xfrm>
            <a:off x="2095442" y="3149550"/>
            <a:ext cx="540000" cy="2430000"/>
            <a:chOff x="2793922" y="3056400"/>
            <a:chExt cx="720000" cy="3240000"/>
          </a:xfrm>
        </p:grpSpPr>
        <p:sp>
          <p:nvSpPr>
            <p:cNvPr id="19" name="Left-Right Arrow 18"/>
            <p:cNvSpPr/>
            <p:nvPr/>
          </p:nvSpPr>
          <p:spPr>
            <a:xfrm rot="2700000">
              <a:off x="1533922" y="4316400"/>
              <a:ext cx="3240000" cy="720000"/>
            </a:xfrm>
            <a:prstGeom prst="leftRightArrow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35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0" name="TextBox 39"/>
            <p:cNvSpPr txBox="1"/>
            <p:nvPr/>
          </p:nvSpPr>
          <p:spPr>
            <a:xfrm rot="2700000">
              <a:off x="1829567" y="4461820"/>
              <a:ext cx="2584225" cy="400109"/>
            </a:xfrm>
            <a:prstGeom prst="rect">
              <a:avLst/>
            </a:prstGeom>
            <a:solidFill>
              <a:srgbClr val="00B0F0"/>
            </a:solidFill>
          </p:spPr>
          <p:txBody>
            <a:bodyPr wrap="square" rtlCol="0">
              <a:spAutoFit/>
            </a:bodyPr>
            <a:lstStyle/>
            <a:p>
              <a:pPr marL="0" marR="0" lvl="0" indent="0" algn="ct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35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Cross Cut: Radioactivity</a:t>
              </a:r>
            </a:p>
          </p:txBody>
        </p:sp>
      </p:grpSp>
      <p:grpSp>
        <p:nvGrpSpPr>
          <p:cNvPr id="43" name="Group 42"/>
          <p:cNvGrpSpPr/>
          <p:nvPr/>
        </p:nvGrpSpPr>
        <p:grpSpPr>
          <a:xfrm>
            <a:off x="3576731" y="2741193"/>
            <a:ext cx="1822500" cy="1215000"/>
            <a:chOff x="4768974" y="2511924"/>
            <a:chExt cx="2430000" cy="1620000"/>
          </a:xfrm>
        </p:grpSpPr>
        <p:sp>
          <p:nvSpPr>
            <p:cNvPr id="17" name="Oval 16"/>
            <p:cNvSpPr>
              <a:spLocks noChangeAspect="1"/>
            </p:cNvSpPr>
            <p:nvPr/>
          </p:nvSpPr>
          <p:spPr>
            <a:xfrm>
              <a:off x="4768974" y="2511924"/>
              <a:ext cx="2430000" cy="1620000"/>
            </a:xfrm>
            <a:prstGeom prst="ellipse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35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5151753" y="2878787"/>
              <a:ext cx="1667989" cy="1231107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marL="0" marR="0" lvl="0" indent="0" algn="ct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35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Core Team:</a:t>
              </a:r>
            </a:p>
            <a:p>
              <a:pPr marL="0" marR="0" lvl="0" indent="0" algn="ct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35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strategy &amp; coordination</a:t>
              </a:r>
            </a:p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3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46" name="TextBox 45"/>
          <p:cNvSpPr txBox="1"/>
          <p:nvPr/>
        </p:nvSpPr>
        <p:spPr>
          <a:xfrm>
            <a:off x="3518896" y="1002681"/>
            <a:ext cx="193816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Skills</a:t>
            </a:r>
          </a:p>
        </p:txBody>
      </p:sp>
      <p:pic>
        <p:nvPicPr>
          <p:cNvPr id="50" name="Picture 4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37309" y="51368"/>
            <a:ext cx="1962150" cy="819150"/>
          </a:xfrm>
          <a:prstGeom prst="rect">
            <a:avLst/>
          </a:prstGeom>
        </p:spPr>
      </p:pic>
      <p:sp>
        <p:nvSpPr>
          <p:cNvPr id="51" name="TextBox 50"/>
          <p:cNvSpPr txBox="1"/>
          <p:nvPr/>
        </p:nvSpPr>
        <p:spPr>
          <a:xfrm>
            <a:off x="3580922" y="5368871"/>
            <a:ext cx="193816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b="1" dirty="0" smtClean="0">
                <a:solidFill>
                  <a:prstClr val="black"/>
                </a:solidFill>
                <a:latin typeface="Calibri" panose="020F0502020204030204"/>
              </a:rPr>
              <a:t>RSO College</a:t>
            </a:r>
            <a:endParaRPr kumimoji="0" lang="en-GB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401118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RSO">
  <a:themeElements>
    <a:clrScheme name="RSO new">
      <a:dk1>
        <a:sysClr val="windowText" lastClr="000000"/>
      </a:dk1>
      <a:lt1>
        <a:sysClr val="window" lastClr="FFFFFF"/>
      </a:lt1>
      <a:dk2>
        <a:srgbClr val="660099"/>
      </a:dk2>
      <a:lt2>
        <a:srgbClr val="FFFFFF"/>
      </a:lt2>
      <a:accent1>
        <a:srgbClr val="660099"/>
      </a:accent1>
      <a:accent2>
        <a:srgbClr val="440099"/>
      </a:accent2>
      <a:accent3>
        <a:srgbClr val="4E8478"/>
      </a:accent3>
      <a:accent4>
        <a:srgbClr val="FFCC33"/>
      </a:accent4>
      <a:accent5>
        <a:srgbClr val="9ADBE8"/>
      </a:accent5>
      <a:accent6>
        <a:srgbClr val="959597"/>
      </a:accent6>
      <a:hlink>
        <a:srgbClr val="954F72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SO_presentation template" id="{7C8A6115-EFDB-4246-AD14-483B8A04043D}" vid="{E617DEBA-9F45-47C0-9EA5-1176CD38A42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20F89D99D1C8B4490675B45E32BE815" ma:contentTypeVersion="13" ma:contentTypeDescription="Create a new document." ma:contentTypeScope="" ma:versionID="09dcd154cc3e62e2c198487d85830858">
  <xsd:schema xmlns:xsd="http://www.w3.org/2001/XMLSchema" xmlns:xs="http://www.w3.org/2001/XMLSchema" xmlns:p="http://schemas.microsoft.com/office/2006/metadata/properties" xmlns:ns2="c1b1cdb6-170d-4456-a808-0c7e4f35cca8" xmlns:ns3="c6633a5d-746e-4c46-ae01-cf75c812aa55" targetNamespace="http://schemas.microsoft.com/office/2006/metadata/properties" ma:root="true" ma:fieldsID="86da54fe34b6422f00b349aebbabe77e" ns2:_="" ns3:_="">
    <xsd:import namespace="c1b1cdb6-170d-4456-a808-0c7e4f35cca8"/>
    <xsd:import namespace="c6633a5d-746e-4c46-ae01-cf75c812aa55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ServiceLocation" minOccurs="0"/>
                <xsd:element ref="ns2:MediaServiceOCR" minOccurs="0"/>
                <xsd:element ref="ns2:MediaServiceObjectDetectorVersions" minOccurs="0"/>
                <xsd:element ref="ns3:SharedWithUsers" minOccurs="0"/>
                <xsd:element ref="ns3:SharedWithDetails" minOccurs="0"/>
                <xsd:element ref="ns2:MediaServiceSearchProperties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1b1cdb6-170d-4456-a808-0c7e4f35cca8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GenerationTime" ma:index="11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3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Location" ma:index="14" nillable="true" ma:displayName="Location" ma:indexed="true" ma:internalName="MediaServiceLocation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ObjectDetectorVersions" ma:index="16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19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LengthInSeconds" ma:index="20" nillable="true" ma:displayName="MediaLengthInSeconds" ma:hidden="true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6633a5d-746e-4c46-ae01-cf75c812aa55" elementFormDefault="qualified">
    <xsd:import namespace="http://schemas.microsoft.com/office/2006/documentManagement/types"/>
    <xsd:import namespace="http://schemas.microsoft.com/office/infopath/2007/PartnerControls"/>
    <xsd:element name="SharedWithUsers" ma:index="17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8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9B977AC7-A0CD-469B-B9DB-194F05B516FC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2FD2A3D5-67A5-40AA-97D6-A8F714EE46A4}">
  <ds:schemaRefs>
    <ds:schemaRef ds:uri="http://purl.org/dc/elements/1.1/"/>
    <ds:schemaRef ds:uri="c6633a5d-746e-4c46-ae01-cf75c812aa55"/>
    <ds:schemaRef ds:uri="http://schemas.microsoft.com/office/infopath/2007/PartnerControls"/>
    <ds:schemaRef ds:uri="c1b1cdb6-170d-4456-a808-0c7e4f35cca8"/>
    <ds:schemaRef ds:uri="http://purl.org/dc/terms/"/>
    <ds:schemaRef ds:uri="http://schemas.microsoft.com/office/2006/metadata/properties"/>
    <ds:schemaRef ds:uri="http://schemas.microsoft.com/office/2006/documentManagement/types"/>
    <ds:schemaRef ds:uri="http://schemas.openxmlformats.org/package/2006/metadata/core-properties"/>
    <ds:schemaRef ds:uri="http://www.w3.org/XML/1998/namespace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88694EFC-4553-44C7-B5CC-9752B46092F2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c1b1cdb6-170d-4456-a808-0c7e4f35cca8"/>
    <ds:schemaRef ds:uri="c6633a5d-746e-4c46-ae01-cf75c812aa55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RSO_presentation template_new logo</Template>
  <TotalTime>4638</TotalTime>
  <Words>598</Words>
  <Application>Microsoft Office PowerPoint</Application>
  <PresentationFormat>On-screen Show (4:3)</PresentationFormat>
  <Paragraphs>139</Paragraphs>
  <Slides>14</Slides>
  <Notes>14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14</vt:i4>
      </vt:variant>
    </vt:vector>
  </HeadingPairs>
  <TitlesOfParts>
    <vt:vector size="19" baseType="lpstr">
      <vt:lpstr>Arial</vt:lpstr>
      <vt:lpstr>Calibri</vt:lpstr>
      <vt:lpstr>Calibri Light</vt:lpstr>
      <vt:lpstr>RSO</vt:lpstr>
      <vt:lpstr>Office Theme</vt:lpstr>
      <vt:lpstr>NWS RSO Annual Conference  Updates 2025: Highlights, Challenges and Opportunities.  Kath Morris, Kat Raines</vt:lpstr>
      <vt:lpstr>Warm Welcome  5th Annual RSO Conference  University of Bristol </vt:lpstr>
      <vt:lpstr>RSO Renewal 2025-2028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New Structure –Vacancies</vt:lpstr>
      <vt:lpstr>RSO Renewal </vt:lpstr>
      <vt:lpstr>RSO Facts and Figures </vt:lpstr>
      <vt:lpstr>RSO – Questions</vt:lpstr>
    </vt:vector>
  </TitlesOfParts>
  <Company>University of Manchester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Samantha Roberts</dc:creator>
  <cp:lastModifiedBy>Katherine Morris</cp:lastModifiedBy>
  <cp:revision>173</cp:revision>
  <dcterms:created xsi:type="dcterms:W3CDTF">2023-11-03T08:42:45Z</dcterms:created>
  <dcterms:modified xsi:type="dcterms:W3CDTF">2025-01-23T08:14:18Z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0x010100720F89D99D1C8B4490675B45E32BE815</vt:lpwstr>
  </property>
  <property fmtid="{D5CDD505-2E9C-101B-9397-08002B2CF9AE}" pid="3" name="MediaServiceImageTags">
    <vt:lpwstr/>
  </property>
</Properties>
</file>