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2" r:id="rId6"/>
    <p:sldId id="274" r:id="rId7"/>
    <p:sldId id="279" r:id="rId8"/>
    <p:sldId id="275" r:id="rId9"/>
    <p:sldId id="280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216B5-932E-2CD3-8F67-2EBEF5F401D1}" v="8" dt="2024-10-14T23:42:56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19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A22E-767E-0341-AB5A-EE07A350D0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A22E-767E-0341-AB5A-EE07A350D0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006C-39FC-325F-A968-1669B2A8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514919"/>
            <a:ext cx="9143999" cy="1850933"/>
          </a:xfrm>
        </p:spPr>
        <p:txBody>
          <a:bodyPr>
            <a:noAutofit/>
          </a:bodyPr>
          <a:lstStyle/>
          <a:p>
            <a:pPr algn="ctr" defTabSz="420624">
              <a:lnSpc>
                <a:spcPct val="100000"/>
              </a:lnSpc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GeoDRAW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Derisking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Geological Disposal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Radioactive Waste in the UK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308A9-1C39-4F9F-7CF7-B41A81FCF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93063"/>
            <a:ext cx="6858000" cy="1193978"/>
          </a:xfrm>
        </p:spPr>
        <p:txBody>
          <a:bodyPr>
            <a:noAutofit/>
          </a:bodyPr>
          <a:lstStyle/>
          <a:p>
            <a:pPr algn="ctr" defTabSz="630936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Robert Zimmerman</a:t>
            </a:r>
          </a:p>
          <a:p>
            <a:pPr algn="ctr" defTabSz="630936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Imperial College London</a:t>
            </a:r>
          </a:p>
          <a:p>
            <a:pPr algn="ctr" defTabSz="630936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pPr algn="ctr" defTabSz="630936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NWS-RSO Annual Conference</a:t>
            </a:r>
          </a:p>
          <a:p>
            <a:pPr algn="ctr" defTabSz="630936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Bristol, UK</a:t>
            </a:r>
          </a:p>
          <a:p>
            <a:pPr algn="ctr" defTabSz="630936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16</a:t>
            </a:r>
            <a:r>
              <a:rPr lang="en-US" sz="2200" baseline="30000" dirty="0"/>
              <a:t>th</a:t>
            </a:r>
            <a:r>
              <a:rPr lang="en-US" sz="2200" dirty="0"/>
              <a:t> January 2025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0956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455" y="6104347"/>
            <a:ext cx="1859028" cy="617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28" y="2824042"/>
            <a:ext cx="90287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GeoSafe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Towards Safe Geological Disposal of </a:t>
            </a: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Radioactive Waste in Low-Strength Sedimentary Rocks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8082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90" y="373115"/>
            <a:ext cx="5881383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/>
              <a:t>GeoDRAW</a:t>
            </a:r>
            <a:r>
              <a:rPr lang="en-GB" sz="3200" b="1" dirty="0"/>
              <a:t>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0956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628" y="417725"/>
            <a:ext cx="1770503" cy="581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747411"/>
            <a:ext cx="822959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Derisking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Geo</a:t>
            </a:r>
            <a:r>
              <a:rPr lang="en-US" sz="2400" b="1" dirty="0">
                <a:latin typeface="Arial"/>
                <a:cs typeface="Arial"/>
              </a:rPr>
              <a:t>logical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lang="en-US" sz="2400" b="1" dirty="0">
                <a:latin typeface="Arial"/>
                <a:cs typeface="Arial"/>
              </a:rPr>
              <a:t>isposal of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Ra</a:t>
            </a:r>
            <a:r>
              <a:rPr lang="en-US" sz="2400" b="1" dirty="0">
                <a:latin typeface="Arial"/>
                <a:cs typeface="Arial"/>
              </a:rPr>
              <a:t>dioactive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lang="en-US" sz="2400" b="1" dirty="0">
                <a:latin typeface="Arial"/>
                <a:cs typeface="Arial"/>
              </a:rPr>
              <a:t>aste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aim of this </a:t>
            </a:r>
            <a:r>
              <a:rPr lang="en-US" dirty="0" err="1">
                <a:latin typeface="Arial"/>
                <a:cs typeface="Arial"/>
              </a:rPr>
              <a:t>programme</a:t>
            </a:r>
            <a:r>
              <a:rPr lang="en-US" dirty="0">
                <a:latin typeface="Arial"/>
                <a:cs typeface="Arial"/>
              </a:rPr>
              <a:t> is to undertake fundamental research that will advance our understanding of the potential effects that the introduction of a Geological Disposal Facility (GDF) for radioactive waste might have on lower strength sedimentary host rock. This includes detailed </a:t>
            </a:r>
            <a:r>
              <a:rPr lang="en-US" dirty="0" err="1">
                <a:latin typeface="Arial"/>
                <a:cs typeface="Arial"/>
              </a:rPr>
              <a:t>conceptualisation</a:t>
            </a:r>
            <a:r>
              <a:rPr lang="en-US" dirty="0">
                <a:latin typeface="Arial"/>
                <a:cs typeface="Arial"/>
              </a:rPr>
              <a:t> of the geology and groundwater.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Budget: Total budget for this investment is £4 million, co-funded by the Natural Environment Research Council and Nuclear Waste Services (£2 million each).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Duration: This is a single </a:t>
            </a:r>
            <a:r>
              <a:rPr lang="en-US" dirty="0" err="1">
                <a:latin typeface="Arial"/>
                <a:cs typeface="Arial"/>
              </a:rPr>
              <a:t>programme</a:t>
            </a:r>
            <a:r>
              <a:rPr lang="en-US" dirty="0">
                <a:latin typeface="Arial"/>
                <a:cs typeface="Arial"/>
              </a:rPr>
              <a:t> running from 2023 to 2027. There will be one funding round.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/>
                <a:cs typeface="Arial"/>
              </a:rPr>
              <a:t>Partners involved: Natural Environment Research Council (NERC), Nuclear Waste Services (NWS).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7" y="6103561"/>
            <a:ext cx="2440940" cy="7086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84637" y="6094681"/>
            <a:ext cx="2177949" cy="7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0BE9-887A-A649-976E-CA0D4FE5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6947"/>
            <a:ext cx="7886700" cy="1364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3556" b="1" dirty="0" err="1">
                <a:latin typeface="Arial" panose="020B0604020202020204" pitchFamily="34" charset="0"/>
                <a:cs typeface="Arial" panose="020B0604020202020204" pitchFamily="34" charset="0"/>
              </a:rPr>
              <a:t>GeoSafe</a:t>
            </a:r>
            <a:r>
              <a:rPr lang="en-US" sz="3556" b="1" dirty="0">
                <a:latin typeface="Arial" panose="020B0604020202020204" pitchFamily="34" charset="0"/>
                <a:cs typeface="Arial" panose="020B0604020202020204" pitchFamily="34" charset="0"/>
              </a:rPr>
              <a:t> Timeline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890" y="1859119"/>
            <a:ext cx="85042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22 November 2022: Funding call announced by NERC</a:t>
            </a:r>
            <a:endParaRPr lang="en-US" sz="2000" b="1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19 January 2023: Networking event and </a:t>
            </a:r>
            <a:r>
              <a:rPr lang="en-US" sz="2000" dirty="0" err="1">
                <a:latin typeface="Arial"/>
                <a:cs typeface="Arial"/>
              </a:rPr>
              <a:t>programme</a:t>
            </a:r>
            <a:r>
              <a:rPr lang="en-US" sz="2000" dirty="0">
                <a:latin typeface="Arial"/>
                <a:cs typeface="Arial"/>
              </a:rPr>
              <a:t> (NERC/NWS/EA)</a:t>
            </a:r>
            <a:endParaRPr lang="en-GB" sz="20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23 March 2023: Deadline for submission of proposals</a:t>
            </a:r>
            <a:endParaRPr lang="en-GB" sz="20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06 June 2023: Interview with NERC/NWS/external panel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01 August 2023: Second interview with NERC/NWS panel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20 September 2023: Announcement of award to </a:t>
            </a:r>
            <a:r>
              <a:rPr lang="en-US" sz="2000" dirty="0" err="1">
                <a:latin typeface="Arial"/>
                <a:cs typeface="Arial"/>
              </a:rPr>
              <a:t>GeoSafe</a:t>
            </a:r>
            <a:r>
              <a:rPr lang="en-US" sz="2000" dirty="0">
                <a:latin typeface="Arial"/>
                <a:cs typeface="Arial"/>
              </a:rPr>
              <a:t> consortium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01 October 2023: Official start of project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20 November 2023: Kickoff meeting with funders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26-27 March 2024: First Plenary Meeting, BGS Keyworth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17-18 September 2024: Second Plenary Meeting, Imperial 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0956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628" y="417725"/>
            <a:ext cx="1770503" cy="5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0BE9-887A-A649-976E-CA0D4FE5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727"/>
            <a:ext cx="7886700" cy="1364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3556" b="1" dirty="0">
                <a:latin typeface="Arial" panose="020B0604020202020204" pitchFamily="34" charset="0"/>
                <a:cs typeface="Arial" panose="020B0604020202020204" pitchFamily="34" charset="0"/>
              </a:rPr>
              <a:t>Management Structure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0956" y="6505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628" y="417725"/>
            <a:ext cx="1770503" cy="581192"/>
          </a:xfrm>
          <a:prstGeom prst="rect">
            <a:avLst/>
          </a:prstGeom>
        </p:spPr>
      </p:pic>
      <p:pic>
        <p:nvPicPr>
          <p:cNvPr id="10" name="Picture 9" descr="Management Structure slid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5" y="1934050"/>
            <a:ext cx="9144000" cy="4565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21433" y="5979638"/>
            <a:ext cx="822960" cy="552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8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EB67-D7D8-F146-A864-303516B0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5" y="718133"/>
            <a:ext cx="9051815" cy="7844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/>
              <a:t>Scientific Structure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2971" y="1833955"/>
            <a:ext cx="817470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Challenge 1: Geological Isolation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WP 1: Multi-scale (Å-scale to </a:t>
            </a:r>
            <a:r>
              <a:rPr lang="en-US" dirty="0" err="1">
                <a:latin typeface="Arial"/>
                <a:cs typeface="Arial"/>
              </a:rPr>
              <a:t>metre</a:t>
            </a:r>
            <a:r>
              <a:rPr lang="en-US" dirty="0">
                <a:latin typeface="Arial"/>
                <a:cs typeface="Arial"/>
              </a:rPr>
              <a:t>-scale) and multi-dimensional (2D and 3D) </a:t>
            </a:r>
            <a:r>
              <a:rPr lang="en-US" dirty="0" err="1">
                <a:latin typeface="Arial"/>
                <a:cs typeface="Arial"/>
              </a:rPr>
              <a:t>characterisation</a:t>
            </a:r>
            <a:r>
              <a:rPr lang="en-US" dirty="0">
                <a:latin typeface="Arial"/>
                <a:cs typeface="Arial"/>
              </a:rPr>
              <a:t> of LSSR heterogeneity (Ma)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Arial"/>
                <a:cs typeface="Arial"/>
              </a:rPr>
              <a:t>WP 2: </a:t>
            </a:r>
            <a:r>
              <a:rPr lang="en-US" dirty="0" err="1">
                <a:latin typeface="Arial"/>
                <a:cs typeface="Arial"/>
              </a:rPr>
              <a:t>Characterisation</a:t>
            </a:r>
            <a:r>
              <a:rPr lang="en-US" dirty="0">
                <a:latin typeface="Arial"/>
                <a:cs typeface="Arial"/>
              </a:rPr>
              <a:t> and evolution of critical flow paths (Faulkner)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Challenge 2: Contaminant Pathways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WP 3: Geochemical Controls on Radionuclide Transport and Fate in Heterogeneous LSSR – from Atomic to Macro-scale (Shaw)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Arial"/>
                <a:cs typeface="Arial"/>
              </a:rPr>
              <a:t>WP 4: </a:t>
            </a:r>
            <a:r>
              <a:rPr lang="en-US" dirty="0" err="1">
                <a:latin typeface="Arial"/>
                <a:cs typeface="Arial"/>
              </a:rPr>
              <a:t>Geomicrobiological</a:t>
            </a:r>
            <a:r>
              <a:rPr lang="en-US" dirty="0">
                <a:latin typeface="Arial"/>
                <a:cs typeface="Arial"/>
              </a:rPr>
              <a:t> controls of radionuclide transport and fate (Lloyd)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Challenge 3: Mathematical </a:t>
            </a:r>
            <a:r>
              <a:rPr lang="en-US" b="1" dirty="0" err="1">
                <a:latin typeface="Arial"/>
                <a:cs typeface="Arial"/>
              </a:rPr>
              <a:t>Modelling</a:t>
            </a:r>
            <a:endParaRPr lang="en-US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WP 5: Pore-scale reactive transport </a:t>
            </a:r>
            <a:r>
              <a:rPr lang="en-US" dirty="0" err="1">
                <a:latin typeface="Arial"/>
                <a:cs typeface="Arial"/>
              </a:rPr>
              <a:t>modelling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 err="1">
                <a:latin typeface="Arial"/>
                <a:cs typeface="Arial"/>
              </a:rPr>
              <a:t>upscaling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Maes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WP 6: </a:t>
            </a:r>
            <a:r>
              <a:rPr lang="en-US" dirty="0" err="1">
                <a:latin typeface="Arial"/>
                <a:cs typeface="Arial"/>
              </a:rPr>
              <a:t>Modelling</a:t>
            </a:r>
            <a:r>
              <a:rPr lang="en-US" dirty="0">
                <a:latin typeface="Arial"/>
                <a:cs typeface="Arial"/>
              </a:rPr>
              <a:t> of damage caused by excavation process and thermal effects from waste (Zimmerman)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WP 7: Transport in LSSR Rocks at the GDF scale (</a:t>
            </a:r>
            <a:r>
              <a:rPr lang="en-US" dirty="0" err="1">
                <a:latin typeface="Arial"/>
                <a:cs typeface="Arial"/>
              </a:rPr>
              <a:t>Paluszny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0956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628" y="417725"/>
            <a:ext cx="1770503" cy="5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EB67-D7D8-F146-A864-303516B0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" y="762853"/>
            <a:ext cx="9051815" cy="78440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/>
              <a:t>Work Schedule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0956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628" y="417725"/>
            <a:ext cx="1770503" cy="581192"/>
          </a:xfrm>
          <a:prstGeom prst="rect">
            <a:avLst/>
          </a:prstGeom>
        </p:spPr>
      </p:pic>
      <p:pic>
        <p:nvPicPr>
          <p:cNvPr id="7" name="Picture 6" descr="GANTT_CHART_GEOSAFE_May202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172" y="1904160"/>
            <a:ext cx="9098915" cy="47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4634D3DA-B465-737E-A0D4-3A5E6FD00998}"/>
              </a:ext>
            </a:extLst>
          </p:cNvPr>
          <p:cNvSpPr txBox="1"/>
          <p:nvPr/>
        </p:nvSpPr>
        <p:spPr>
          <a:xfrm>
            <a:off x="2877619" y="519263"/>
            <a:ext cx="26476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GeoSafe EDI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0956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9B35AF-2F0D-FB4F-89DD-B8EB15801B8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3" name="Picture 32" descr="GeoSafe ED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" y="1753533"/>
            <a:ext cx="9144000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5287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491926-A2C0-4D9D-92F8-E331A35AC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2A3D5-67A5-40AA-97D6-A8F714EE46A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4d1477f-5e95-4944-8aed-bbb4f24b933d"/>
    <ds:schemaRef ds:uri="http://purl.org/dc/terms/"/>
    <ds:schemaRef ds:uri="http://schemas.openxmlformats.org/package/2006/metadata/core-properties"/>
    <ds:schemaRef ds:uri="8a93eb71-260a-4540-b34a-3573428d4c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782</TotalTime>
  <Words>419</Words>
  <Application>Microsoft Office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RSO</vt:lpstr>
      <vt:lpstr>GeoDRAW: Derisking Geological Disposal  of Radioactive Waste in the UK  </vt:lpstr>
      <vt:lpstr>GeoDRAW Overview</vt:lpstr>
      <vt:lpstr>GeoSafe Timeline  </vt:lpstr>
      <vt:lpstr>Management Structure  </vt:lpstr>
      <vt:lpstr>Scientific Structure</vt:lpstr>
      <vt:lpstr>Work Schedule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Zimmerman, Robert W</cp:lastModifiedBy>
  <cp:revision>52</cp:revision>
  <dcterms:created xsi:type="dcterms:W3CDTF">2024-11-22T02:04:13Z</dcterms:created>
  <dcterms:modified xsi:type="dcterms:W3CDTF">2025-02-10T13:37:12Z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</Properties>
</file>