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272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7F19E-345E-4910-A853-0E32E9F0E8AE}" v="35" dt="2025-01-06T10:27:28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75BA-F398-4E04-8457-B36F75E77DF0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D395-8D6F-49F8-8210-42D4AE14C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96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6B7E-AAA3-423D-B1C6-A25D1A675DB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CACE-0D7D-44D1-96DE-28DB955D8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39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4019"/>
            <a:ext cx="6858000" cy="238760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6444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5" y="192078"/>
            <a:ext cx="3061538" cy="1050136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CA353C2-7A09-175F-5EFD-186DC6722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90" y="0"/>
            <a:ext cx="2389180" cy="14478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469B2-0F5D-8E4E-F30F-C10A4915A03A}"/>
              </a:ext>
            </a:extLst>
          </p:cNvPr>
          <p:cNvCxnSpPr>
            <a:cxnSpLocks/>
          </p:cNvCxnSpPr>
          <p:nvPr userDrawn="1"/>
        </p:nvCxnSpPr>
        <p:spPr>
          <a:xfrm>
            <a:off x="0" y="1414917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97" y="1402360"/>
            <a:ext cx="9144793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4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A1344A4-ED5B-3049-2B2B-68C8BBDF6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126BFE-64E7-63B1-E18B-2863746B6B97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1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3622ECB-5142-145F-FA1E-2915803B0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891A3B-2A2E-2648-2CE8-F84616CD5212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5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4066852-0350-AFC1-64B7-04950E61A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431007-D149-C2AA-E855-E1B64DA9A291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7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A703CF3-EC4D-27E9-63A7-008A4876C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836C927-12A2-1E2B-D22B-799D1559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A7EAE3-9239-5CAF-52C5-E62E05DDE57A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B80D634-0070-B7E1-22B0-E925B5D3C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349" r="12500" b="10303"/>
          <a:stretch/>
        </p:blipFill>
        <p:spPr>
          <a:xfrm>
            <a:off x="0" y="1690691"/>
            <a:ext cx="9144000" cy="51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EDF7-5A0C-41CD-65AE-A67C39E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26D93FD-9DCF-4E6C-439A-BA8D4E6A9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4051C9-FC72-7DCB-DA35-9F2E8150FF49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6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19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B9E9D-8B5D-D9E5-3E52-5507C65BCC8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913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8" r:id="rId6"/>
    <p:sldLayoutId id="2147483675" r:id="rId7"/>
    <p:sldLayoutId id="2147483672" r:id="rId8"/>
    <p:sldLayoutId id="2147483667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4006C-39FC-325F-A968-1669B2A89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20685"/>
            <a:ext cx="9143999" cy="1850933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RSO EBS Discipline Update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308A9-1C39-4F9F-7CF7-B41A81FCF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1066" y="4592097"/>
            <a:ext cx="6858000" cy="1193978"/>
          </a:xfrm>
        </p:spPr>
        <p:txBody>
          <a:bodyPr>
            <a:normAutofit/>
          </a:bodyPr>
          <a:lstStyle/>
          <a:p>
            <a:r>
              <a:rPr lang="en-GB" sz="1900" dirty="0"/>
              <a:t>Matthew Kirby (NWS), Majid Sedighi (Manchester University)</a:t>
            </a:r>
          </a:p>
        </p:txBody>
      </p:sp>
    </p:spTree>
    <p:extLst>
      <p:ext uri="{BB962C8B-B14F-4D97-AF65-F5344CB8AC3E}">
        <p14:creationId xmlns:p14="http://schemas.microsoft.com/office/powerpoint/2010/main" val="38082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/>
              <a:t>2024 Highlights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62" y="1825625"/>
            <a:ext cx="8422986" cy="169343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GB" sz="6400" dirty="0">
                <a:cs typeface="Arial" panose="020B0604020202020204" pitchFamily="34" charset="0"/>
              </a:rPr>
              <a:t>The RSO are currently funding 11 EBS-related PhD students across four universities.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GB" sz="64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GB" sz="6400" dirty="0">
                <a:cs typeface="Arial" panose="020B0604020202020204" pitchFamily="34" charset="0"/>
              </a:rPr>
              <a:t>PhD project launched at University of Strathclyde investigating the suitability of salt cements as low heat generating waste backfill materials.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GB" sz="64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GB" sz="6400" dirty="0"/>
              <a:t>Established an annual bentonite R&amp;D forum fostering collaboration between PhD projects, supply chain projects and NWMO (Canada).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GB" sz="18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GB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GB" sz="18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GB" sz="18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GB" sz="18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GB" sz="18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GB" sz="18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GB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GB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GB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GB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GB" sz="18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GB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C863FF-F66E-6E90-88D7-F567DDC10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2754" r="2595" b="4458"/>
          <a:stretch/>
        </p:blipFill>
        <p:spPr bwMode="auto">
          <a:xfrm>
            <a:off x="4719782" y="3646397"/>
            <a:ext cx="3315855" cy="24386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and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07F73C12-DB58-DCD3-9F68-2601DDAAB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3988"/>
            <a:ext cx="3276982" cy="24577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1C5871-CBC7-EC37-5BB5-DA52AA83CF80}"/>
              </a:ext>
            </a:extLst>
          </p:cNvPr>
          <p:cNvSpPr txBox="1"/>
          <p:nvPr/>
        </p:nvSpPr>
        <p:spPr>
          <a:xfrm>
            <a:off x="628650" y="6204160"/>
            <a:ext cx="3519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i="1" dirty="0"/>
              <a:t>PhD presentations at the Clay Conference, November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BD10A4-E055-5F03-8B94-6E1223DE27AE}"/>
              </a:ext>
            </a:extLst>
          </p:cNvPr>
          <p:cNvSpPr txBox="1"/>
          <p:nvPr/>
        </p:nvSpPr>
        <p:spPr>
          <a:xfrm>
            <a:off x="4572000" y="6104134"/>
            <a:ext cx="39433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i="1" dirty="0"/>
              <a:t>Knowledge exchange at the EPSRC network for Engineering Porous Materials at multiple scales (</a:t>
            </a:r>
            <a:r>
              <a:rPr lang="en-GB" sz="1300" i="1" dirty="0" err="1"/>
              <a:t>EPoMM</a:t>
            </a:r>
            <a:r>
              <a:rPr lang="en-GB" sz="1300" i="1" dirty="0"/>
              <a:t>), September &amp; December 2024 </a:t>
            </a:r>
          </a:p>
        </p:txBody>
      </p:sp>
    </p:spTree>
    <p:extLst>
      <p:ext uri="{BB962C8B-B14F-4D97-AF65-F5344CB8AC3E}">
        <p14:creationId xmlns:p14="http://schemas.microsoft.com/office/powerpoint/2010/main" val="6657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Focus academic research to provide fundamental understanding of EBS performance under UK site-relevant conditions. Examples include:</a:t>
            </a:r>
          </a:p>
          <a:p>
            <a:pPr marL="0" indent="0">
              <a:buNone/>
            </a:pPr>
            <a:endParaRPr lang="en-GB" sz="18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400" i="1" dirty="0">
                <a:solidFill>
                  <a:schemeClr val="accent3">
                    <a:lumMod val="50000"/>
                  </a:schemeClr>
                </a:solidFill>
              </a:rPr>
              <a:t>Demonstrating the EBS (local backfill, gas permeable seals, mass backfill) can work together to manage gas within Low Heat Generating Waste disposal concepts.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400" i="1" dirty="0">
                <a:solidFill>
                  <a:schemeClr val="accent3">
                    <a:lumMod val="50000"/>
                  </a:schemeClr>
                </a:solidFill>
              </a:rPr>
              <a:t>Implications of sustainability-driven changes within the cement industry on barrier performance.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400" i="1" dirty="0">
                <a:solidFill>
                  <a:schemeClr val="accent3">
                    <a:lumMod val="50000"/>
                  </a:schemeClr>
                </a:solidFill>
              </a:rPr>
              <a:t>Demonstrate the High Heat Generating Waste buffer can protect the container from corrosion processes.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400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Planned research in progress webinar topic: cement-based engineered barriers.</a:t>
            </a:r>
          </a:p>
          <a:p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Discussions are ongoing with RSO core team regarding holding an EBS research symposium in 2025.</a:t>
            </a:r>
          </a:p>
          <a:p>
            <a:endParaRPr lang="en-GB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9580"/>
      </p:ext>
    </p:extLst>
  </p:cSld>
  <p:clrMapOvr>
    <a:masterClrMapping/>
  </p:clrMapOvr>
</p:sld>
</file>

<file path=ppt/theme/theme1.xml><?xml version="1.0" encoding="utf-8"?>
<a:theme xmlns:a="http://schemas.openxmlformats.org/drawingml/2006/main" name="RSO">
  <a:themeElements>
    <a:clrScheme name="RSO new">
      <a:dk1>
        <a:sysClr val="windowText" lastClr="000000"/>
      </a:dk1>
      <a:lt1>
        <a:sysClr val="window" lastClr="FFFFFF"/>
      </a:lt1>
      <a:dk2>
        <a:srgbClr val="660099"/>
      </a:dk2>
      <a:lt2>
        <a:srgbClr val="FFFFFF"/>
      </a:lt2>
      <a:accent1>
        <a:srgbClr val="660099"/>
      </a:accent1>
      <a:accent2>
        <a:srgbClr val="440099"/>
      </a:accent2>
      <a:accent3>
        <a:srgbClr val="4E8478"/>
      </a:accent3>
      <a:accent4>
        <a:srgbClr val="FFCC33"/>
      </a:accent4>
      <a:accent5>
        <a:srgbClr val="9ADBE8"/>
      </a:accent5>
      <a:accent6>
        <a:srgbClr val="959597"/>
      </a:accent6>
      <a:hlink>
        <a:srgbClr val="954F72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O_presentation template" id="{7C8A6115-EFDB-4246-AD14-483B8A04043D}" vid="{E617DEBA-9F45-47C0-9EA5-1176CD38A4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F89D99D1C8B4490675B45E32BE815" ma:contentTypeVersion="13" ma:contentTypeDescription="Create a new document." ma:contentTypeScope="" ma:versionID="09dcd154cc3e62e2c198487d85830858">
  <xsd:schema xmlns:xsd="http://www.w3.org/2001/XMLSchema" xmlns:xs="http://www.w3.org/2001/XMLSchema" xmlns:p="http://schemas.microsoft.com/office/2006/metadata/properties" xmlns:ns2="c1b1cdb6-170d-4456-a808-0c7e4f35cca8" xmlns:ns3="c6633a5d-746e-4c46-ae01-cf75c812aa55" targetNamespace="http://schemas.microsoft.com/office/2006/metadata/properties" ma:root="true" ma:fieldsID="86da54fe34b6422f00b349aebbabe77e" ns2:_="" ns3:_="">
    <xsd:import namespace="c1b1cdb6-170d-4456-a808-0c7e4f35cca8"/>
    <xsd:import namespace="c6633a5d-746e-4c46-ae01-cf75c812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1cdb6-170d-4456-a808-0c7e4f35c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33a5d-746e-4c46-ae01-cf75c812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491926-A2C0-4D9D-92F8-E331A35AC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b1cdb6-170d-4456-a808-0c7e4f35cca8"/>
    <ds:schemaRef ds:uri="c6633a5d-746e-4c46-ae01-cf75c812a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977AC7-A0CD-469B-B9DB-194F05B516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D2A3D5-67A5-40AA-97D6-A8F714EE46A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4d1477f-5e95-4944-8aed-bbb4f24b933d"/>
    <ds:schemaRef ds:uri="http://purl.org/dc/terms/"/>
    <ds:schemaRef ds:uri="http://schemas.openxmlformats.org/package/2006/metadata/core-properties"/>
    <ds:schemaRef ds:uri="8a93eb71-260a-4540-b34a-3573428d4c6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RSO_presentation template_new logo</Template>
  <TotalTime>448</TotalTime>
  <Words>204</Words>
  <Application>Microsoft Office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RSO</vt:lpstr>
      <vt:lpstr>RSO EBS Discipline Update</vt:lpstr>
      <vt:lpstr>2024 Highlights</vt:lpstr>
      <vt:lpstr>Future Plans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Roberts</dc:creator>
  <cp:lastModifiedBy>Kirby, Matthew (NWS)</cp:lastModifiedBy>
  <cp:revision>34</cp:revision>
  <dcterms:created xsi:type="dcterms:W3CDTF">2023-11-03T08:42:45Z</dcterms:created>
  <dcterms:modified xsi:type="dcterms:W3CDTF">2025-02-10T17:05:27Z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0x010100720F89D99D1C8B4490675B45E32BE815</vt:lpwstr>
  </property>
  <property fmtid="{D5CDD505-2E9C-101B-9397-08002B2CF9AE}" pid="3" name="MediaServiceImageTags">
    <vt:lpwstr/>
  </property>
  <property fmtid="{D5CDD505-2E9C-101B-9397-08002B2CF9AE}" pid="4" name="MSIP_Label_19cc7ebe-3455-450c-a5d2-14ba1adb1286_Enabled">
    <vt:lpwstr>true</vt:lpwstr>
  </property>
  <property fmtid="{D5CDD505-2E9C-101B-9397-08002B2CF9AE}" pid="5" name="MSIP_Label_19cc7ebe-3455-450c-a5d2-14ba1adb1286_SetDate">
    <vt:lpwstr>2025-01-06T08:53:44Z</vt:lpwstr>
  </property>
  <property fmtid="{D5CDD505-2E9C-101B-9397-08002B2CF9AE}" pid="6" name="MSIP_Label_19cc7ebe-3455-450c-a5d2-14ba1adb1286_Method">
    <vt:lpwstr>Privileged</vt:lpwstr>
  </property>
  <property fmtid="{D5CDD505-2E9C-101B-9397-08002B2CF9AE}" pid="7" name="MSIP_Label_19cc7ebe-3455-450c-a5d2-14ba1adb1286_Name">
    <vt:lpwstr>OFFICIAL-Marking</vt:lpwstr>
  </property>
  <property fmtid="{D5CDD505-2E9C-101B-9397-08002B2CF9AE}" pid="8" name="MSIP_Label_19cc7ebe-3455-450c-a5d2-14ba1adb1286_SiteId">
    <vt:lpwstr>1929b5b6-230e-4b2e-837a-b96f0a9b1b56</vt:lpwstr>
  </property>
  <property fmtid="{D5CDD505-2E9C-101B-9397-08002B2CF9AE}" pid="9" name="MSIP_Label_19cc7ebe-3455-450c-a5d2-14ba1adb1286_ActionId">
    <vt:lpwstr>76befd02-a260-4cba-a0f2-fc043069e316</vt:lpwstr>
  </property>
  <property fmtid="{D5CDD505-2E9C-101B-9397-08002B2CF9AE}" pid="10" name="MSIP_Label_19cc7ebe-3455-450c-a5d2-14ba1adb1286_ContentBits">
    <vt:lpwstr>1</vt:lpwstr>
  </property>
  <property fmtid="{D5CDD505-2E9C-101B-9397-08002B2CF9AE}" pid="11" name="ClassificationContentMarkingHeaderLocations">
    <vt:lpwstr>RSO:5</vt:lpwstr>
  </property>
  <property fmtid="{D5CDD505-2E9C-101B-9397-08002B2CF9AE}" pid="12" name="ClassificationContentMarkingHeaderText">
    <vt:lpwstr>OFFICIAL</vt:lpwstr>
  </property>
</Properties>
</file>