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0_16B2E9A5.xml" ContentType="application/vnd.ms-powerpoint.comments+xml"/>
  <Override PartName="/ppt/notesSlides/notesSlide2.xml" ContentType="application/vnd.openxmlformats-officedocument.presentationml.notesSlide+xml"/>
  <Override PartName="/ppt/comments/modernComment_111_1B2C1672.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6_60A679E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26B_417D40A.xml" ContentType="application/vnd.ms-powerpoint.comments+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omments/modernComment_26D_65B5E2B3.xml" ContentType="application/vnd.ms-powerpoint.comments+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handoutMasterIdLst>
    <p:handoutMasterId r:id="rId17"/>
  </p:handoutMasterIdLst>
  <p:sldIdLst>
    <p:sldId id="256" r:id="rId5"/>
    <p:sldId id="273" r:id="rId6"/>
    <p:sldId id="274" r:id="rId7"/>
    <p:sldId id="272" r:id="rId8"/>
    <p:sldId id="278" r:id="rId9"/>
    <p:sldId id="276" r:id="rId10"/>
    <p:sldId id="279" r:id="rId11"/>
    <p:sldId id="619" r:id="rId12"/>
    <p:sldId id="620" r:id="rId13"/>
    <p:sldId id="621" r:id="rId14"/>
    <p:sldId id="62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733421-B1F3-55A8-0539-825E064AAC08}" name="Sam Shaw" initials="" userId="S::sam.shaw@manchester.ac.uk::01a0b929-8875-4a6f-81f1-e3382dfd3e1e" providerId="AD"/>
  <p188:author id="{996CB9C9-9655-F680-2735-BBBCDC3F9D88}" name="Mills, Katie A (NWS)" initials="KM" userId="Mills, Katie A (NW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80"/>
    <p:restoredTop sz="96197"/>
  </p:normalViewPr>
  <p:slideViewPr>
    <p:cSldViewPr snapToGrid="0">
      <p:cViewPr varScale="1">
        <p:scale>
          <a:sx n="119" d="100"/>
          <a:sy n="119" d="100"/>
        </p:scale>
        <p:origin x="1136" y="19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GB" b="0" noProof="0">
                <a:solidFill>
                  <a:sysClr val="windowText" lastClr="000000"/>
                </a:solidFill>
              </a:rPr>
              <a:t>Comparison</a:t>
            </a:r>
            <a:r>
              <a:rPr lang="en-GB" b="0" baseline="0" noProof="0">
                <a:solidFill>
                  <a:sysClr val="windowText" lastClr="000000"/>
                </a:solidFill>
              </a:rPr>
              <a:t> of SRB MPN/g core sediment after a four-week 30</a:t>
            </a:r>
            <a:r>
              <a:rPr lang="en-GB" b="0" baseline="0" noProof="0">
                <a:solidFill>
                  <a:sysClr val="windowText" lastClr="000000"/>
                </a:solidFill>
                <a:latin typeface="Aptos Narrow" panose="020B0004020202020204" pitchFamily="34" charset="0"/>
              </a:rPr>
              <a:t>°</a:t>
            </a:r>
            <a:r>
              <a:rPr lang="en-GB" b="0" baseline="0" noProof="0">
                <a:solidFill>
                  <a:sysClr val="windowText" lastClr="000000"/>
                </a:solidFill>
              </a:rPr>
              <a:t>C</a:t>
            </a:r>
            <a:endParaRPr lang="en-GB" b="0" noProof="0">
              <a:solidFill>
                <a:sysClr val="windowText" lastClr="000000"/>
              </a:solidFill>
            </a:endParaRPr>
          </a:p>
        </c:rich>
      </c:tx>
      <c:overlay val="0"/>
      <c:spPr>
        <a:noFill/>
        <a:ln>
          <a:noFill/>
        </a:ln>
        <a:effectLst/>
      </c:spPr>
    </c:title>
    <c:autoTitleDeleted val="0"/>
    <c:plotArea>
      <c:layout/>
      <c:scatterChart>
        <c:scatterStyle val="lineMarker"/>
        <c:varyColors val="0"/>
        <c:ser>
          <c:idx val="1"/>
          <c:order val="0"/>
          <c:tx>
            <c:v>Week 4</c:v>
          </c:tx>
          <c:spPr>
            <a:ln w="38100" cap="rnd">
              <a:noFill/>
              <a:round/>
            </a:ln>
            <a:effectLst/>
          </c:spPr>
          <c:marker>
            <c:symbol val="plus"/>
            <c:size val="6"/>
            <c:spPr>
              <a:solidFill>
                <a:schemeClr val="tx1"/>
              </a:solidFill>
              <a:ln w="0">
                <a:solidFill>
                  <a:schemeClr val="tx1"/>
                </a:solidFill>
              </a:ln>
            </c:spPr>
          </c:marker>
          <c:dLbls>
            <c:delete val="1"/>
          </c:dLbls>
          <c:errBars>
            <c:errDir val="x"/>
            <c:errBarType val="both"/>
            <c:errValType val="cust"/>
            <c:noEndCap val="0"/>
            <c:plus>
              <c:numRef>
                <c:f>'MPN Data'!$E$3:$E$2388</c:f>
                <c:numCache>
                  <c:formatCode>General</c:formatCode>
                  <c:ptCount val="2386"/>
                  <c:pt idx="68">
                    <c:v>0.33900000000000002</c:v>
                  </c:pt>
                  <c:pt idx="125">
                    <c:v>0.33900000000000002</c:v>
                  </c:pt>
                  <c:pt idx="193">
                    <c:v>0.33900000000000002</c:v>
                  </c:pt>
                  <c:pt idx="305">
                    <c:v>0.33900000000000002</c:v>
                  </c:pt>
                  <c:pt idx="485">
                    <c:v>0.33900000000000002</c:v>
                  </c:pt>
                  <c:pt idx="545">
                    <c:v>0.33900000000000002</c:v>
                  </c:pt>
                  <c:pt idx="805">
                    <c:v>0.98499999999999999</c:v>
                  </c:pt>
                  <c:pt idx="971">
                    <c:v>0.33900000000000002</c:v>
                  </c:pt>
                  <c:pt idx="1205">
                    <c:v>0.33900000000000002</c:v>
                  </c:pt>
                  <c:pt idx="1265">
                    <c:v>0.33900000000000002</c:v>
                  </c:pt>
                  <c:pt idx="1329">
                    <c:v>0.33900000000000002</c:v>
                  </c:pt>
                  <c:pt idx="1565">
                    <c:v>0.33900000000000002</c:v>
                  </c:pt>
                  <c:pt idx="1625">
                    <c:v>0.83</c:v>
                  </c:pt>
                  <c:pt idx="1685">
                    <c:v>0.33900000000000002</c:v>
                  </c:pt>
                  <c:pt idx="1813">
                    <c:v>0.33900000000000002</c:v>
                  </c:pt>
                  <c:pt idx="1985">
                    <c:v>0.33900000000000002</c:v>
                  </c:pt>
                  <c:pt idx="2184">
                    <c:v>4.0449999999999999</c:v>
                  </c:pt>
                  <c:pt idx="2214">
                    <c:v>0.29400000000000004</c:v>
                  </c:pt>
                  <c:pt idx="2364">
                    <c:v>0.33900000000000002</c:v>
                  </c:pt>
                </c:numCache>
              </c:numRef>
            </c:plus>
            <c:minus>
              <c:numRef>
                <c:f>'MPN Data'!$D$3:$D$2388</c:f>
                <c:numCache>
                  <c:formatCode>General</c:formatCode>
                  <c:ptCount val="2386"/>
                  <c:pt idx="68">
                    <c:v>6.7000000000000004E-2</c:v>
                  </c:pt>
                  <c:pt idx="125">
                    <c:v>6.7000000000000004E-2</c:v>
                  </c:pt>
                  <c:pt idx="193">
                    <c:v>6.7000000000000004E-2</c:v>
                  </c:pt>
                  <c:pt idx="305">
                    <c:v>6.7000000000000004E-2</c:v>
                  </c:pt>
                  <c:pt idx="485">
                    <c:v>6.7000000000000004E-2</c:v>
                  </c:pt>
                  <c:pt idx="545">
                    <c:v>6.7000000000000004E-2</c:v>
                  </c:pt>
                  <c:pt idx="805">
                    <c:v>0.22299999999999998</c:v>
                  </c:pt>
                  <c:pt idx="971">
                    <c:v>6.7000000000000004E-2</c:v>
                  </c:pt>
                  <c:pt idx="1205">
                    <c:v>6.7000000000000004E-2</c:v>
                  </c:pt>
                  <c:pt idx="1265">
                    <c:v>6.7000000000000004E-2</c:v>
                  </c:pt>
                  <c:pt idx="1329">
                    <c:v>6.7000000000000004E-2</c:v>
                  </c:pt>
                  <c:pt idx="1565">
                    <c:v>6.7000000000000004E-2</c:v>
                  </c:pt>
                  <c:pt idx="1625">
                    <c:v>0.19499999999999998</c:v>
                  </c:pt>
                  <c:pt idx="1685">
                    <c:v>6.7000000000000004E-2</c:v>
                  </c:pt>
                  <c:pt idx="1813">
                    <c:v>6.7000000000000004E-2</c:v>
                  </c:pt>
                  <c:pt idx="1985">
                    <c:v>6.7000000000000004E-2</c:v>
                  </c:pt>
                  <c:pt idx="2184">
                    <c:v>0.51800000000000002</c:v>
                  </c:pt>
                  <c:pt idx="2214">
                    <c:v>5.3999999999999999E-2</c:v>
                  </c:pt>
                  <c:pt idx="2364">
                    <c:v>6.7000000000000004E-2</c:v>
                  </c:pt>
                </c:numCache>
              </c:numRef>
            </c:minus>
          </c:errBars>
          <c:xVal>
            <c:numRef>
              <c:f>'MPN Data'!$C$3:$C$2388</c:f>
              <c:numCache>
                <c:formatCode>General</c:formatCode>
                <c:ptCount val="2386"/>
                <c:pt idx="68">
                  <c:v>7.6999999999999999E-2</c:v>
                </c:pt>
                <c:pt idx="125">
                  <c:v>7.6999999999999999E-2</c:v>
                </c:pt>
                <c:pt idx="193">
                  <c:v>7.6999999999999999E-2</c:v>
                </c:pt>
                <c:pt idx="305">
                  <c:v>7.6999999999999999E-2</c:v>
                </c:pt>
                <c:pt idx="485">
                  <c:v>7.6999999999999999E-2</c:v>
                </c:pt>
                <c:pt idx="545">
                  <c:v>7.6999999999999999E-2</c:v>
                </c:pt>
                <c:pt idx="805">
                  <c:v>0.23899999999999999</c:v>
                </c:pt>
                <c:pt idx="971">
                  <c:v>7.6999999999999999E-2</c:v>
                </c:pt>
                <c:pt idx="1205">
                  <c:v>7.6999999999999999E-2</c:v>
                </c:pt>
                <c:pt idx="1265">
                  <c:v>7.6999999999999999E-2</c:v>
                </c:pt>
                <c:pt idx="1329">
                  <c:v>7.6999999999999999E-2</c:v>
                </c:pt>
                <c:pt idx="1565">
                  <c:v>7.6999999999999999E-2</c:v>
                </c:pt>
                <c:pt idx="1625">
                  <c:v>0.20499999999999999</c:v>
                </c:pt>
                <c:pt idx="1685">
                  <c:v>7.6999999999999999E-2</c:v>
                </c:pt>
                <c:pt idx="1813">
                  <c:v>7.6999999999999999E-2</c:v>
                </c:pt>
                <c:pt idx="1985">
                  <c:v>7.6999999999999999E-2</c:v>
                </c:pt>
                <c:pt idx="2184">
                  <c:v>0.65200000000000002</c:v>
                </c:pt>
                <c:pt idx="2214">
                  <c:v>6.4000000000000001E-2</c:v>
                </c:pt>
                <c:pt idx="2364">
                  <c:v>7.6999999999999999E-2</c:v>
                </c:pt>
              </c:numCache>
            </c:numRef>
          </c:xVal>
          <c:yVal>
            <c:numRef>
              <c:f>'MPN depth graphs'!$I$3:$I$2388</c:f>
              <c:numCache>
                <c:formatCode>General</c:formatCode>
                <c:ptCount val="2386"/>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pt idx="251">
                  <c:v>25.1</c:v>
                </c:pt>
                <c:pt idx="252">
                  <c:v>25.2</c:v>
                </c:pt>
                <c:pt idx="253">
                  <c:v>25.3</c:v>
                </c:pt>
                <c:pt idx="254">
                  <c:v>25.4</c:v>
                </c:pt>
                <c:pt idx="255">
                  <c:v>25.5</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30</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32.200000000000003</c:v>
                </c:pt>
                <c:pt idx="323">
                  <c:v>32.299999999999997</c:v>
                </c:pt>
                <c:pt idx="324">
                  <c:v>32.4</c:v>
                </c:pt>
                <c:pt idx="325">
                  <c:v>32.5</c:v>
                </c:pt>
                <c:pt idx="326">
                  <c:v>32.6</c:v>
                </c:pt>
                <c:pt idx="327">
                  <c:v>32.700000000000003</c:v>
                </c:pt>
                <c:pt idx="328">
                  <c:v>32.799999999999997</c:v>
                </c:pt>
                <c:pt idx="329">
                  <c:v>32.9</c:v>
                </c:pt>
                <c:pt idx="330">
                  <c:v>33</c:v>
                </c:pt>
                <c:pt idx="331">
                  <c:v>33.1</c:v>
                </c:pt>
                <c:pt idx="332">
                  <c:v>33.200000000000003</c:v>
                </c:pt>
                <c:pt idx="333">
                  <c:v>33.299999999999997</c:v>
                </c:pt>
                <c:pt idx="334">
                  <c:v>33.4</c:v>
                </c:pt>
                <c:pt idx="335">
                  <c:v>33.5</c:v>
                </c:pt>
                <c:pt idx="336">
                  <c:v>33.6</c:v>
                </c:pt>
                <c:pt idx="337">
                  <c:v>33.700000000000003</c:v>
                </c:pt>
                <c:pt idx="338">
                  <c:v>33.799999999999997</c:v>
                </c:pt>
                <c:pt idx="339">
                  <c:v>33.9</c:v>
                </c:pt>
                <c:pt idx="340">
                  <c:v>34</c:v>
                </c:pt>
                <c:pt idx="341">
                  <c:v>34.1</c:v>
                </c:pt>
                <c:pt idx="342">
                  <c:v>34.200000000000003</c:v>
                </c:pt>
                <c:pt idx="343">
                  <c:v>34.299999999999997</c:v>
                </c:pt>
                <c:pt idx="344">
                  <c:v>34.4</c:v>
                </c:pt>
                <c:pt idx="345">
                  <c:v>34.5</c:v>
                </c:pt>
                <c:pt idx="346">
                  <c:v>34.6</c:v>
                </c:pt>
                <c:pt idx="347">
                  <c:v>34.700000000000003</c:v>
                </c:pt>
                <c:pt idx="348">
                  <c:v>34.799999999999997</c:v>
                </c:pt>
                <c:pt idx="349">
                  <c:v>34.9</c:v>
                </c:pt>
                <c:pt idx="350">
                  <c:v>35</c:v>
                </c:pt>
                <c:pt idx="351">
                  <c:v>35.1</c:v>
                </c:pt>
                <c:pt idx="352">
                  <c:v>35.200000000000003</c:v>
                </c:pt>
                <c:pt idx="353">
                  <c:v>35.299999999999997</c:v>
                </c:pt>
                <c:pt idx="354">
                  <c:v>35.4</c:v>
                </c:pt>
                <c:pt idx="355">
                  <c:v>35.5</c:v>
                </c:pt>
                <c:pt idx="356">
                  <c:v>35.6</c:v>
                </c:pt>
                <c:pt idx="357">
                  <c:v>35.700000000000003</c:v>
                </c:pt>
                <c:pt idx="358">
                  <c:v>35.799999999999997</c:v>
                </c:pt>
                <c:pt idx="359">
                  <c:v>35.9</c:v>
                </c:pt>
                <c:pt idx="360">
                  <c:v>36</c:v>
                </c:pt>
                <c:pt idx="361">
                  <c:v>36.1</c:v>
                </c:pt>
                <c:pt idx="362">
                  <c:v>36.200000000000003</c:v>
                </c:pt>
                <c:pt idx="363">
                  <c:v>36.299999999999997</c:v>
                </c:pt>
                <c:pt idx="364">
                  <c:v>36.4</c:v>
                </c:pt>
                <c:pt idx="365">
                  <c:v>36.5</c:v>
                </c:pt>
                <c:pt idx="366">
                  <c:v>36.6</c:v>
                </c:pt>
                <c:pt idx="367">
                  <c:v>36.700000000000003</c:v>
                </c:pt>
                <c:pt idx="368">
                  <c:v>36.799999999999997</c:v>
                </c:pt>
                <c:pt idx="369">
                  <c:v>36.9</c:v>
                </c:pt>
                <c:pt idx="370">
                  <c:v>37</c:v>
                </c:pt>
                <c:pt idx="371">
                  <c:v>37.1</c:v>
                </c:pt>
                <c:pt idx="372">
                  <c:v>37.200000000000003</c:v>
                </c:pt>
                <c:pt idx="373">
                  <c:v>37.299999999999997</c:v>
                </c:pt>
                <c:pt idx="374">
                  <c:v>37.4</c:v>
                </c:pt>
                <c:pt idx="375">
                  <c:v>37.5</c:v>
                </c:pt>
                <c:pt idx="376">
                  <c:v>37.6</c:v>
                </c:pt>
                <c:pt idx="377">
                  <c:v>37.700000000000003</c:v>
                </c:pt>
                <c:pt idx="378">
                  <c:v>37.799999999999997</c:v>
                </c:pt>
                <c:pt idx="379">
                  <c:v>37.9</c:v>
                </c:pt>
                <c:pt idx="380">
                  <c:v>38</c:v>
                </c:pt>
                <c:pt idx="381">
                  <c:v>38.1</c:v>
                </c:pt>
                <c:pt idx="382">
                  <c:v>38.200000000000003</c:v>
                </c:pt>
                <c:pt idx="383">
                  <c:v>38.299999999999997</c:v>
                </c:pt>
                <c:pt idx="384">
                  <c:v>38.4</c:v>
                </c:pt>
                <c:pt idx="385">
                  <c:v>38.5</c:v>
                </c:pt>
                <c:pt idx="386">
                  <c:v>38.6</c:v>
                </c:pt>
                <c:pt idx="387">
                  <c:v>38.700000000000003</c:v>
                </c:pt>
                <c:pt idx="388">
                  <c:v>38.799999999999997</c:v>
                </c:pt>
                <c:pt idx="389">
                  <c:v>38.9</c:v>
                </c:pt>
                <c:pt idx="390">
                  <c:v>39</c:v>
                </c:pt>
                <c:pt idx="391">
                  <c:v>39.1</c:v>
                </c:pt>
                <c:pt idx="392">
                  <c:v>39.200000000000003</c:v>
                </c:pt>
                <c:pt idx="393">
                  <c:v>39.299999999999997</c:v>
                </c:pt>
                <c:pt idx="394">
                  <c:v>39.4</c:v>
                </c:pt>
                <c:pt idx="395">
                  <c:v>39.5</c:v>
                </c:pt>
                <c:pt idx="396">
                  <c:v>39.6</c:v>
                </c:pt>
                <c:pt idx="397">
                  <c:v>39.700000000000003</c:v>
                </c:pt>
                <c:pt idx="398">
                  <c:v>39.799999999999997</c:v>
                </c:pt>
                <c:pt idx="399">
                  <c:v>39.9</c:v>
                </c:pt>
                <c:pt idx="400">
                  <c:v>40</c:v>
                </c:pt>
                <c:pt idx="401">
                  <c:v>40.1</c:v>
                </c:pt>
                <c:pt idx="402">
                  <c:v>40.200000000000003</c:v>
                </c:pt>
                <c:pt idx="403">
                  <c:v>40.299999999999997</c:v>
                </c:pt>
                <c:pt idx="404">
                  <c:v>40.4</c:v>
                </c:pt>
                <c:pt idx="405">
                  <c:v>40.5</c:v>
                </c:pt>
                <c:pt idx="406">
                  <c:v>40.6</c:v>
                </c:pt>
                <c:pt idx="407">
                  <c:v>40.700000000000003</c:v>
                </c:pt>
                <c:pt idx="408">
                  <c:v>40.799999999999997</c:v>
                </c:pt>
                <c:pt idx="409">
                  <c:v>40.9</c:v>
                </c:pt>
                <c:pt idx="410">
                  <c:v>41</c:v>
                </c:pt>
                <c:pt idx="411">
                  <c:v>41.1</c:v>
                </c:pt>
                <c:pt idx="412">
                  <c:v>41.2</c:v>
                </c:pt>
                <c:pt idx="413">
                  <c:v>41.3</c:v>
                </c:pt>
                <c:pt idx="414">
                  <c:v>41.4</c:v>
                </c:pt>
                <c:pt idx="415">
                  <c:v>41.5</c:v>
                </c:pt>
                <c:pt idx="416">
                  <c:v>41.6</c:v>
                </c:pt>
                <c:pt idx="417">
                  <c:v>41.7</c:v>
                </c:pt>
                <c:pt idx="418">
                  <c:v>41.8</c:v>
                </c:pt>
                <c:pt idx="419">
                  <c:v>41.9</c:v>
                </c:pt>
                <c:pt idx="420">
                  <c:v>42</c:v>
                </c:pt>
                <c:pt idx="421">
                  <c:v>42.1</c:v>
                </c:pt>
                <c:pt idx="422">
                  <c:v>42.2</c:v>
                </c:pt>
                <c:pt idx="423">
                  <c:v>42.3</c:v>
                </c:pt>
                <c:pt idx="424">
                  <c:v>42.4</c:v>
                </c:pt>
                <c:pt idx="425">
                  <c:v>42.5</c:v>
                </c:pt>
                <c:pt idx="426">
                  <c:v>42.6</c:v>
                </c:pt>
                <c:pt idx="427">
                  <c:v>42.7</c:v>
                </c:pt>
                <c:pt idx="428">
                  <c:v>42.8</c:v>
                </c:pt>
                <c:pt idx="429">
                  <c:v>42.9</c:v>
                </c:pt>
                <c:pt idx="430">
                  <c:v>43</c:v>
                </c:pt>
                <c:pt idx="431">
                  <c:v>43.1</c:v>
                </c:pt>
                <c:pt idx="432">
                  <c:v>43.2</c:v>
                </c:pt>
                <c:pt idx="433">
                  <c:v>43.3</c:v>
                </c:pt>
                <c:pt idx="434">
                  <c:v>43.4</c:v>
                </c:pt>
                <c:pt idx="435">
                  <c:v>43.5</c:v>
                </c:pt>
                <c:pt idx="436">
                  <c:v>43.6</c:v>
                </c:pt>
                <c:pt idx="437">
                  <c:v>43.7</c:v>
                </c:pt>
                <c:pt idx="438">
                  <c:v>43.8</c:v>
                </c:pt>
                <c:pt idx="439">
                  <c:v>43.9</c:v>
                </c:pt>
                <c:pt idx="440">
                  <c:v>44</c:v>
                </c:pt>
                <c:pt idx="441">
                  <c:v>44.1</c:v>
                </c:pt>
                <c:pt idx="442">
                  <c:v>44.2</c:v>
                </c:pt>
                <c:pt idx="443">
                  <c:v>44.3</c:v>
                </c:pt>
                <c:pt idx="444">
                  <c:v>44.4</c:v>
                </c:pt>
                <c:pt idx="445">
                  <c:v>44.5</c:v>
                </c:pt>
                <c:pt idx="446">
                  <c:v>44.6</c:v>
                </c:pt>
                <c:pt idx="447">
                  <c:v>44.7</c:v>
                </c:pt>
                <c:pt idx="448">
                  <c:v>44.8</c:v>
                </c:pt>
                <c:pt idx="449">
                  <c:v>44.9</c:v>
                </c:pt>
                <c:pt idx="450">
                  <c:v>45</c:v>
                </c:pt>
                <c:pt idx="451">
                  <c:v>45.1</c:v>
                </c:pt>
                <c:pt idx="452">
                  <c:v>45.2</c:v>
                </c:pt>
                <c:pt idx="453">
                  <c:v>45.3</c:v>
                </c:pt>
                <c:pt idx="454">
                  <c:v>45.4</c:v>
                </c:pt>
                <c:pt idx="455">
                  <c:v>45.5</c:v>
                </c:pt>
                <c:pt idx="456">
                  <c:v>45.6</c:v>
                </c:pt>
                <c:pt idx="457">
                  <c:v>45.7</c:v>
                </c:pt>
                <c:pt idx="458">
                  <c:v>45.8</c:v>
                </c:pt>
                <c:pt idx="459">
                  <c:v>45.9</c:v>
                </c:pt>
                <c:pt idx="460">
                  <c:v>46</c:v>
                </c:pt>
                <c:pt idx="461">
                  <c:v>46.1</c:v>
                </c:pt>
                <c:pt idx="462">
                  <c:v>46.2</c:v>
                </c:pt>
                <c:pt idx="463">
                  <c:v>46.3</c:v>
                </c:pt>
                <c:pt idx="464">
                  <c:v>46.4</c:v>
                </c:pt>
                <c:pt idx="465">
                  <c:v>46.5</c:v>
                </c:pt>
                <c:pt idx="466">
                  <c:v>46.6</c:v>
                </c:pt>
                <c:pt idx="467">
                  <c:v>46.7</c:v>
                </c:pt>
                <c:pt idx="468">
                  <c:v>46.8</c:v>
                </c:pt>
                <c:pt idx="469">
                  <c:v>46.9</c:v>
                </c:pt>
                <c:pt idx="470">
                  <c:v>47</c:v>
                </c:pt>
                <c:pt idx="471">
                  <c:v>47.1</c:v>
                </c:pt>
                <c:pt idx="472">
                  <c:v>47.2</c:v>
                </c:pt>
                <c:pt idx="473">
                  <c:v>47.3</c:v>
                </c:pt>
                <c:pt idx="474">
                  <c:v>47.4</c:v>
                </c:pt>
                <c:pt idx="475">
                  <c:v>47.5</c:v>
                </c:pt>
                <c:pt idx="476">
                  <c:v>47.6</c:v>
                </c:pt>
                <c:pt idx="477">
                  <c:v>47.7</c:v>
                </c:pt>
                <c:pt idx="478">
                  <c:v>47.8</c:v>
                </c:pt>
                <c:pt idx="479">
                  <c:v>47.9</c:v>
                </c:pt>
                <c:pt idx="480">
                  <c:v>48</c:v>
                </c:pt>
                <c:pt idx="481">
                  <c:v>48.1</c:v>
                </c:pt>
                <c:pt idx="482">
                  <c:v>48.2</c:v>
                </c:pt>
                <c:pt idx="483">
                  <c:v>48.3</c:v>
                </c:pt>
                <c:pt idx="484">
                  <c:v>48.4</c:v>
                </c:pt>
                <c:pt idx="485">
                  <c:v>48.5</c:v>
                </c:pt>
                <c:pt idx="486">
                  <c:v>48.6</c:v>
                </c:pt>
                <c:pt idx="487">
                  <c:v>48.7</c:v>
                </c:pt>
                <c:pt idx="488">
                  <c:v>48.8</c:v>
                </c:pt>
                <c:pt idx="489">
                  <c:v>48.9</c:v>
                </c:pt>
                <c:pt idx="490">
                  <c:v>49</c:v>
                </c:pt>
                <c:pt idx="491">
                  <c:v>49.1</c:v>
                </c:pt>
                <c:pt idx="492">
                  <c:v>49.2</c:v>
                </c:pt>
                <c:pt idx="493">
                  <c:v>49.3</c:v>
                </c:pt>
                <c:pt idx="494">
                  <c:v>49.4</c:v>
                </c:pt>
                <c:pt idx="495">
                  <c:v>49.5</c:v>
                </c:pt>
                <c:pt idx="496">
                  <c:v>49.6</c:v>
                </c:pt>
                <c:pt idx="497">
                  <c:v>49.7</c:v>
                </c:pt>
                <c:pt idx="498">
                  <c:v>49.8</c:v>
                </c:pt>
                <c:pt idx="499">
                  <c:v>49.9</c:v>
                </c:pt>
                <c:pt idx="500">
                  <c:v>50</c:v>
                </c:pt>
                <c:pt idx="501">
                  <c:v>50.1</c:v>
                </c:pt>
                <c:pt idx="502">
                  <c:v>50.2</c:v>
                </c:pt>
                <c:pt idx="503">
                  <c:v>50.3</c:v>
                </c:pt>
                <c:pt idx="504">
                  <c:v>50.4</c:v>
                </c:pt>
                <c:pt idx="505">
                  <c:v>50.5</c:v>
                </c:pt>
                <c:pt idx="506">
                  <c:v>50.6</c:v>
                </c:pt>
                <c:pt idx="507">
                  <c:v>50.7</c:v>
                </c:pt>
                <c:pt idx="508">
                  <c:v>50.8</c:v>
                </c:pt>
                <c:pt idx="509">
                  <c:v>50.9</c:v>
                </c:pt>
                <c:pt idx="510">
                  <c:v>51</c:v>
                </c:pt>
                <c:pt idx="511">
                  <c:v>51.1</c:v>
                </c:pt>
                <c:pt idx="512">
                  <c:v>51.2</c:v>
                </c:pt>
                <c:pt idx="513">
                  <c:v>51.3</c:v>
                </c:pt>
                <c:pt idx="514">
                  <c:v>51.4</c:v>
                </c:pt>
                <c:pt idx="515">
                  <c:v>51.5</c:v>
                </c:pt>
                <c:pt idx="516">
                  <c:v>51.6</c:v>
                </c:pt>
                <c:pt idx="517">
                  <c:v>51.7</c:v>
                </c:pt>
                <c:pt idx="518">
                  <c:v>51.8</c:v>
                </c:pt>
                <c:pt idx="519">
                  <c:v>51.9</c:v>
                </c:pt>
                <c:pt idx="520">
                  <c:v>52</c:v>
                </c:pt>
                <c:pt idx="521">
                  <c:v>52.1</c:v>
                </c:pt>
                <c:pt idx="522">
                  <c:v>52.2</c:v>
                </c:pt>
                <c:pt idx="523">
                  <c:v>52.3</c:v>
                </c:pt>
                <c:pt idx="524">
                  <c:v>52.4</c:v>
                </c:pt>
                <c:pt idx="525">
                  <c:v>52.5</c:v>
                </c:pt>
                <c:pt idx="526">
                  <c:v>52.6</c:v>
                </c:pt>
                <c:pt idx="527">
                  <c:v>52.7</c:v>
                </c:pt>
                <c:pt idx="528">
                  <c:v>52.8</c:v>
                </c:pt>
                <c:pt idx="529">
                  <c:v>52.9</c:v>
                </c:pt>
                <c:pt idx="530">
                  <c:v>53</c:v>
                </c:pt>
                <c:pt idx="531">
                  <c:v>53.1</c:v>
                </c:pt>
                <c:pt idx="532">
                  <c:v>53.2</c:v>
                </c:pt>
                <c:pt idx="533">
                  <c:v>53.3</c:v>
                </c:pt>
                <c:pt idx="534">
                  <c:v>53.4</c:v>
                </c:pt>
                <c:pt idx="535">
                  <c:v>53.5</c:v>
                </c:pt>
                <c:pt idx="536">
                  <c:v>53.6</c:v>
                </c:pt>
                <c:pt idx="537">
                  <c:v>53.7</c:v>
                </c:pt>
                <c:pt idx="538">
                  <c:v>53.8</c:v>
                </c:pt>
                <c:pt idx="539">
                  <c:v>53.9</c:v>
                </c:pt>
                <c:pt idx="540">
                  <c:v>54</c:v>
                </c:pt>
                <c:pt idx="541">
                  <c:v>54.1</c:v>
                </c:pt>
                <c:pt idx="542">
                  <c:v>54.2</c:v>
                </c:pt>
                <c:pt idx="543">
                  <c:v>54.3</c:v>
                </c:pt>
                <c:pt idx="544">
                  <c:v>54.4</c:v>
                </c:pt>
                <c:pt idx="545">
                  <c:v>54.5</c:v>
                </c:pt>
                <c:pt idx="546">
                  <c:v>54.6</c:v>
                </c:pt>
                <c:pt idx="547">
                  <c:v>54.7</c:v>
                </c:pt>
                <c:pt idx="548">
                  <c:v>54.8</c:v>
                </c:pt>
                <c:pt idx="549">
                  <c:v>54.9</c:v>
                </c:pt>
                <c:pt idx="550">
                  <c:v>55</c:v>
                </c:pt>
                <c:pt idx="551">
                  <c:v>55.1</c:v>
                </c:pt>
                <c:pt idx="552">
                  <c:v>55.2</c:v>
                </c:pt>
                <c:pt idx="553">
                  <c:v>55.3</c:v>
                </c:pt>
                <c:pt idx="554">
                  <c:v>55.4</c:v>
                </c:pt>
                <c:pt idx="555">
                  <c:v>55.5</c:v>
                </c:pt>
                <c:pt idx="556">
                  <c:v>55.6</c:v>
                </c:pt>
                <c:pt idx="557">
                  <c:v>55.7</c:v>
                </c:pt>
                <c:pt idx="558">
                  <c:v>55.8</c:v>
                </c:pt>
                <c:pt idx="559">
                  <c:v>55.9</c:v>
                </c:pt>
                <c:pt idx="560">
                  <c:v>56</c:v>
                </c:pt>
                <c:pt idx="561">
                  <c:v>56.1</c:v>
                </c:pt>
                <c:pt idx="562">
                  <c:v>56.2</c:v>
                </c:pt>
                <c:pt idx="563">
                  <c:v>56.3</c:v>
                </c:pt>
                <c:pt idx="564">
                  <c:v>56.4</c:v>
                </c:pt>
                <c:pt idx="565">
                  <c:v>56.5</c:v>
                </c:pt>
                <c:pt idx="566">
                  <c:v>56.6</c:v>
                </c:pt>
                <c:pt idx="567">
                  <c:v>56.7</c:v>
                </c:pt>
                <c:pt idx="568">
                  <c:v>56.8</c:v>
                </c:pt>
                <c:pt idx="569">
                  <c:v>56.9</c:v>
                </c:pt>
                <c:pt idx="570">
                  <c:v>57</c:v>
                </c:pt>
                <c:pt idx="571">
                  <c:v>57.1</c:v>
                </c:pt>
                <c:pt idx="572">
                  <c:v>57.2</c:v>
                </c:pt>
                <c:pt idx="573">
                  <c:v>57.3</c:v>
                </c:pt>
                <c:pt idx="574">
                  <c:v>57.4</c:v>
                </c:pt>
                <c:pt idx="575">
                  <c:v>57.5</c:v>
                </c:pt>
                <c:pt idx="576">
                  <c:v>57.6</c:v>
                </c:pt>
                <c:pt idx="577">
                  <c:v>57.7</c:v>
                </c:pt>
                <c:pt idx="578">
                  <c:v>57.8</c:v>
                </c:pt>
                <c:pt idx="579">
                  <c:v>57.9</c:v>
                </c:pt>
                <c:pt idx="580">
                  <c:v>58</c:v>
                </c:pt>
                <c:pt idx="581">
                  <c:v>58.1</c:v>
                </c:pt>
                <c:pt idx="582">
                  <c:v>58.2</c:v>
                </c:pt>
                <c:pt idx="583">
                  <c:v>58.3</c:v>
                </c:pt>
                <c:pt idx="584">
                  <c:v>58.4</c:v>
                </c:pt>
                <c:pt idx="585">
                  <c:v>58.5</c:v>
                </c:pt>
                <c:pt idx="586">
                  <c:v>58.6</c:v>
                </c:pt>
                <c:pt idx="587">
                  <c:v>58.7</c:v>
                </c:pt>
                <c:pt idx="588">
                  <c:v>58.8</c:v>
                </c:pt>
                <c:pt idx="589">
                  <c:v>58.9</c:v>
                </c:pt>
                <c:pt idx="590">
                  <c:v>59</c:v>
                </c:pt>
                <c:pt idx="591">
                  <c:v>59.1</c:v>
                </c:pt>
                <c:pt idx="592">
                  <c:v>59.2</c:v>
                </c:pt>
                <c:pt idx="593">
                  <c:v>59.3</c:v>
                </c:pt>
                <c:pt idx="594">
                  <c:v>59.4</c:v>
                </c:pt>
                <c:pt idx="595">
                  <c:v>59.5</c:v>
                </c:pt>
                <c:pt idx="596">
                  <c:v>59.6</c:v>
                </c:pt>
                <c:pt idx="597">
                  <c:v>59.7</c:v>
                </c:pt>
                <c:pt idx="598">
                  <c:v>59.8</c:v>
                </c:pt>
                <c:pt idx="599">
                  <c:v>59.9</c:v>
                </c:pt>
                <c:pt idx="600">
                  <c:v>60</c:v>
                </c:pt>
                <c:pt idx="601">
                  <c:v>60.1</c:v>
                </c:pt>
                <c:pt idx="602">
                  <c:v>60.2</c:v>
                </c:pt>
                <c:pt idx="603">
                  <c:v>60.3</c:v>
                </c:pt>
                <c:pt idx="604">
                  <c:v>60.4</c:v>
                </c:pt>
                <c:pt idx="605">
                  <c:v>60.5</c:v>
                </c:pt>
                <c:pt idx="606">
                  <c:v>60.6</c:v>
                </c:pt>
                <c:pt idx="607">
                  <c:v>60.7</c:v>
                </c:pt>
                <c:pt idx="608">
                  <c:v>60.8</c:v>
                </c:pt>
                <c:pt idx="609">
                  <c:v>60.9</c:v>
                </c:pt>
                <c:pt idx="610">
                  <c:v>61</c:v>
                </c:pt>
                <c:pt idx="611">
                  <c:v>61.1</c:v>
                </c:pt>
                <c:pt idx="612">
                  <c:v>61.2</c:v>
                </c:pt>
                <c:pt idx="613">
                  <c:v>61.3</c:v>
                </c:pt>
                <c:pt idx="614">
                  <c:v>61.4</c:v>
                </c:pt>
                <c:pt idx="615">
                  <c:v>61.5</c:v>
                </c:pt>
                <c:pt idx="616">
                  <c:v>61.6</c:v>
                </c:pt>
                <c:pt idx="617">
                  <c:v>61.7</c:v>
                </c:pt>
                <c:pt idx="618">
                  <c:v>61.8</c:v>
                </c:pt>
                <c:pt idx="619">
                  <c:v>61.9</c:v>
                </c:pt>
                <c:pt idx="620">
                  <c:v>62</c:v>
                </c:pt>
                <c:pt idx="621">
                  <c:v>62.1</c:v>
                </c:pt>
                <c:pt idx="622">
                  <c:v>62.2</c:v>
                </c:pt>
                <c:pt idx="623">
                  <c:v>62.3</c:v>
                </c:pt>
                <c:pt idx="624">
                  <c:v>62.4</c:v>
                </c:pt>
                <c:pt idx="625">
                  <c:v>62.5</c:v>
                </c:pt>
                <c:pt idx="626">
                  <c:v>62.6</c:v>
                </c:pt>
                <c:pt idx="627">
                  <c:v>62.7</c:v>
                </c:pt>
                <c:pt idx="628">
                  <c:v>62.8</c:v>
                </c:pt>
                <c:pt idx="629">
                  <c:v>62.9</c:v>
                </c:pt>
                <c:pt idx="630">
                  <c:v>63</c:v>
                </c:pt>
                <c:pt idx="631">
                  <c:v>63.1</c:v>
                </c:pt>
                <c:pt idx="632">
                  <c:v>63.2</c:v>
                </c:pt>
                <c:pt idx="633">
                  <c:v>63.3</c:v>
                </c:pt>
                <c:pt idx="634">
                  <c:v>63.4</c:v>
                </c:pt>
                <c:pt idx="635">
                  <c:v>63.5</c:v>
                </c:pt>
                <c:pt idx="636">
                  <c:v>63.6</c:v>
                </c:pt>
                <c:pt idx="637">
                  <c:v>63.7</c:v>
                </c:pt>
                <c:pt idx="638">
                  <c:v>63.8</c:v>
                </c:pt>
                <c:pt idx="639">
                  <c:v>63.9</c:v>
                </c:pt>
                <c:pt idx="640">
                  <c:v>64</c:v>
                </c:pt>
                <c:pt idx="641">
                  <c:v>64.099999999999994</c:v>
                </c:pt>
                <c:pt idx="642">
                  <c:v>64.2</c:v>
                </c:pt>
                <c:pt idx="643">
                  <c:v>64.3</c:v>
                </c:pt>
                <c:pt idx="644">
                  <c:v>64.400000000000006</c:v>
                </c:pt>
                <c:pt idx="645">
                  <c:v>64.5</c:v>
                </c:pt>
                <c:pt idx="646">
                  <c:v>64.599999999999994</c:v>
                </c:pt>
                <c:pt idx="647">
                  <c:v>64.7</c:v>
                </c:pt>
                <c:pt idx="648">
                  <c:v>64.8</c:v>
                </c:pt>
                <c:pt idx="649">
                  <c:v>64.900000000000006</c:v>
                </c:pt>
                <c:pt idx="650">
                  <c:v>65</c:v>
                </c:pt>
                <c:pt idx="651">
                  <c:v>65.099999999999994</c:v>
                </c:pt>
                <c:pt idx="652">
                  <c:v>65.2</c:v>
                </c:pt>
                <c:pt idx="653">
                  <c:v>65.3</c:v>
                </c:pt>
                <c:pt idx="654">
                  <c:v>65.400000000000006</c:v>
                </c:pt>
                <c:pt idx="655">
                  <c:v>65.5</c:v>
                </c:pt>
                <c:pt idx="656">
                  <c:v>65.599999999999994</c:v>
                </c:pt>
                <c:pt idx="657">
                  <c:v>65.7</c:v>
                </c:pt>
                <c:pt idx="658">
                  <c:v>65.8</c:v>
                </c:pt>
                <c:pt idx="659">
                  <c:v>65.900000000000006</c:v>
                </c:pt>
                <c:pt idx="660">
                  <c:v>66</c:v>
                </c:pt>
                <c:pt idx="661">
                  <c:v>66.099999999999994</c:v>
                </c:pt>
                <c:pt idx="662">
                  <c:v>66.2</c:v>
                </c:pt>
                <c:pt idx="663">
                  <c:v>66.3</c:v>
                </c:pt>
                <c:pt idx="664">
                  <c:v>66.400000000000006</c:v>
                </c:pt>
                <c:pt idx="665">
                  <c:v>66.5</c:v>
                </c:pt>
                <c:pt idx="666">
                  <c:v>66.599999999999994</c:v>
                </c:pt>
                <c:pt idx="667">
                  <c:v>66.7</c:v>
                </c:pt>
                <c:pt idx="668">
                  <c:v>66.8</c:v>
                </c:pt>
                <c:pt idx="669">
                  <c:v>66.900000000000006</c:v>
                </c:pt>
                <c:pt idx="670">
                  <c:v>67</c:v>
                </c:pt>
                <c:pt idx="671">
                  <c:v>67.099999999999994</c:v>
                </c:pt>
                <c:pt idx="672">
                  <c:v>67.2</c:v>
                </c:pt>
                <c:pt idx="673">
                  <c:v>67.3</c:v>
                </c:pt>
                <c:pt idx="674">
                  <c:v>67.400000000000006</c:v>
                </c:pt>
                <c:pt idx="675">
                  <c:v>67.5</c:v>
                </c:pt>
                <c:pt idx="676">
                  <c:v>67.599999999999994</c:v>
                </c:pt>
                <c:pt idx="677">
                  <c:v>67.7</c:v>
                </c:pt>
                <c:pt idx="678">
                  <c:v>67.8</c:v>
                </c:pt>
                <c:pt idx="679">
                  <c:v>67.900000000000006</c:v>
                </c:pt>
                <c:pt idx="680">
                  <c:v>68</c:v>
                </c:pt>
                <c:pt idx="681">
                  <c:v>68.099999999999994</c:v>
                </c:pt>
                <c:pt idx="682">
                  <c:v>68.2</c:v>
                </c:pt>
                <c:pt idx="683">
                  <c:v>68.3</c:v>
                </c:pt>
                <c:pt idx="684">
                  <c:v>68.400000000000006</c:v>
                </c:pt>
                <c:pt idx="685">
                  <c:v>68.5</c:v>
                </c:pt>
                <c:pt idx="686">
                  <c:v>68.599999999999994</c:v>
                </c:pt>
                <c:pt idx="687">
                  <c:v>68.7</c:v>
                </c:pt>
                <c:pt idx="688">
                  <c:v>68.8</c:v>
                </c:pt>
                <c:pt idx="689">
                  <c:v>68.900000000000006</c:v>
                </c:pt>
                <c:pt idx="690">
                  <c:v>69</c:v>
                </c:pt>
                <c:pt idx="691">
                  <c:v>69.099999999999994</c:v>
                </c:pt>
                <c:pt idx="692">
                  <c:v>69.2</c:v>
                </c:pt>
                <c:pt idx="693">
                  <c:v>69.3</c:v>
                </c:pt>
                <c:pt idx="694">
                  <c:v>69.400000000000006</c:v>
                </c:pt>
                <c:pt idx="695">
                  <c:v>69.5</c:v>
                </c:pt>
                <c:pt idx="696">
                  <c:v>69.599999999999994</c:v>
                </c:pt>
                <c:pt idx="697">
                  <c:v>69.7</c:v>
                </c:pt>
                <c:pt idx="698">
                  <c:v>69.8</c:v>
                </c:pt>
                <c:pt idx="699">
                  <c:v>69.900000000000006</c:v>
                </c:pt>
                <c:pt idx="700">
                  <c:v>70</c:v>
                </c:pt>
                <c:pt idx="701">
                  <c:v>70.099999999999994</c:v>
                </c:pt>
                <c:pt idx="702">
                  <c:v>70.2</c:v>
                </c:pt>
                <c:pt idx="703">
                  <c:v>70.3</c:v>
                </c:pt>
                <c:pt idx="704">
                  <c:v>70.400000000000006</c:v>
                </c:pt>
                <c:pt idx="705">
                  <c:v>70.5</c:v>
                </c:pt>
                <c:pt idx="706">
                  <c:v>70.599999999999994</c:v>
                </c:pt>
                <c:pt idx="707">
                  <c:v>70.7</c:v>
                </c:pt>
                <c:pt idx="708">
                  <c:v>70.8</c:v>
                </c:pt>
                <c:pt idx="709">
                  <c:v>70.900000000000006</c:v>
                </c:pt>
                <c:pt idx="710">
                  <c:v>71</c:v>
                </c:pt>
                <c:pt idx="711">
                  <c:v>71.099999999999994</c:v>
                </c:pt>
                <c:pt idx="712">
                  <c:v>71.2</c:v>
                </c:pt>
                <c:pt idx="713">
                  <c:v>71.3</c:v>
                </c:pt>
                <c:pt idx="714">
                  <c:v>71.400000000000006</c:v>
                </c:pt>
                <c:pt idx="715">
                  <c:v>71.5</c:v>
                </c:pt>
                <c:pt idx="716">
                  <c:v>71.599999999999994</c:v>
                </c:pt>
                <c:pt idx="717">
                  <c:v>71.7</c:v>
                </c:pt>
                <c:pt idx="718">
                  <c:v>71.8</c:v>
                </c:pt>
                <c:pt idx="719">
                  <c:v>71.900000000000006</c:v>
                </c:pt>
                <c:pt idx="720">
                  <c:v>72</c:v>
                </c:pt>
                <c:pt idx="721">
                  <c:v>72.099999999999994</c:v>
                </c:pt>
                <c:pt idx="722">
                  <c:v>72.2</c:v>
                </c:pt>
                <c:pt idx="723">
                  <c:v>72.3</c:v>
                </c:pt>
                <c:pt idx="724">
                  <c:v>72.400000000000006</c:v>
                </c:pt>
                <c:pt idx="725">
                  <c:v>72.5</c:v>
                </c:pt>
                <c:pt idx="726">
                  <c:v>72.599999999999994</c:v>
                </c:pt>
                <c:pt idx="727">
                  <c:v>72.7</c:v>
                </c:pt>
                <c:pt idx="728">
                  <c:v>72.8</c:v>
                </c:pt>
                <c:pt idx="729">
                  <c:v>72.900000000000006</c:v>
                </c:pt>
                <c:pt idx="730">
                  <c:v>73</c:v>
                </c:pt>
                <c:pt idx="731">
                  <c:v>73.099999999999994</c:v>
                </c:pt>
                <c:pt idx="732">
                  <c:v>73.2</c:v>
                </c:pt>
                <c:pt idx="733">
                  <c:v>73.3</c:v>
                </c:pt>
                <c:pt idx="734">
                  <c:v>73.400000000000006</c:v>
                </c:pt>
                <c:pt idx="735">
                  <c:v>73.5</c:v>
                </c:pt>
                <c:pt idx="736">
                  <c:v>73.599999999999994</c:v>
                </c:pt>
                <c:pt idx="737">
                  <c:v>73.7</c:v>
                </c:pt>
                <c:pt idx="738">
                  <c:v>73.8</c:v>
                </c:pt>
                <c:pt idx="739">
                  <c:v>73.900000000000006</c:v>
                </c:pt>
                <c:pt idx="740">
                  <c:v>74</c:v>
                </c:pt>
                <c:pt idx="741">
                  <c:v>74.099999999999994</c:v>
                </c:pt>
                <c:pt idx="742">
                  <c:v>74.2</c:v>
                </c:pt>
                <c:pt idx="743">
                  <c:v>74.3</c:v>
                </c:pt>
                <c:pt idx="744">
                  <c:v>74.400000000000006</c:v>
                </c:pt>
                <c:pt idx="745">
                  <c:v>74.5</c:v>
                </c:pt>
                <c:pt idx="746">
                  <c:v>74.599999999999994</c:v>
                </c:pt>
                <c:pt idx="747">
                  <c:v>74.7</c:v>
                </c:pt>
                <c:pt idx="748">
                  <c:v>74.8</c:v>
                </c:pt>
                <c:pt idx="749">
                  <c:v>74.900000000000006</c:v>
                </c:pt>
                <c:pt idx="750">
                  <c:v>75</c:v>
                </c:pt>
                <c:pt idx="751">
                  <c:v>75.099999999999994</c:v>
                </c:pt>
                <c:pt idx="752">
                  <c:v>75.2</c:v>
                </c:pt>
                <c:pt idx="753">
                  <c:v>75.3</c:v>
                </c:pt>
                <c:pt idx="754">
                  <c:v>75.400000000000006</c:v>
                </c:pt>
                <c:pt idx="755">
                  <c:v>75.5</c:v>
                </c:pt>
                <c:pt idx="756">
                  <c:v>75.599999999999994</c:v>
                </c:pt>
                <c:pt idx="757">
                  <c:v>75.7</c:v>
                </c:pt>
                <c:pt idx="758">
                  <c:v>75.8</c:v>
                </c:pt>
                <c:pt idx="759">
                  <c:v>75.900000000000006</c:v>
                </c:pt>
                <c:pt idx="760">
                  <c:v>76</c:v>
                </c:pt>
                <c:pt idx="761">
                  <c:v>76.099999999999994</c:v>
                </c:pt>
                <c:pt idx="762">
                  <c:v>76.2</c:v>
                </c:pt>
                <c:pt idx="763">
                  <c:v>76.3</c:v>
                </c:pt>
                <c:pt idx="764">
                  <c:v>76.400000000000006</c:v>
                </c:pt>
                <c:pt idx="765">
                  <c:v>76.5</c:v>
                </c:pt>
                <c:pt idx="766">
                  <c:v>76.599999999999994</c:v>
                </c:pt>
                <c:pt idx="767">
                  <c:v>76.7</c:v>
                </c:pt>
                <c:pt idx="768">
                  <c:v>76.8</c:v>
                </c:pt>
                <c:pt idx="769">
                  <c:v>76.900000000000006</c:v>
                </c:pt>
                <c:pt idx="770">
                  <c:v>77</c:v>
                </c:pt>
                <c:pt idx="771">
                  <c:v>77.099999999999994</c:v>
                </c:pt>
                <c:pt idx="772">
                  <c:v>77.2</c:v>
                </c:pt>
                <c:pt idx="773">
                  <c:v>77.3</c:v>
                </c:pt>
                <c:pt idx="774">
                  <c:v>77.400000000000006</c:v>
                </c:pt>
                <c:pt idx="775">
                  <c:v>77.5</c:v>
                </c:pt>
                <c:pt idx="776">
                  <c:v>77.599999999999994</c:v>
                </c:pt>
                <c:pt idx="777">
                  <c:v>77.7</c:v>
                </c:pt>
                <c:pt idx="778">
                  <c:v>77.8</c:v>
                </c:pt>
                <c:pt idx="779">
                  <c:v>77.900000000000006</c:v>
                </c:pt>
                <c:pt idx="780">
                  <c:v>78</c:v>
                </c:pt>
                <c:pt idx="781">
                  <c:v>78.099999999999994</c:v>
                </c:pt>
                <c:pt idx="782">
                  <c:v>78.2</c:v>
                </c:pt>
                <c:pt idx="783">
                  <c:v>78.3</c:v>
                </c:pt>
                <c:pt idx="784">
                  <c:v>78.400000000000006</c:v>
                </c:pt>
                <c:pt idx="785">
                  <c:v>78.5</c:v>
                </c:pt>
                <c:pt idx="786">
                  <c:v>78.599999999999994</c:v>
                </c:pt>
                <c:pt idx="787">
                  <c:v>78.7</c:v>
                </c:pt>
                <c:pt idx="788">
                  <c:v>78.8</c:v>
                </c:pt>
                <c:pt idx="789">
                  <c:v>78.900000000000006</c:v>
                </c:pt>
                <c:pt idx="790">
                  <c:v>79</c:v>
                </c:pt>
                <c:pt idx="791">
                  <c:v>79.099999999999994</c:v>
                </c:pt>
                <c:pt idx="792">
                  <c:v>79.2</c:v>
                </c:pt>
                <c:pt idx="793">
                  <c:v>79.3</c:v>
                </c:pt>
                <c:pt idx="794">
                  <c:v>79.400000000000006</c:v>
                </c:pt>
                <c:pt idx="795">
                  <c:v>79.5</c:v>
                </c:pt>
                <c:pt idx="796">
                  <c:v>79.599999999999994</c:v>
                </c:pt>
                <c:pt idx="797">
                  <c:v>79.7</c:v>
                </c:pt>
                <c:pt idx="798">
                  <c:v>79.8</c:v>
                </c:pt>
                <c:pt idx="799">
                  <c:v>79.900000000000006</c:v>
                </c:pt>
                <c:pt idx="800">
                  <c:v>80</c:v>
                </c:pt>
                <c:pt idx="801">
                  <c:v>80.099999999999994</c:v>
                </c:pt>
                <c:pt idx="802">
                  <c:v>80.2</c:v>
                </c:pt>
                <c:pt idx="803">
                  <c:v>80.3</c:v>
                </c:pt>
                <c:pt idx="804">
                  <c:v>80.400000000000006</c:v>
                </c:pt>
                <c:pt idx="805">
                  <c:v>80.5</c:v>
                </c:pt>
                <c:pt idx="806">
                  <c:v>80.599999999999994</c:v>
                </c:pt>
                <c:pt idx="807">
                  <c:v>80.7</c:v>
                </c:pt>
                <c:pt idx="808">
                  <c:v>80.8</c:v>
                </c:pt>
                <c:pt idx="809">
                  <c:v>80.900000000000006</c:v>
                </c:pt>
                <c:pt idx="810">
                  <c:v>81</c:v>
                </c:pt>
                <c:pt idx="811">
                  <c:v>81.099999999999994</c:v>
                </c:pt>
                <c:pt idx="812">
                  <c:v>81.2</c:v>
                </c:pt>
                <c:pt idx="813">
                  <c:v>81.3</c:v>
                </c:pt>
                <c:pt idx="814">
                  <c:v>81.400000000000006</c:v>
                </c:pt>
                <c:pt idx="815">
                  <c:v>81.5</c:v>
                </c:pt>
                <c:pt idx="816">
                  <c:v>81.599999999999994</c:v>
                </c:pt>
                <c:pt idx="817">
                  <c:v>81.7</c:v>
                </c:pt>
                <c:pt idx="818">
                  <c:v>81.8</c:v>
                </c:pt>
                <c:pt idx="819">
                  <c:v>81.900000000000006</c:v>
                </c:pt>
                <c:pt idx="820">
                  <c:v>82</c:v>
                </c:pt>
                <c:pt idx="821">
                  <c:v>82.1</c:v>
                </c:pt>
                <c:pt idx="822">
                  <c:v>82.2</c:v>
                </c:pt>
                <c:pt idx="823">
                  <c:v>82.3</c:v>
                </c:pt>
                <c:pt idx="824">
                  <c:v>82.4</c:v>
                </c:pt>
                <c:pt idx="825">
                  <c:v>82.5</c:v>
                </c:pt>
                <c:pt idx="826">
                  <c:v>82.6</c:v>
                </c:pt>
                <c:pt idx="827">
                  <c:v>82.7</c:v>
                </c:pt>
                <c:pt idx="828">
                  <c:v>82.8</c:v>
                </c:pt>
                <c:pt idx="829">
                  <c:v>82.9</c:v>
                </c:pt>
                <c:pt idx="830">
                  <c:v>83</c:v>
                </c:pt>
                <c:pt idx="831">
                  <c:v>83.1</c:v>
                </c:pt>
                <c:pt idx="832">
                  <c:v>83.2</c:v>
                </c:pt>
                <c:pt idx="833">
                  <c:v>83.3</c:v>
                </c:pt>
                <c:pt idx="834">
                  <c:v>83.4</c:v>
                </c:pt>
                <c:pt idx="835">
                  <c:v>83.5</c:v>
                </c:pt>
                <c:pt idx="836">
                  <c:v>83.6</c:v>
                </c:pt>
                <c:pt idx="837">
                  <c:v>83.7</c:v>
                </c:pt>
                <c:pt idx="838">
                  <c:v>83.8</c:v>
                </c:pt>
                <c:pt idx="839">
                  <c:v>83.9</c:v>
                </c:pt>
                <c:pt idx="840">
                  <c:v>84</c:v>
                </c:pt>
                <c:pt idx="841">
                  <c:v>84.1</c:v>
                </c:pt>
                <c:pt idx="842">
                  <c:v>84.2</c:v>
                </c:pt>
                <c:pt idx="843">
                  <c:v>84.3</c:v>
                </c:pt>
                <c:pt idx="844">
                  <c:v>84.4</c:v>
                </c:pt>
                <c:pt idx="845">
                  <c:v>84.5</c:v>
                </c:pt>
                <c:pt idx="846">
                  <c:v>84.6</c:v>
                </c:pt>
                <c:pt idx="847">
                  <c:v>84.7</c:v>
                </c:pt>
                <c:pt idx="848">
                  <c:v>84.8</c:v>
                </c:pt>
                <c:pt idx="849">
                  <c:v>84.9</c:v>
                </c:pt>
                <c:pt idx="850">
                  <c:v>85</c:v>
                </c:pt>
                <c:pt idx="851">
                  <c:v>85.1</c:v>
                </c:pt>
                <c:pt idx="852">
                  <c:v>85.2</c:v>
                </c:pt>
                <c:pt idx="853">
                  <c:v>85.3</c:v>
                </c:pt>
                <c:pt idx="854">
                  <c:v>85.4</c:v>
                </c:pt>
                <c:pt idx="855">
                  <c:v>85.5</c:v>
                </c:pt>
                <c:pt idx="856">
                  <c:v>85.6</c:v>
                </c:pt>
                <c:pt idx="857">
                  <c:v>85.7</c:v>
                </c:pt>
                <c:pt idx="858">
                  <c:v>85.8</c:v>
                </c:pt>
                <c:pt idx="859">
                  <c:v>85.9</c:v>
                </c:pt>
                <c:pt idx="860">
                  <c:v>86</c:v>
                </c:pt>
                <c:pt idx="861">
                  <c:v>86.1</c:v>
                </c:pt>
                <c:pt idx="862">
                  <c:v>86.2</c:v>
                </c:pt>
                <c:pt idx="863">
                  <c:v>86.3</c:v>
                </c:pt>
                <c:pt idx="864">
                  <c:v>86.4</c:v>
                </c:pt>
                <c:pt idx="865">
                  <c:v>86.5</c:v>
                </c:pt>
                <c:pt idx="866">
                  <c:v>86.6</c:v>
                </c:pt>
                <c:pt idx="867">
                  <c:v>86.7</c:v>
                </c:pt>
                <c:pt idx="868">
                  <c:v>86.8</c:v>
                </c:pt>
                <c:pt idx="869">
                  <c:v>86.9</c:v>
                </c:pt>
                <c:pt idx="870">
                  <c:v>87</c:v>
                </c:pt>
                <c:pt idx="871">
                  <c:v>87.1</c:v>
                </c:pt>
                <c:pt idx="872">
                  <c:v>87.2</c:v>
                </c:pt>
                <c:pt idx="873">
                  <c:v>87.3</c:v>
                </c:pt>
                <c:pt idx="874">
                  <c:v>87.4</c:v>
                </c:pt>
                <c:pt idx="875">
                  <c:v>87.5</c:v>
                </c:pt>
                <c:pt idx="876">
                  <c:v>87.6</c:v>
                </c:pt>
                <c:pt idx="877">
                  <c:v>87.7</c:v>
                </c:pt>
                <c:pt idx="878">
                  <c:v>87.8</c:v>
                </c:pt>
                <c:pt idx="879">
                  <c:v>87.9</c:v>
                </c:pt>
                <c:pt idx="880">
                  <c:v>88</c:v>
                </c:pt>
                <c:pt idx="881">
                  <c:v>88.1</c:v>
                </c:pt>
                <c:pt idx="882">
                  <c:v>88.2</c:v>
                </c:pt>
                <c:pt idx="883">
                  <c:v>88.3</c:v>
                </c:pt>
                <c:pt idx="884">
                  <c:v>88.4</c:v>
                </c:pt>
                <c:pt idx="885">
                  <c:v>88.5</c:v>
                </c:pt>
                <c:pt idx="886">
                  <c:v>88.6</c:v>
                </c:pt>
                <c:pt idx="887">
                  <c:v>88.7</c:v>
                </c:pt>
                <c:pt idx="888">
                  <c:v>88.8</c:v>
                </c:pt>
                <c:pt idx="889">
                  <c:v>88.9</c:v>
                </c:pt>
                <c:pt idx="890">
                  <c:v>89</c:v>
                </c:pt>
                <c:pt idx="891">
                  <c:v>89.1</c:v>
                </c:pt>
                <c:pt idx="892">
                  <c:v>89.2</c:v>
                </c:pt>
                <c:pt idx="893">
                  <c:v>89.3</c:v>
                </c:pt>
                <c:pt idx="894">
                  <c:v>89.4</c:v>
                </c:pt>
                <c:pt idx="895">
                  <c:v>89.5</c:v>
                </c:pt>
                <c:pt idx="896">
                  <c:v>89.6</c:v>
                </c:pt>
                <c:pt idx="897">
                  <c:v>89.7</c:v>
                </c:pt>
                <c:pt idx="898">
                  <c:v>89.8</c:v>
                </c:pt>
                <c:pt idx="899">
                  <c:v>89.9</c:v>
                </c:pt>
                <c:pt idx="900">
                  <c:v>90</c:v>
                </c:pt>
                <c:pt idx="901">
                  <c:v>90.1</c:v>
                </c:pt>
                <c:pt idx="902">
                  <c:v>90.2</c:v>
                </c:pt>
                <c:pt idx="903">
                  <c:v>90.3</c:v>
                </c:pt>
                <c:pt idx="904">
                  <c:v>90.4</c:v>
                </c:pt>
                <c:pt idx="905">
                  <c:v>90.5</c:v>
                </c:pt>
                <c:pt idx="906">
                  <c:v>90.6</c:v>
                </c:pt>
                <c:pt idx="907">
                  <c:v>90.7</c:v>
                </c:pt>
                <c:pt idx="908">
                  <c:v>90.8</c:v>
                </c:pt>
                <c:pt idx="909">
                  <c:v>90.9</c:v>
                </c:pt>
                <c:pt idx="910">
                  <c:v>91</c:v>
                </c:pt>
                <c:pt idx="911">
                  <c:v>91.1</c:v>
                </c:pt>
                <c:pt idx="912">
                  <c:v>91.2</c:v>
                </c:pt>
                <c:pt idx="913">
                  <c:v>91.3</c:v>
                </c:pt>
                <c:pt idx="914">
                  <c:v>91.4</c:v>
                </c:pt>
                <c:pt idx="915">
                  <c:v>91.5</c:v>
                </c:pt>
                <c:pt idx="916">
                  <c:v>91.6</c:v>
                </c:pt>
                <c:pt idx="917">
                  <c:v>91.7</c:v>
                </c:pt>
                <c:pt idx="918">
                  <c:v>91.8</c:v>
                </c:pt>
                <c:pt idx="919">
                  <c:v>91.9</c:v>
                </c:pt>
                <c:pt idx="920">
                  <c:v>92</c:v>
                </c:pt>
                <c:pt idx="921">
                  <c:v>92.1</c:v>
                </c:pt>
                <c:pt idx="922">
                  <c:v>92.2</c:v>
                </c:pt>
                <c:pt idx="923">
                  <c:v>92.3</c:v>
                </c:pt>
                <c:pt idx="924">
                  <c:v>92.4</c:v>
                </c:pt>
                <c:pt idx="925">
                  <c:v>92.5</c:v>
                </c:pt>
                <c:pt idx="926">
                  <c:v>92.6</c:v>
                </c:pt>
                <c:pt idx="927">
                  <c:v>92.7</c:v>
                </c:pt>
                <c:pt idx="928">
                  <c:v>92.8</c:v>
                </c:pt>
                <c:pt idx="929">
                  <c:v>92.9</c:v>
                </c:pt>
                <c:pt idx="930">
                  <c:v>93</c:v>
                </c:pt>
                <c:pt idx="931">
                  <c:v>93.1</c:v>
                </c:pt>
                <c:pt idx="932">
                  <c:v>93.2</c:v>
                </c:pt>
                <c:pt idx="933">
                  <c:v>93.3</c:v>
                </c:pt>
                <c:pt idx="934">
                  <c:v>93.4</c:v>
                </c:pt>
                <c:pt idx="935">
                  <c:v>93.5</c:v>
                </c:pt>
                <c:pt idx="936">
                  <c:v>93.6</c:v>
                </c:pt>
                <c:pt idx="937">
                  <c:v>93.7</c:v>
                </c:pt>
                <c:pt idx="938">
                  <c:v>93.8</c:v>
                </c:pt>
                <c:pt idx="939">
                  <c:v>93.9</c:v>
                </c:pt>
                <c:pt idx="940">
                  <c:v>94</c:v>
                </c:pt>
                <c:pt idx="941">
                  <c:v>94.1</c:v>
                </c:pt>
                <c:pt idx="942">
                  <c:v>94.2</c:v>
                </c:pt>
                <c:pt idx="943">
                  <c:v>94.3</c:v>
                </c:pt>
                <c:pt idx="944">
                  <c:v>94.4</c:v>
                </c:pt>
                <c:pt idx="945">
                  <c:v>94.5</c:v>
                </c:pt>
                <c:pt idx="946">
                  <c:v>94.6</c:v>
                </c:pt>
                <c:pt idx="947">
                  <c:v>94.7</c:v>
                </c:pt>
                <c:pt idx="948">
                  <c:v>94.8</c:v>
                </c:pt>
                <c:pt idx="949">
                  <c:v>94.9</c:v>
                </c:pt>
                <c:pt idx="950">
                  <c:v>95</c:v>
                </c:pt>
                <c:pt idx="951">
                  <c:v>95.1</c:v>
                </c:pt>
                <c:pt idx="952">
                  <c:v>95.2</c:v>
                </c:pt>
                <c:pt idx="953">
                  <c:v>95.3</c:v>
                </c:pt>
                <c:pt idx="954">
                  <c:v>95.4</c:v>
                </c:pt>
                <c:pt idx="955">
                  <c:v>95.5</c:v>
                </c:pt>
                <c:pt idx="956">
                  <c:v>95.6</c:v>
                </c:pt>
                <c:pt idx="957">
                  <c:v>95.7</c:v>
                </c:pt>
                <c:pt idx="958">
                  <c:v>95.8</c:v>
                </c:pt>
                <c:pt idx="959">
                  <c:v>95.9</c:v>
                </c:pt>
                <c:pt idx="960">
                  <c:v>96</c:v>
                </c:pt>
                <c:pt idx="961">
                  <c:v>96.1</c:v>
                </c:pt>
                <c:pt idx="962">
                  <c:v>96.2</c:v>
                </c:pt>
                <c:pt idx="963">
                  <c:v>96.3</c:v>
                </c:pt>
                <c:pt idx="964">
                  <c:v>96.4</c:v>
                </c:pt>
                <c:pt idx="965">
                  <c:v>96.5</c:v>
                </c:pt>
                <c:pt idx="966">
                  <c:v>96.6</c:v>
                </c:pt>
                <c:pt idx="967">
                  <c:v>96.7</c:v>
                </c:pt>
                <c:pt idx="968">
                  <c:v>96.8</c:v>
                </c:pt>
                <c:pt idx="969">
                  <c:v>96.9</c:v>
                </c:pt>
                <c:pt idx="970">
                  <c:v>97</c:v>
                </c:pt>
                <c:pt idx="971">
                  <c:v>97.1</c:v>
                </c:pt>
                <c:pt idx="972">
                  <c:v>97.2</c:v>
                </c:pt>
                <c:pt idx="973">
                  <c:v>97.3</c:v>
                </c:pt>
                <c:pt idx="974">
                  <c:v>97.4</c:v>
                </c:pt>
                <c:pt idx="975">
                  <c:v>97.5</c:v>
                </c:pt>
                <c:pt idx="976">
                  <c:v>97.6</c:v>
                </c:pt>
                <c:pt idx="977">
                  <c:v>97.7</c:v>
                </c:pt>
                <c:pt idx="978">
                  <c:v>97.8</c:v>
                </c:pt>
                <c:pt idx="979">
                  <c:v>97.9</c:v>
                </c:pt>
                <c:pt idx="980">
                  <c:v>98</c:v>
                </c:pt>
                <c:pt idx="981">
                  <c:v>98.1</c:v>
                </c:pt>
                <c:pt idx="982">
                  <c:v>98.2</c:v>
                </c:pt>
                <c:pt idx="983">
                  <c:v>98.3</c:v>
                </c:pt>
                <c:pt idx="984">
                  <c:v>98.4</c:v>
                </c:pt>
                <c:pt idx="985">
                  <c:v>98.5</c:v>
                </c:pt>
                <c:pt idx="986">
                  <c:v>98.6</c:v>
                </c:pt>
                <c:pt idx="987">
                  <c:v>98.7</c:v>
                </c:pt>
                <c:pt idx="988">
                  <c:v>98.8</c:v>
                </c:pt>
                <c:pt idx="989">
                  <c:v>98.9</c:v>
                </c:pt>
                <c:pt idx="990">
                  <c:v>99</c:v>
                </c:pt>
                <c:pt idx="991">
                  <c:v>99.1</c:v>
                </c:pt>
                <c:pt idx="992">
                  <c:v>99.2</c:v>
                </c:pt>
                <c:pt idx="993">
                  <c:v>99.3</c:v>
                </c:pt>
                <c:pt idx="994">
                  <c:v>99.4</c:v>
                </c:pt>
                <c:pt idx="995">
                  <c:v>99.5</c:v>
                </c:pt>
                <c:pt idx="996">
                  <c:v>99.6</c:v>
                </c:pt>
                <c:pt idx="997">
                  <c:v>99.7</c:v>
                </c:pt>
                <c:pt idx="998">
                  <c:v>99.8</c:v>
                </c:pt>
                <c:pt idx="999">
                  <c:v>99.9</c:v>
                </c:pt>
                <c:pt idx="1000">
                  <c:v>100</c:v>
                </c:pt>
                <c:pt idx="1001">
                  <c:v>100.1</c:v>
                </c:pt>
                <c:pt idx="1002">
                  <c:v>100.2</c:v>
                </c:pt>
                <c:pt idx="1003">
                  <c:v>100.3</c:v>
                </c:pt>
                <c:pt idx="1004">
                  <c:v>100.4</c:v>
                </c:pt>
                <c:pt idx="1005">
                  <c:v>100.5</c:v>
                </c:pt>
                <c:pt idx="1006">
                  <c:v>100.6</c:v>
                </c:pt>
                <c:pt idx="1007">
                  <c:v>100.7</c:v>
                </c:pt>
                <c:pt idx="1008">
                  <c:v>100.8</c:v>
                </c:pt>
                <c:pt idx="1009">
                  <c:v>100.9</c:v>
                </c:pt>
                <c:pt idx="1010">
                  <c:v>101</c:v>
                </c:pt>
                <c:pt idx="1011">
                  <c:v>101.1</c:v>
                </c:pt>
                <c:pt idx="1012">
                  <c:v>101.2</c:v>
                </c:pt>
                <c:pt idx="1013">
                  <c:v>101.3</c:v>
                </c:pt>
                <c:pt idx="1014">
                  <c:v>101.4</c:v>
                </c:pt>
                <c:pt idx="1015">
                  <c:v>101.5</c:v>
                </c:pt>
                <c:pt idx="1016">
                  <c:v>101.6</c:v>
                </c:pt>
                <c:pt idx="1017">
                  <c:v>101.7</c:v>
                </c:pt>
                <c:pt idx="1018">
                  <c:v>101.8</c:v>
                </c:pt>
                <c:pt idx="1019">
                  <c:v>101.9</c:v>
                </c:pt>
                <c:pt idx="1020">
                  <c:v>102</c:v>
                </c:pt>
                <c:pt idx="1021">
                  <c:v>102.1</c:v>
                </c:pt>
                <c:pt idx="1022">
                  <c:v>102.2</c:v>
                </c:pt>
                <c:pt idx="1023">
                  <c:v>102.3</c:v>
                </c:pt>
                <c:pt idx="1024">
                  <c:v>102.4</c:v>
                </c:pt>
                <c:pt idx="1025">
                  <c:v>102.5</c:v>
                </c:pt>
                <c:pt idx="1026">
                  <c:v>102.6</c:v>
                </c:pt>
                <c:pt idx="1027">
                  <c:v>102.7</c:v>
                </c:pt>
                <c:pt idx="1028">
                  <c:v>102.8</c:v>
                </c:pt>
                <c:pt idx="1029">
                  <c:v>102.9</c:v>
                </c:pt>
                <c:pt idx="1030">
                  <c:v>103</c:v>
                </c:pt>
                <c:pt idx="1031">
                  <c:v>103.1</c:v>
                </c:pt>
                <c:pt idx="1032">
                  <c:v>103.2</c:v>
                </c:pt>
                <c:pt idx="1033">
                  <c:v>103.3</c:v>
                </c:pt>
                <c:pt idx="1034">
                  <c:v>103.4</c:v>
                </c:pt>
                <c:pt idx="1035">
                  <c:v>103.5</c:v>
                </c:pt>
                <c:pt idx="1036">
                  <c:v>103.6</c:v>
                </c:pt>
                <c:pt idx="1037">
                  <c:v>103.7</c:v>
                </c:pt>
                <c:pt idx="1038">
                  <c:v>103.8</c:v>
                </c:pt>
                <c:pt idx="1039">
                  <c:v>103.9</c:v>
                </c:pt>
                <c:pt idx="1040">
                  <c:v>104</c:v>
                </c:pt>
                <c:pt idx="1041">
                  <c:v>104.1</c:v>
                </c:pt>
                <c:pt idx="1042">
                  <c:v>104.2</c:v>
                </c:pt>
                <c:pt idx="1043">
                  <c:v>104.3</c:v>
                </c:pt>
                <c:pt idx="1044">
                  <c:v>104.4</c:v>
                </c:pt>
                <c:pt idx="1045">
                  <c:v>104.5</c:v>
                </c:pt>
                <c:pt idx="1046">
                  <c:v>104.6</c:v>
                </c:pt>
                <c:pt idx="1047">
                  <c:v>104.7</c:v>
                </c:pt>
                <c:pt idx="1048">
                  <c:v>104.8</c:v>
                </c:pt>
                <c:pt idx="1049">
                  <c:v>104.9</c:v>
                </c:pt>
                <c:pt idx="1050">
                  <c:v>105</c:v>
                </c:pt>
                <c:pt idx="1051">
                  <c:v>105.1</c:v>
                </c:pt>
                <c:pt idx="1052">
                  <c:v>105.2</c:v>
                </c:pt>
                <c:pt idx="1053">
                  <c:v>105.3</c:v>
                </c:pt>
                <c:pt idx="1054">
                  <c:v>105.4</c:v>
                </c:pt>
                <c:pt idx="1055">
                  <c:v>105.5</c:v>
                </c:pt>
                <c:pt idx="1056">
                  <c:v>105.6</c:v>
                </c:pt>
                <c:pt idx="1057">
                  <c:v>105.7</c:v>
                </c:pt>
                <c:pt idx="1058">
                  <c:v>105.8</c:v>
                </c:pt>
                <c:pt idx="1059">
                  <c:v>105.9</c:v>
                </c:pt>
                <c:pt idx="1060">
                  <c:v>106</c:v>
                </c:pt>
                <c:pt idx="1061">
                  <c:v>106.1</c:v>
                </c:pt>
                <c:pt idx="1062">
                  <c:v>106.2</c:v>
                </c:pt>
                <c:pt idx="1063">
                  <c:v>106.3</c:v>
                </c:pt>
                <c:pt idx="1064">
                  <c:v>106.4</c:v>
                </c:pt>
                <c:pt idx="1065">
                  <c:v>106.5</c:v>
                </c:pt>
                <c:pt idx="1066">
                  <c:v>106.6</c:v>
                </c:pt>
                <c:pt idx="1067">
                  <c:v>106.7</c:v>
                </c:pt>
                <c:pt idx="1068">
                  <c:v>106.8</c:v>
                </c:pt>
                <c:pt idx="1069">
                  <c:v>106.9</c:v>
                </c:pt>
                <c:pt idx="1070">
                  <c:v>107</c:v>
                </c:pt>
                <c:pt idx="1071">
                  <c:v>107.1</c:v>
                </c:pt>
                <c:pt idx="1072">
                  <c:v>107.2</c:v>
                </c:pt>
                <c:pt idx="1073">
                  <c:v>107.3</c:v>
                </c:pt>
                <c:pt idx="1074">
                  <c:v>107.4</c:v>
                </c:pt>
                <c:pt idx="1075">
                  <c:v>107.5</c:v>
                </c:pt>
                <c:pt idx="1076">
                  <c:v>107.6</c:v>
                </c:pt>
                <c:pt idx="1077">
                  <c:v>107.7</c:v>
                </c:pt>
                <c:pt idx="1078">
                  <c:v>107.8</c:v>
                </c:pt>
                <c:pt idx="1079">
                  <c:v>107.9</c:v>
                </c:pt>
                <c:pt idx="1080">
                  <c:v>108</c:v>
                </c:pt>
                <c:pt idx="1081">
                  <c:v>108.1</c:v>
                </c:pt>
                <c:pt idx="1082">
                  <c:v>108.2</c:v>
                </c:pt>
                <c:pt idx="1083">
                  <c:v>108.3</c:v>
                </c:pt>
                <c:pt idx="1084">
                  <c:v>108.4</c:v>
                </c:pt>
                <c:pt idx="1085">
                  <c:v>108.5</c:v>
                </c:pt>
                <c:pt idx="1086">
                  <c:v>108.6</c:v>
                </c:pt>
                <c:pt idx="1087">
                  <c:v>108.7</c:v>
                </c:pt>
                <c:pt idx="1088">
                  <c:v>108.8</c:v>
                </c:pt>
                <c:pt idx="1089">
                  <c:v>108.9</c:v>
                </c:pt>
                <c:pt idx="1090">
                  <c:v>109</c:v>
                </c:pt>
                <c:pt idx="1091">
                  <c:v>109.1</c:v>
                </c:pt>
                <c:pt idx="1092">
                  <c:v>109.2</c:v>
                </c:pt>
                <c:pt idx="1093">
                  <c:v>109.3</c:v>
                </c:pt>
                <c:pt idx="1094">
                  <c:v>109.4</c:v>
                </c:pt>
                <c:pt idx="1095">
                  <c:v>109.5</c:v>
                </c:pt>
                <c:pt idx="1096">
                  <c:v>109.6</c:v>
                </c:pt>
                <c:pt idx="1097">
                  <c:v>109.7</c:v>
                </c:pt>
                <c:pt idx="1098">
                  <c:v>109.8</c:v>
                </c:pt>
                <c:pt idx="1099">
                  <c:v>109.9</c:v>
                </c:pt>
                <c:pt idx="1100">
                  <c:v>110</c:v>
                </c:pt>
                <c:pt idx="1101">
                  <c:v>110.1</c:v>
                </c:pt>
                <c:pt idx="1102">
                  <c:v>110.2</c:v>
                </c:pt>
                <c:pt idx="1103">
                  <c:v>110.3</c:v>
                </c:pt>
                <c:pt idx="1104">
                  <c:v>110.4</c:v>
                </c:pt>
                <c:pt idx="1105">
                  <c:v>110.5</c:v>
                </c:pt>
                <c:pt idx="1106">
                  <c:v>110.6</c:v>
                </c:pt>
                <c:pt idx="1107">
                  <c:v>110.7</c:v>
                </c:pt>
                <c:pt idx="1108">
                  <c:v>110.8</c:v>
                </c:pt>
                <c:pt idx="1109">
                  <c:v>110.9</c:v>
                </c:pt>
                <c:pt idx="1110">
                  <c:v>111</c:v>
                </c:pt>
                <c:pt idx="1111">
                  <c:v>111.1</c:v>
                </c:pt>
                <c:pt idx="1112">
                  <c:v>111.2</c:v>
                </c:pt>
                <c:pt idx="1113">
                  <c:v>111.3</c:v>
                </c:pt>
                <c:pt idx="1114">
                  <c:v>111.4</c:v>
                </c:pt>
                <c:pt idx="1115">
                  <c:v>111.5</c:v>
                </c:pt>
                <c:pt idx="1116">
                  <c:v>111.6</c:v>
                </c:pt>
                <c:pt idx="1117">
                  <c:v>111.7</c:v>
                </c:pt>
                <c:pt idx="1118">
                  <c:v>111.8</c:v>
                </c:pt>
                <c:pt idx="1119">
                  <c:v>111.9</c:v>
                </c:pt>
                <c:pt idx="1120">
                  <c:v>112</c:v>
                </c:pt>
                <c:pt idx="1121">
                  <c:v>112.1</c:v>
                </c:pt>
                <c:pt idx="1122">
                  <c:v>112.2</c:v>
                </c:pt>
                <c:pt idx="1123">
                  <c:v>112.3</c:v>
                </c:pt>
                <c:pt idx="1124">
                  <c:v>112.4</c:v>
                </c:pt>
                <c:pt idx="1125">
                  <c:v>112.5</c:v>
                </c:pt>
                <c:pt idx="1126">
                  <c:v>112.6</c:v>
                </c:pt>
                <c:pt idx="1127">
                  <c:v>112.7</c:v>
                </c:pt>
                <c:pt idx="1128">
                  <c:v>112.8</c:v>
                </c:pt>
                <c:pt idx="1129">
                  <c:v>112.9</c:v>
                </c:pt>
                <c:pt idx="1130">
                  <c:v>113</c:v>
                </c:pt>
                <c:pt idx="1131">
                  <c:v>113.1</c:v>
                </c:pt>
                <c:pt idx="1132">
                  <c:v>113.2</c:v>
                </c:pt>
                <c:pt idx="1133">
                  <c:v>113.3</c:v>
                </c:pt>
                <c:pt idx="1134">
                  <c:v>113.4</c:v>
                </c:pt>
                <c:pt idx="1135">
                  <c:v>113.5</c:v>
                </c:pt>
                <c:pt idx="1136">
                  <c:v>113.6</c:v>
                </c:pt>
                <c:pt idx="1137">
                  <c:v>113.7</c:v>
                </c:pt>
                <c:pt idx="1138">
                  <c:v>113.8</c:v>
                </c:pt>
                <c:pt idx="1139">
                  <c:v>113.9</c:v>
                </c:pt>
                <c:pt idx="1140">
                  <c:v>114</c:v>
                </c:pt>
                <c:pt idx="1141">
                  <c:v>114.1</c:v>
                </c:pt>
                <c:pt idx="1142">
                  <c:v>114.2</c:v>
                </c:pt>
                <c:pt idx="1143">
                  <c:v>114.3</c:v>
                </c:pt>
                <c:pt idx="1144">
                  <c:v>114.4</c:v>
                </c:pt>
                <c:pt idx="1145">
                  <c:v>114.5</c:v>
                </c:pt>
                <c:pt idx="1146">
                  <c:v>114.6</c:v>
                </c:pt>
                <c:pt idx="1147">
                  <c:v>114.7</c:v>
                </c:pt>
                <c:pt idx="1148">
                  <c:v>114.8</c:v>
                </c:pt>
                <c:pt idx="1149">
                  <c:v>114.9</c:v>
                </c:pt>
                <c:pt idx="1150">
                  <c:v>115</c:v>
                </c:pt>
                <c:pt idx="1151">
                  <c:v>115.1</c:v>
                </c:pt>
                <c:pt idx="1152">
                  <c:v>115.2</c:v>
                </c:pt>
                <c:pt idx="1153">
                  <c:v>115.3</c:v>
                </c:pt>
                <c:pt idx="1154">
                  <c:v>115.4</c:v>
                </c:pt>
                <c:pt idx="1155">
                  <c:v>115.5</c:v>
                </c:pt>
                <c:pt idx="1156">
                  <c:v>115.6</c:v>
                </c:pt>
                <c:pt idx="1157">
                  <c:v>115.7</c:v>
                </c:pt>
                <c:pt idx="1158">
                  <c:v>115.8</c:v>
                </c:pt>
                <c:pt idx="1159">
                  <c:v>115.9</c:v>
                </c:pt>
                <c:pt idx="1160">
                  <c:v>116</c:v>
                </c:pt>
                <c:pt idx="1161">
                  <c:v>116.1</c:v>
                </c:pt>
                <c:pt idx="1162">
                  <c:v>116.2</c:v>
                </c:pt>
                <c:pt idx="1163">
                  <c:v>116.3</c:v>
                </c:pt>
                <c:pt idx="1164">
                  <c:v>116.4</c:v>
                </c:pt>
                <c:pt idx="1165">
                  <c:v>116.5</c:v>
                </c:pt>
                <c:pt idx="1166">
                  <c:v>116.6</c:v>
                </c:pt>
                <c:pt idx="1167">
                  <c:v>116.7</c:v>
                </c:pt>
                <c:pt idx="1168">
                  <c:v>116.8</c:v>
                </c:pt>
                <c:pt idx="1169">
                  <c:v>116.9</c:v>
                </c:pt>
                <c:pt idx="1170">
                  <c:v>117</c:v>
                </c:pt>
                <c:pt idx="1171">
                  <c:v>117.1</c:v>
                </c:pt>
                <c:pt idx="1172">
                  <c:v>117.2</c:v>
                </c:pt>
                <c:pt idx="1173">
                  <c:v>117.3</c:v>
                </c:pt>
                <c:pt idx="1174">
                  <c:v>117.4</c:v>
                </c:pt>
                <c:pt idx="1175">
                  <c:v>117.5</c:v>
                </c:pt>
                <c:pt idx="1176">
                  <c:v>117.6</c:v>
                </c:pt>
                <c:pt idx="1177">
                  <c:v>117.7</c:v>
                </c:pt>
                <c:pt idx="1178">
                  <c:v>117.8</c:v>
                </c:pt>
                <c:pt idx="1179">
                  <c:v>117.9</c:v>
                </c:pt>
                <c:pt idx="1180">
                  <c:v>118</c:v>
                </c:pt>
                <c:pt idx="1181">
                  <c:v>118.1</c:v>
                </c:pt>
                <c:pt idx="1182">
                  <c:v>118.2</c:v>
                </c:pt>
                <c:pt idx="1183">
                  <c:v>118.3</c:v>
                </c:pt>
                <c:pt idx="1184">
                  <c:v>118.4</c:v>
                </c:pt>
                <c:pt idx="1185">
                  <c:v>118.5</c:v>
                </c:pt>
                <c:pt idx="1186">
                  <c:v>118.6</c:v>
                </c:pt>
                <c:pt idx="1187">
                  <c:v>118.7</c:v>
                </c:pt>
                <c:pt idx="1188">
                  <c:v>118.8</c:v>
                </c:pt>
                <c:pt idx="1189">
                  <c:v>118.9</c:v>
                </c:pt>
                <c:pt idx="1190">
                  <c:v>119</c:v>
                </c:pt>
                <c:pt idx="1191">
                  <c:v>119.1</c:v>
                </c:pt>
                <c:pt idx="1192">
                  <c:v>119.2</c:v>
                </c:pt>
                <c:pt idx="1193">
                  <c:v>119.3</c:v>
                </c:pt>
                <c:pt idx="1194">
                  <c:v>119.4</c:v>
                </c:pt>
                <c:pt idx="1195">
                  <c:v>119.5</c:v>
                </c:pt>
                <c:pt idx="1196">
                  <c:v>119.6</c:v>
                </c:pt>
                <c:pt idx="1197">
                  <c:v>119.7</c:v>
                </c:pt>
                <c:pt idx="1198">
                  <c:v>119.8</c:v>
                </c:pt>
                <c:pt idx="1199">
                  <c:v>119.9</c:v>
                </c:pt>
                <c:pt idx="1200">
                  <c:v>120</c:v>
                </c:pt>
                <c:pt idx="1201">
                  <c:v>120.1</c:v>
                </c:pt>
                <c:pt idx="1202">
                  <c:v>120.2</c:v>
                </c:pt>
                <c:pt idx="1203">
                  <c:v>120.3</c:v>
                </c:pt>
                <c:pt idx="1204">
                  <c:v>120.4</c:v>
                </c:pt>
                <c:pt idx="1205">
                  <c:v>120.5</c:v>
                </c:pt>
                <c:pt idx="1206">
                  <c:v>120.6</c:v>
                </c:pt>
                <c:pt idx="1207">
                  <c:v>120.7</c:v>
                </c:pt>
                <c:pt idx="1208">
                  <c:v>120.8</c:v>
                </c:pt>
                <c:pt idx="1209">
                  <c:v>120.9</c:v>
                </c:pt>
                <c:pt idx="1210">
                  <c:v>121</c:v>
                </c:pt>
                <c:pt idx="1211">
                  <c:v>121.1</c:v>
                </c:pt>
                <c:pt idx="1212">
                  <c:v>121.2</c:v>
                </c:pt>
                <c:pt idx="1213">
                  <c:v>121.3</c:v>
                </c:pt>
                <c:pt idx="1214">
                  <c:v>121.4</c:v>
                </c:pt>
                <c:pt idx="1215">
                  <c:v>121.5</c:v>
                </c:pt>
                <c:pt idx="1216">
                  <c:v>121.6</c:v>
                </c:pt>
                <c:pt idx="1217">
                  <c:v>121.7</c:v>
                </c:pt>
                <c:pt idx="1218">
                  <c:v>121.8</c:v>
                </c:pt>
                <c:pt idx="1219">
                  <c:v>121.9</c:v>
                </c:pt>
                <c:pt idx="1220">
                  <c:v>122</c:v>
                </c:pt>
                <c:pt idx="1221">
                  <c:v>122.1</c:v>
                </c:pt>
                <c:pt idx="1222">
                  <c:v>122.2</c:v>
                </c:pt>
                <c:pt idx="1223">
                  <c:v>122.3</c:v>
                </c:pt>
                <c:pt idx="1224">
                  <c:v>122.4</c:v>
                </c:pt>
                <c:pt idx="1225">
                  <c:v>122.5</c:v>
                </c:pt>
                <c:pt idx="1226">
                  <c:v>122.6</c:v>
                </c:pt>
                <c:pt idx="1227">
                  <c:v>122.7</c:v>
                </c:pt>
                <c:pt idx="1228">
                  <c:v>122.8</c:v>
                </c:pt>
                <c:pt idx="1229">
                  <c:v>122.9</c:v>
                </c:pt>
                <c:pt idx="1230">
                  <c:v>123</c:v>
                </c:pt>
                <c:pt idx="1231">
                  <c:v>123.1</c:v>
                </c:pt>
                <c:pt idx="1232">
                  <c:v>123.2</c:v>
                </c:pt>
                <c:pt idx="1233">
                  <c:v>123.3</c:v>
                </c:pt>
                <c:pt idx="1234">
                  <c:v>123.4</c:v>
                </c:pt>
                <c:pt idx="1235">
                  <c:v>123.5</c:v>
                </c:pt>
                <c:pt idx="1236">
                  <c:v>123.6</c:v>
                </c:pt>
                <c:pt idx="1237">
                  <c:v>123.7</c:v>
                </c:pt>
                <c:pt idx="1238">
                  <c:v>123.8</c:v>
                </c:pt>
                <c:pt idx="1239">
                  <c:v>123.9</c:v>
                </c:pt>
                <c:pt idx="1240">
                  <c:v>124</c:v>
                </c:pt>
                <c:pt idx="1241">
                  <c:v>124.1</c:v>
                </c:pt>
                <c:pt idx="1242">
                  <c:v>124.2</c:v>
                </c:pt>
                <c:pt idx="1243">
                  <c:v>124.3</c:v>
                </c:pt>
                <c:pt idx="1244">
                  <c:v>124.4</c:v>
                </c:pt>
                <c:pt idx="1245">
                  <c:v>124.5</c:v>
                </c:pt>
                <c:pt idx="1246">
                  <c:v>124.6</c:v>
                </c:pt>
                <c:pt idx="1247">
                  <c:v>124.7</c:v>
                </c:pt>
                <c:pt idx="1248">
                  <c:v>124.8</c:v>
                </c:pt>
                <c:pt idx="1249">
                  <c:v>124.9</c:v>
                </c:pt>
                <c:pt idx="1250">
                  <c:v>125</c:v>
                </c:pt>
                <c:pt idx="1251">
                  <c:v>125.1</c:v>
                </c:pt>
                <c:pt idx="1252">
                  <c:v>125.2</c:v>
                </c:pt>
                <c:pt idx="1253">
                  <c:v>125.3</c:v>
                </c:pt>
                <c:pt idx="1254">
                  <c:v>125.4</c:v>
                </c:pt>
                <c:pt idx="1255">
                  <c:v>125.5</c:v>
                </c:pt>
                <c:pt idx="1256">
                  <c:v>125.6</c:v>
                </c:pt>
                <c:pt idx="1257">
                  <c:v>125.7</c:v>
                </c:pt>
                <c:pt idx="1258">
                  <c:v>125.8</c:v>
                </c:pt>
                <c:pt idx="1259">
                  <c:v>125.9</c:v>
                </c:pt>
                <c:pt idx="1260">
                  <c:v>126</c:v>
                </c:pt>
                <c:pt idx="1261">
                  <c:v>126.1</c:v>
                </c:pt>
                <c:pt idx="1262">
                  <c:v>126.2</c:v>
                </c:pt>
                <c:pt idx="1263">
                  <c:v>126.3</c:v>
                </c:pt>
                <c:pt idx="1264">
                  <c:v>126.4</c:v>
                </c:pt>
                <c:pt idx="1265">
                  <c:v>126.5</c:v>
                </c:pt>
                <c:pt idx="1266">
                  <c:v>126.6</c:v>
                </c:pt>
                <c:pt idx="1267">
                  <c:v>126.7</c:v>
                </c:pt>
                <c:pt idx="1268">
                  <c:v>126.8</c:v>
                </c:pt>
                <c:pt idx="1269">
                  <c:v>126.9</c:v>
                </c:pt>
                <c:pt idx="1270">
                  <c:v>127</c:v>
                </c:pt>
                <c:pt idx="1271">
                  <c:v>127.1</c:v>
                </c:pt>
                <c:pt idx="1272">
                  <c:v>127.2</c:v>
                </c:pt>
                <c:pt idx="1273">
                  <c:v>127.3</c:v>
                </c:pt>
                <c:pt idx="1274">
                  <c:v>127.4</c:v>
                </c:pt>
                <c:pt idx="1275">
                  <c:v>127.5</c:v>
                </c:pt>
                <c:pt idx="1276">
                  <c:v>127.6</c:v>
                </c:pt>
                <c:pt idx="1277">
                  <c:v>127.7</c:v>
                </c:pt>
                <c:pt idx="1278">
                  <c:v>127.8</c:v>
                </c:pt>
                <c:pt idx="1279">
                  <c:v>127.9</c:v>
                </c:pt>
                <c:pt idx="1280">
                  <c:v>128</c:v>
                </c:pt>
                <c:pt idx="1281">
                  <c:v>128.1</c:v>
                </c:pt>
                <c:pt idx="1282">
                  <c:v>128.19999999999999</c:v>
                </c:pt>
                <c:pt idx="1283">
                  <c:v>128.30000000000001</c:v>
                </c:pt>
                <c:pt idx="1284">
                  <c:v>128.4</c:v>
                </c:pt>
                <c:pt idx="1285">
                  <c:v>128.5</c:v>
                </c:pt>
                <c:pt idx="1286">
                  <c:v>128.6</c:v>
                </c:pt>
                <c:pt idx="1287">
                  <c:v>128.69999999999999</c:v>
                </c:pt>
                <c:pt idx="1288">
                  <c:v>128.80000000000001</c:v>
                </c:pt>
                <c:pt idx="1289">
                  <c:v>128.9</c:v>
                </c:pt>
                <c:pt idx="1290">
                  <c:v>129</c:v>
                </c:pt>
                <c:pt idx="1291">
                  <c:v>129.1</c:v>
                </c:pt>
                <c:pt idx="1292">
                  <c:v>129.19999999999999</c:v>
                </c:pt>
                <c:pt idx="1293">
                  <c:v>129.30000000000001</c:v>
                </c:pt>
                <c:pt idx="1294">
                  <c:v>129.4</c:v>
                </c:pt>
                <c:pt idx="1295">
                  <c:v>129.5</c:v>
                </c:pt>
                <c:pt idx="1296">
                  <c:v>129.6</c:v>
                </c:pt>
                <c:pt idx="1297">
                  <c:v>129.69999999999999</c:v>
                </c:pt>
                <c:pt idx="1298">
                  <c:v>129.80000000000001</c:v>
                </c:pt>
                <c:pt idx="1299">
                  <c:v>129.9</c:v>
                </c:pt>
                <c:pt idx="1300">
                  <c:v>130</c:v>
                </c:pt>
                <c:pt idx="1301">
                  <c:v>130.1</c:v>
                </c:pt>
                <c:pt idx="1302">
                  <c:v>130.19999999999999</c:v>
                </c:pt>
                <c:pt idx="1303">
                  <c:v>130.30000000000001</c:v>
                </c:pt>
                <c:pt idx="1304">
                  <c:v>130.4</c:v>
                </c:pt>
                <c:pt idx="1305">
                  <c:v>130.5</c:v>
                </c:pt>
                <c:pt idx="1306">
                  <c:v>130.6</c:v>
                </c:pt>
                <c:pt idx="1307">
                  <c:v>130.69999999999999</c:v>
                </c:pt>
                <c:pt idx="1308">
                  <c:v>130.80000000000001</c:v>
                </c:pt>
                <c:pt idx="1309">
                  <c:v>130.9</c:v>
                </c:pt>
                <c:pt idx="1310">
                  <c:v>131</c:v>
                </c:pt>
                <c:pt idx="1311">
                  <c:v>131.1</c:v>
                </c:pt>
                <c:pt idx="1312">
                  <c:v>131.19999999999999</c:v>
                </c:pt>
                <c:pt idx="1313">
                  <c:v>131.30000000000001</c:v>
                </c:pt>
                <c:pt idx="1314">
                  <c:v>131.4</c:v>
                </c:pt>
                <c:pt idx="1315">
                  <c:v>131.5</c:v>
                </c:pt>
                <c:pt idx="1316">
                  <c:v>131.6</c:v>
                </c:pt>
                <c:pt idx="1317">
                  <c:v>131.69999999999999</c:v>
                </c:pt>
                <c:pt idx="1318">
                  <c:v>131.80000000000001</c:v>
                </c:pt>
                <c:pt idx="1319">
                  <c:v>131.9</c:v>
                </c:pt>
                <c:pt idx="1320">
                  <c:v>132</c:v>
                </c:pt>
                <c:pt idx="1321">
                  <c:v>132.1</c:v>
                </c:pt>
                <c:pt idx="1322">
                  <c:v>132.19999999999999</c:v>
                </c:pt>
                <c:pt idx="1323">
                  <c:v>132.30000000000001</c:v>
                </c:pt>
                <c:pt idx="1324">
                  <c:v>132.4</c:v>
                </c:pt>
                <c:pt idx="1325">
                  <c:v>132.5</c:v>
                </c:pt>
                <c:pt idx="1326">
                  <c:v>132.6</c:v>
                </c:pt>
                <c:pt idx="1327">
                  <c:v>132.69999999999999</c:v>
                </c:pt>
                <c:pt idx="1328">
                  <c:v>132.80000000000001</c:v>
                </c:pt>
                <c:pt idx="1329">
                  <c:v>132.9</c:v>
                </c:pt>
                <c:pt idx="1330">
                  <c:v>133</c:v>
                </c:pt>
                <c:pt idx="1331">
                  <c:v>133.1</c:v>
                </c:pt>
                <c:pt idx="1332">
                  <c:v>133.19999999999999</c:v>
                </c:pt>
                <c:pt idx="1333">
                  <c:v>133.30000000000001</c:v>
                </c:pt>
                <c:pt idx="1334">
                  <c:v>133.4</c:v>
                </c:pt>
                <c:pt idx="1335">
                  <c:v>133.5</c:v>
                </c:pt>
                <c:pt idx="1336">
                  <c:v>133.6</c:v>
                </c:pt>
                <c:pt idx="1337">
                  <c:v>133.69999999999999</c:v>
                </c:pt>
                <c:pt idx="1338">
                  <c:v>133.80000000000001</c:v>
                </c:pt>
                <c:pt idx="1339">
                  <c:v>133.9</c:v>
                </c:pt>
                <c:pt idx="1340">
                  <c:v>134</c:v>
                </c:pt>
                <c:pt idx="1341">
                  <c:v>134.1</c:v>
                </c:pt>
                <c:pt idx="1342">
                  <c:v>134.19999999999999</c:v>
                </c:pt>
                <c:pt idx="1343">
                  <c:v>134.30000000000001</c:v>
                </c:pt>
                <c:pt idx="1344">
                  <c:v>134.4</c:v>
                </c:pt>
                <c:pt idx="1345">
                  <c:v>134.5</c:v>
                </c:pt>
                <c:pt idx="1346">
                  <c:v>134.6</c:v>
                </c:pt>
                <c:pt idx="1347">
                  <c:v>134.69999999999999</c:v>
                </c:pt>
                <c:pt idx="1348">
                  <c:v>134.80000000000001</c:v>
                </c:pt>
                <c:pt idx="1349">
                  <c:v>134.9</c:v>
                </c:pt>
                <c:pt idx="1350">
                  <c:v>135</c:v>
                </c:pt>
                <c:pt idx="1351">
                  <c:v>135.1</c:v>
                </c:pt>
                <c:pt idx="1352">
                  <c:v>135.19999999999999</c:v>
                </c:pt>
                <c:pt idx="1353">
                  <c:v>135.30000000000001</c:v>
                </c:pt>
                <c:pt idx="1354">
                  <c:v>135.4</c:v>
                </c:pt>
                <c:pt idx="1355">
                  <c:v>135.5</c:v>
                </c:pt>
                <c:pt idx="1356">
                  <c:v>135.6</c:v>
                </c:pt>
                <c:pt idx="1357">
                  <c:v>135.69999999999999</c:v>
                </c:pt>
                <c:pt idx="1358">
                  <c:v>135.80000000000001</c:v>
                </c:pt>
                <c:pt idx="1359">
                  <c:v>135.9</c:v>
                </c:pt>
                <c:pt idx="1360">
                  <c:v>136</c:v>
                </c:pt>
                <c:pt idx="1361">
                  <c:v>136.1</c:v>
                </c:pt>
                <c:pt idx="1362">
                  <c:v>136.19999999999999</c:v>
                </c:pt>
                <c:pt idx="1363">
                  <c:v>136.30000000000001</c:v>
                </c:pt>
                <c:pt idx="1364">
                  <c:v>136.4</c:v>
                </c:pt>
                <c:pt idx="1365">
                  <c:v>136.5</c:v>
                </c:pt>
                <c:pt idx="1366">
                  <c:v>136.6</c:v>
                </c:pt>
                <c:pt idx="1367">
                  <c:v>136.69999999999999</c:v>
                </c:pt>
                <c:pt idx="1368">
                  <c:v>136.80000000000001</c:v>
                </c:pt>
                <c:pt idx="1369">
                  <c:v>136.9</c:v>
                </c:pt>
                <c:pt idx="1370">
                  <c:v>137</c:v>
                </c:pt>
                <c:pt idx="1371">
                  <c:v>137.1</c:v>
                </c:pt>
                <c:pt idx="1372">
                  <c:v>137.19999999999999</c:v>
                </c:pt>
                <c:pt idx="1373">
                  <c:v>137.30000000000001</c:v>
                </c:pt>
                <c:pt idx="1374">
                  <c:v>137.4</c:v>
                </c:pt>
                <c:pt idx="1375">
                  <c:v>137.5</c:v>
                </c:pt>
                <c:pt idx="1376">
                  <c:v>137.6</c:v>
                </c:pt>
                <c:pt idx="1377">
                  <c:v>137.69999999999999</c:v>
                </c:pt>
                <c:pt idx="1378">
                  <c:v>137.80000000000001</c:v>
                </c:pt>
                <c:pt idx="1379">
                  <c:v>137.9</c:v>
                </c:pt>
                <c:pt idx="1380">
                  <c:v>138</c:v>
                </c:pt>
                <c:pt idx="1381">
                  <c:v>138.1</c:v>
                </c:pt>
                <c:pt idx="1382">
                  <c:v>138.19999999999999</c:v>
                </c:pt>
                <c:pt idx="1383">
                  <c:v>138.30000000000001</c:v>
                </c:pt>
                <c:pt idx="1384">
                  <c:v>138.4</c:v>
                </c:pt>
                <c:pt idx="1385">
                  <c:v>138.5</c:v>
                </c:pt>
                <c:pt idx="1386">
                  <c:v>138.6</c:v>
                </c:pt>
                <c:pt idx="1387">
                  <c:v>138.69999999999999</c:v>
                </c:pt>
                <c:pt idx="1388">
                  <c:v>138.80000000000001</c:v>
                </c:pt>
                <c:pt idx="1389">
                  <c:v>138.9</c:v>
                </c:pt>
                <c:pt idx="1390">
                  <c:v>139</c:v>
                </c:pt>
                <c:pt idx="1391">
                  <c:v>139.1</c:v>
                </c:pt>
                <c:pt idx="1392">
                  <c:v>139.19999999999999</c:v>
                </c:pt>
                <c:pt idx="1393">
                  <c:v>139.30000000000001</c:v>
                </c:pt>
                <c:pt idx="1394">
                  <c:v>139.4</c:v>
                </c:pt>
                <c:pt idx="1395">
                  <c:v>139.5</c:v>
                </c:pt>
                <c:pt idx="1396">
                  <c:v>139.6</c:v>
                </c:pt>
                <c:pt idx="1397">
                  <c:v>139.69999999999999</c:v>
                </c:pt>
                <c:pt idx="1398">
                  <c:v>139.80000000000001</c:v>
                </c:pt>
                <c:pt idx="1399">
                  <c:v>139.9</c:v>
                </c:pt>
                <c:pt idx="1400">
                  <c:v>140</c:v>
                </c:pt>
                <c:pt idx="1401">
                  <c:v>140.1</c:v>
                </c:pt>
                <c:pt idx="1402">
                  <c:v>140.19999999999999</c:v>
                </c:pt>
                <c:pt idx="1403">
                  <c:v>140.30000000000001</c:v>
                </c:pt>
                <c:pt idx="1404">
                  <c:v>140.4</c:v>
                </c:pt>
                <c:pt idx="1405">
                  <c:v>140.5</c:v>
                </c:pt>
                <c:pt idx="1406">
                  <c:v>140.6</c:v>
                </c:pt>
                <c:pt idx="1407">
                  <c:v>140.69999999999999</c:v>
                </c:pt>
                <c:pt idx="1408">
                  <c:v>140.80000000000001</c:v>
                </c:pt>
                <c:pt idx="1409">
                  <c:v>140.9</c:v>
                </c:pt>
                <c:pt idx="1410">
                  <c:v>141</c:v>
                </c:pt>
                <c:pt idx="1411">
                  <c:v>141.1</c:v>
                </c:pt>
                <c:pt idx="1412">
                  <c:v>141.19999999999999</c:v>
                </c:pt>
                <c:pt idx="1413">
                  <c:v>141.30000000000001</c:v>
                </c:pt>
                <c:pt idx="1414">
                  <c:v>141.4</c:v>
                </c:pt>
                <c:pt idx="1415">
                  <c:v>141.5</c:v>
                </c:pt>
                <c:pt idx="1416">
                  <c:v>141.6</c:v>
                </c:pt>
                <c:pt idx="1417">
                  <c:v>141.69999999999999</c:v>
                </c:pt>
                <c:pt idx="1418">
                  <c:v>141.80000000000001</c:v>
                </c:pt>
                <c:pt idx="1419">
                  <c:v>141.9</c:v>
                </c:pt>
                <c:pt idx="1420">
                  <c:v>142</c:v>
                </c:pt>
                <c:pt idx="1421">
                  <c:v>142.1</c:v>
                </c:pt>
                <c:pt idx="1422">
                  <c:v>142.19999999999999</c:v>
                </c:pt>
                <c:pt idx="1423">
                  <c:v>142.30000000000001</c:v>
                </c:pt>
                <c:pt idx="1424">
                  <c:v>142.4</c:v>
                </c:pt>
                <c:pt idx="1425">
                  <c:v>142.5</c:v>
                </c:pt>
                <c:pt idx="1426">
                  <c:v>142.6</c:v>
                </c:pt>
                <c:pt idx="1427">
                  <c:v>142.69999999999999</c:v>
                </c:pt>
                <c:pt idx="1428">
                  <c:v>142.80000000000001</c:v>
                </c:pt>
                <c:pt idx="1429">
                  <c:v>142.9</c:v>
                </c:pt>
                <c:pt idx="1430">
                  <c:v>143</c:v>
                </c:pt>
                <c:pt idx="1431">
                  <c:v>143.1</c:v>
                </c:pt>
                <c:pt idx="1432">
                  <c:v>143.19999999999999</c:v>
                </c:pt>
                <c:pt idx="1433">
                  <c:v>143.30000000000001</c:v>
                </c:pt>
                <c:pt idx="1434">
                  <c:v>143.4</c:v>
                </c:pt>
                <c:pt idx="1435">
                  <c:v>143.5</c:v>
                </c:pt>
                <c:pt idx="1436">
                  <c:v>143.6</c:v>
                </c:pt>
                <c:pt idx="1437">
                  <c:v>143.69999999999999</c:v>
                </c:pt>
                <c:pt idx="1438">
                  <c:v>143.80000000000001</c:v>
                </c:pt>
                <c:pt idx="1439">
                  <c:v>143.9</c:v>
                </c:pt>
                <c:pt idx="1440">
                  <c:v>144</c:v>
                </c:pt>
                <c:pt idx="1441">
                  <c:v>144.1</c:v>
                </c:pt>
                <c:pt idx="1442">
                  <c:v>144.19999999999999</c:v>
                </c:pt>
                <c:pt idx="1443">
                  <c:v>144.30000000000001</c:v>
                </c:pt>
                <c:pt idx="1444">
                  <c:v>144.4</c:v>
                </c:pt>
                <c:pt idx="1445">
                  <c:v>144.5</c:v>
                </c:pt>
                <c:pt idx="1446">
                  <c:v>144.6</c:v>
                </c:pt>
                <c:pt idx="1447">
                  <c:v>144.69999999999999</c:v>
                </c:pt>
                <c:pt idx="1448">
                  <c:v>144.80000000000001</c:v>
                </c:pt>
                <c:pt idx="1449">
                  <c:v>144.9</c:v>
                </c:pt>
                <c:pt idx="1450">
                  <c:v>145</c:v>
                </c:pt>
                <c:pt idx="1451">
                  <c:v>145.1</c:v>
                </c:pt>
                <c:pt idx="1452">
                  <c:v>145.19999999999999</c:v>
                </c:pt>
                <c:pt idx="1453">
                  <c:v>145.30000000000001</c:v>
                </c:pt>
                <c:pt idx="1454">
                  <c:v>145.4</c:v>
                </c:pt>
                <c:pt idx="1455">
                  <c:v>145.5</c:v>
                </c:pt>
                <c:pt idx="1456">
                  <c:v>145.6</c:v>
                </c:pt>
                <c:pt idx="1457">
                  <c:v>145.69999999999999</c:v>
                </c:pt>
                <c:pt idx="1458">
                  <c:v>145.80000000000001</c:v>
                </c:pt>
                <c:pt idx="1459">
                  <c:v>145.9</c:v>
                </c:pt>
                <c:pt idx="1460">
                  <c:v>146</c:v>
                </c:pt>
                <c:pt idx="1461">
                  <c:v>146.1</c:v>
                </c:pt>
                <c:pt idx="1462">
                  <c:v>146.19999999999999</c:v>
                </c:pt>
                <c:pt idx="1463">
                  <c:v>146.30000000000001</c:v>
                </c:pt>
                <c:pt idx="1464">
                  <c:v>146.4</c:v>
                </c:pt>
                <c:pt idx="1465">
                  <c:v>146.5</c:v>
                </c:pt>
                <c:pt idx="1466">
                  <c:v>146.6</c:v>
                </c:pt>
                <c:pt idx="1467">
                  <c:v>146.69999999999999</c:v>
                </c:pt>
                <c:pt idx="1468">
                  <c:v>146.80000000000001</c:v>
                </c:pt>
                <c:pt idx="1469">
                  <c:v>146.9</c:v>
                </c:pt>
                <c:pt idx="1470">
                  <c:v>147</c:v>
                </c:pt>
                <c:pt idx="1471">
                  <c:v>147.1</c:v>
                </c:pt>
                <c:pt idx="1472">
                  <c:v>147.19999999999999</c:v>
                </c:pt>
                <c:pt idx="1473">
                  <c:v>147.30000000000001</c:v>
                </c:pt>
                <c:pt idx="1474">
                  <c:v>147.4</c:v>
                </c:pt>
                <c:pt idx="1475">
                  <c:v>147.5</c:v>
                </c:pt>
                <c:pt idx="1476">
                  <c:v>147.6</c:v>
                </c:pt>
                <c:pt idx="1477">
                  <c:v>147.69999999999999</c:v>
                </c:pt>
                <c:pt idx="1478">
                  <c:v>147.80000000000001</c:v>
                </c:pt>
                <c:pt idx="1479">
                  <c:v>147.9</c:v>
                </c:pt>
                <c:pt idx="1480">
                  <c:v>148</c:v>
                </c:pt>
                <c:pt idx="1481">
                  <c:v>148.1</c:v>
                </c:pt>
                <c:pt idx="1482">
                  <c:v>148.19999999999999</c:v>
                </c:pt>
                <c:pt idx="1483">
                  <c:v>148.30000000000001</c:v>
                </c:pt>
                <c:pt idx="1484">
                  <c:v>148.4</c:v>
                </c:pt>
                <c:pt idx="1485">
                  <c:v>148.5</c:v>
                </c:pt>
                <c:pt idx="1486">
                  <c:v>148.6</c:v>
                </c:pt>
                <c:pt idx="1487">
                  <c:v>148.69999999999999</c:v>
                </c:pt>
                <c:pt idx="1488">
                  <c:v>148.80000000000001</c:v>
                </c:pt>
                <c:pt idx="1489">
                  <c:v>148.9</c:v>
                </c:pt>
                <c:pt idx="1490">
                  <c:v>149</c:v>
                </c:pt>
                <c:pt idx="1491">
                  <c:v>149.1</c:v>
                </c:pt>
                <c:pt idx="1492">
                  <c:v>149.19999999999999</c:v>
                </c:pt>
                <c:pt idx="1493">
                  <c:v>149.30000000000001</c:v>
                </c:pt>
                <c:pt idx="1494">
                  <c:v>149.4</c:v>
                </c:pt>
                <c:pt idx="1495">
                  <c:v>149.5</c:v>
                </c:pt>
                <c:pt idx="1496">
                  <c:v>149.6</c:v>
                </c:pt>
                <c:pt idx="1497">
                  <c:v>149.69999999999999</c:v>
                </c:pt>
                <c:pt idx="1498">
                  <c:v>149.80000000000001</c:v>
                </c:pt>
                <c:pt idx="1499">
                  <c:v>149.9</c:v>
                </c:pt>
                <c:pt idx="1500">
                  <c:v>150</c:v>
                </c:pt>
                <c:pt idx="1501">
                  <c:v>150.1</c:v>
                </c:pt>
                <c:pt idx="1502">
                  <c:v>150.19999999999999</c:v>
                </c:pt>
                <c:pt idx="1503">
                  <c:v>150.30000000000001</c:v>
                </c:pt>
                <c:pt idx="1504">
                  <c:v>150.4</c:v>
                </c:pt>
                <c:pt idx="1505">
                  <c:v>150.5</c:v>
                </c:pt>
                <c:pt idx="1506">
                  <c:v>150.6</c:v>
                </c:pt>
                <c:pt idx="1507">
                  <c:v>150.69999999999999</c:v>
                </c:pt>
                <c:pt idx="1508">
                  <c:v>150.80000000000001</c:v>
                </c:pt>
                <c:pt idx="1509">
                  <c:v>150.9</c:v>
                </c:pt>
                <c:pt idx="1510">
                  <c:v>151</c:v>
                </c:pt>
                <c:pt idx="1511">
                  <c:v>151.1</c:v>
                </c:pt>
                <c:pt idx="1512">
                  <c:v>151.19999999999999</c:v>
                </c:pt>
                <c:pt idx="1513">
                  <c:v>151.30000000000001</c:v>
                </c:pt>
                <c:pt idx="1514">
                  <c:v>151.4</c:v>
                </c:pt>
                <c:pt idx="1515">
                  <c:v>151.5</c:v>
                </c:pt>
                <c:pt idx="1516">
                  <c:v>151.6</c:v>
                </c:pt>
                <c:pt idx="1517">
                  <c:v>151.69999999999999</c:v>
                </c:pt>
                <c:pt idx="1518">
                  <c:v>151.80000000000001</c:v>
                </c:pt>
                <c:pt idx="1519">
                  <c:v>151.9</c:v>
                </c:pt>
                <c:pt idx="1520">
                  <c:v>152</c:v>
                </c:pt>
                <c:pt idx="1521">
                  <c:v>152.1</c:v>
                </c:pt>
                <c:pt idx="1522">
                  <c:v>152.19999999999999</c:v>
                </c:pt>
                <c:pt idx="1523">
                  <c:v>152.30000000000001</c:v>
                </c:pt>
                <c:pt idx="1524">
                  <c:v>152.4</c:v>
                </c:pt>
                <c:pt idx="1525">
                  <c:v>152.5</c:v>
                </c:pt>
                <c:pt idx="1526">
                  <c:v>152.6</c:v>
                </c:pt>
                <c:pt idx="1527">
                  <c:v>152.69999999999999</c:v>
                </c:pt>
                <c:pt idx="1528">
                  <c:v>152.80000000000001</c:v>
                </c:pt>
                <c:pt idx="1529">
                  <c:v>152.9</c:v>
                </c:pt>
                <c:pt idx="1530">
                  <c:v>153</c:v>
                </c:pt>
                <c:pt idx="1531">
                  <c:v>153.1</c:v>
                </c:pt>
                <c:pt idx="1532">
                  <c:v>153.19999999999999</c:v>
                </c:pt>
                <c:pt idx="1533">
                  <c:v>153.30000000000001</c:v>
                </c:pt>
                <c:pt idx="1534">
                  <c:v>153.4</c:v>
                </c:pt>
                <c:pt idx="1535">
                  <c:v>153.5</c:v>
                </c:pt>
                <c:pt idx="1536">
                  <c:v>153.6</c:v>
                </c:pt>
                <c:pt idx="1537">
                  <c:v>153.69999999999999</c:v>
                </c:pt>
                <c:pt idx="1538">
                  <c:v>153.80000000000001</c:v>
                </c:pt>
                <c:pt idx="1539">
                  <c:v>153.9</c:v>
                </c:pt>
                <c:pt idx="1540">
                  <c:v>154</c:v>
                </c:pt>
                <c:pt idx="1541">
                  <c:v>154.1</c:v>
                </c:pt>
                <c:pt idx="1542">
                  <c:v>154.19999999999999</c:v>
                </c:pt>
                <c:pt idx="1543">
                  <c:v>154.30000000000001</c:v>
                </c:pt>
                <c:pt idx="1544">
                  <c:v>154.4</c:v>
                </c:pt>
                <c:pt idx="1545">
                  <c:v>154.5</c:v>
                </c:pt>
                <c:pt idx="1546">
                  <c:v>154.6</c:v>
                </c:pt>
                <c:pt idx="1547">
                  <c:v>154.69999999999999</c:v>
                </c:pt>
                <c:pt idx="1548">
                  <c:v>154.80000000000001</c:v>
                </c:pt>
                <c:pt idx="1549">
                  <c:v>154.9</c:v>
                </c:pt>
                <c:pt idx="1550">
                  <c:v>155</c:v>
                </c:pt>
                <c:pt idx="1551">
                  <c:v>155.1</c:v>
                </c:pt>
                <c:pt idx="1552">
                  <c:v>155.19999999999999</c:v>
                </c:pt>
                <c:pt idx="1553">
                  <c:v>155.30000000000001</c:v>
                </c:pt>
                <c:pt idx="1554">
                  <c:v>155.4</c:v>
                </c:pt>
                <c:pt idx="1555">
                  <c:v>155.5</c:v>
                </c:pt>
                <c:pt idx="1556">
                  <c:v>155.6</c:v>
                </c:pt>
                <c:pt idx="1557">
                  <c:v>155.69999999999999</c:v>
                </c:pt>
                <c:pt idx="1558">
                  <c:v>155.80000000000001</c:v>
                </c:pt>
                <c:pt idx="1559">
                  <c:v>155.9</c:v>
                </c:pt>
                <c:pt idx="1560">
                  <c:v>156</c:v>
                </c:pt>
                <c:pt idx="1561">
                  <c:v>156.1</c:v>
                </c:pt>
                <c:pt idx="1562">
                  <c:v>156.19999999999999</c:v>
                </c:pt>
                <c:pt idx="1563">
                  <c:v>156.30000000000001</c:v>
                </c:pt>
                <c:pt idx="1564">
                  <c:v>156.4</c:v>
                </c:pt>
                <c:pt idx="1565">
                  <c:v>156.5</c:v>
                </c:pt>
                <c:pt idx="1566">
                  <c:v>156.6</c:v>
                </c:pt>
                <c:pt idx="1567">
                  <c:v>156.69999999999999</c:v>
                </c:pt>
                <c:pt idx="1568">
                  <c:v>156.80000000000001</c:v>
                </c:pt>
                <c:pt idx="1569">
                  <c:v>156.9</c:v>
                </c:pt>
                <c:pt idx="1570">
                  <c:v>157</c:v>
                </c:pt>
                <c:pt idx="1571">
                  <c:v>157.1</c:v>
                </c:pt>
                <c:pt idx="1572">
                  <c:v>157.19999999999999</c:v>
                </c:pt>
                <c:pt idx="1573">
                  <c:v>157.30000000000001</c:v>
                </c:pt>
                <c:pt idx="1574">
                  <c:v>157.4</c:v>
                </c:pt>
                <c:pt idx="1575">
                  <c:v>157.5</c:v>
                </c:pt>
                <c:pt idx="1576">
                  <c:v>157.6</c:v>
                </c:pt>
                <c:pt idx="1577">
                  <c:v>157.69999999999999</c:v>
                </c:pt>
                <c:pt idx="1578">
                  <c:v>157.80000000000001</c:v>
                </c:pt>
                <c:pt idx="1579">
                  <c:v>157.9</c:v>
                </c:pt>
                <c:pt idx="1580">
                  <c:v>158</c:v>
                </c:pt>
                <c:pt idx="1581">
                  <c:v>158.1</c:v>
                </c:pt>
                <c:pt idx="1582">
                  <c:v>158.19999999999999</c:v>
                </c:pt>
                <c:pt idx="1583">
                  <c:v>158.30000000000001</c:v>
                </c:pt>
                <c:pt idx="1584">
                  <c:v>158.4</c:v>
                </c:pt>
                <c:pt idx="1585">
                  <c:v>158.5</c:v>
                </c:pt>
                <c:pt idx="1586">
                  <c:v>158.6</c:v>
                </c:pt>
                <c:pt idx="1587">
                  <c:v>158.69999999999999</c:v>
                </c:pt>
                <c:pt idx="1588">
                  <c:v>158.80000000000001</c:v>
                </c:pt>
                <c:pt idx="1589">
                  <c:v>158.9</c:v>
                </c:pt>
                <c:pt idx="1590">
                  <c:v>159</c:v>
                </c:pt>
                <c:pt idx="1591">
                  <c:v>159.1</c:v>
                </c:pt>
                <c:pt idx="1592">
                  <c:v>159.19999999999999</c:v>
                </c:pt>
                <c:pt idx="1593">
                  <c:v>159.30000000000001</c:v>
                </c:pt>
                <c:pt idx="1594">
                  <c:v>159.4</c:v>
                </c:pt>
                <c:pt idx="1595">
                  <c:v>159.5</c:v>
                </c:pt>
                <c:pt idx="1596">
                  <c:v>159.6</c:v>
                </c:pt>
                <c:pt idx="1597">
                  <c:v>159.69999999999999</c:v>
                </c:pt>
                <c:pt idx="1598">
                  <c:v>159.80000000000001</c:v>
                </c:pt>
                <c:pt idx="1599">
                  <c:v>159.9</c:v>
                </c:pt>
                <c:pt idx="1600">
                  <c:v>160</c:v>
                </c:pt>
                <c:pt idx="1601">
                  <c:v>160.1</c:v>
                </c:pt>
                <c:pt idx="1602">
                  <c:v>160.19999999999999</c:v>
                </c:pt>
                <c:pt idx="1603">
                  <c:v>160.30000000000001</c:v>
                </c:pt>
                <c:pt idx="1604">
                  <c:v>160.4</c:v>
                </c:pt>
                <c:pt idx="1605">
                  <c:v>160.5</c:v>
                </c:pt>
                <c:pt idx="1606">
                  <c:v>160.6</c:v>
                </c:pt>
                <c:pt idx="1607">
                  <c:v>160.69999999999999</c:v>
                </c:pt>
                <c:pt idx="1608">
                  <c:v>160.80000000000001</c:v>
                </c:pt>
                <c:pt idx="1609">
                  <c:v>160.9</c:v>
                </c:pt>
                <c:pt idx="1610">
                  <c:v>161</c:v>
                </c:pt>
                <c:pt idx="1611">
                  <c:v>161.1</c:v>
                </c:pt>
                <c:pt idx="1612">
                  <c:v>161.19999999999999</c:v>
                </c:pt>
                <c:pt idx="1613">
                  <c:v>161.30000000000001</c:v>
                </c:pt>
                <c:pt idx="1614">
                  <c:v>161.4</c:v>
                </c:pt>
                <c:pt idx="1615">
                  <c:v>161.5</c:v>
                </c:pt>
                <c:pt idx="1616">
                  <c:v>161.6</c:v>
                </c:pt>
                <c:pt idx="1617">
                  <c:v>161.69999999999999</c:v>
                </c:pt>
                <c:pt idx="1618">
                  <c:v>161.80000000000001</c:v>
                </c:pt>
                <c:pt idx="1619">
                  <c:v>161.9</c:v>
                </c:pt>
                <c:pt idx="1620">
                  <c:v>162</c:v>
                </c:pt>
                <c:pt idx="1621">
                  <c:v>162.1</c:v>
                </c:pt>
                <c:pt idx="1622">
                  <c:v>162.19999999999999</c:v>
                </c:pt>
                <c:pt idx="1623">
                  <c:v>162.30000000000001</c:v>
                </c:pt>
                <c:pt idx="1624">
                  <c:v>162.4</c:v>
                </c:pt>
                <c:pt idx="1625">
                  <c:v>162.5</c:v>
                </c:pt>
                <c:pt idx="1626">
                  <c:v>162.6</c:v>
                </c:pt>
                <c:pt idx="1627">
                  <c:v>162.69999999999999</c:v>
                </c:pt>
                <c:pt idx="1628">
                  <c:v>162.80000000000001</c:v>
                </c:pt>
                <c:pt idx="1629">
                  <c:v>162.9</c:v>
                </c:pt>
                <c:pt idx="1630">
                  <c:v>163</c:v>
                </c:pt>
                <c:pt idx="1631">
                  <c:v>163.1</c:v>
                </c:pt>
                <c:pt idx="1632">
                  <c:v>163.19999999999999</c:v>
                </c:pt>
                <c:pt idx="1633">
                  <c:v>163.30000000000001</c:v>
                </c:pt>
                <c:pt idx="1634">
                  <c:v>163.4</c:v>
                </c:pt>
                <c:pt idx="1635">
                  <c:v>163.5</c:v>
                </c:pt>
                <c:pt idx="1636">
                  <c:v>163.6</c:v>
                </c:pt>
                <c:pt idx="1637">
                  <c:v>163.69999999999999</c:v>
                </c:pt>
                <c:pt idx="1638">
                  <c:v>163.80000000000001</c:v>
                </c:pt>
                <c:pt idx="1639">
                  <c:v>163.9</c:v>
                </c:pt>
                <c:pt idx="1640">
                  <c:v>164</c:v>
                </c:pt>
                <c:pt idx="1641">
                  <c:v>164.1</c:v>
                </c:pt>
                <c:pt idx="1642">
                  <c:v>164.2</c:v>
                </c:pt>
                <c:pt idx="1643">
                  <c:v>164.3</c:v>
                </c:pt>
                <c:pt idx="1644">
                  <c:v>164.4</c:v>
                </c:pt>
                <c:pt idx="1645">
                  <c:v>164.5</c:v>
                </c:pt>
                <c:pt idx="1646">
                  <c:v>164.6</c:v>
                </c:pt>
                <c:pt idx="1647">
                  <c:v>164.7</c:v>
                </c:pt>
                <c:pt idx="1648">
                  <c:v>164.8</c:v>
                </c:pt>
                <c:pt idx="1649">
                  <c:v>164.9</c:v>
                </c:pt>
                <c:pt idx="1650">
                  <c:v>165</c:v>
                </c:pt>
                <c:pt idx="1651">
                  <c:v>165.1</c:v>
                </c:pt>
                <c:pt idx="1652">
                  <c:v>165.2</c:v>
                </c:pt>
                <c:pt idx="1653">
                  <c:v>165.3</c:v>
                </c:pt>
                <c:pt idx="1654">
                  <c:v>165.4</c:v>
                </c:pt>
                <c:pt idx="1655">
                  <c:v>165.5</c:v>
                </c:pt>
                <c:pt idx="1656">
                  <c:v>165.6</c:v>
                </c:pt>
                <c:pt idx="1657">
                  <c:v>165.7</c:v>
                </c:pt>
                <c:pt idx="1658">
                  <c:v>165.8</c:v>
                </c:pt>
                <c:pt idx="1659">
                  <c:v>165.9</c:v>
                </c:pt>
                <c:pt idx="1660">
                  <c:v>166</c:v>
                </c:pt>
                <c:pt idx="1661">
                  <c:v>166.1</c:v>
                </c:pt>
                <c:pt idx="1662">
                  <c:v>166.2</c:v>
                </c:pt>
                <c:pt idx="1663">
                  <c:v>166.3</c:v>
                </c:pt>
                <c:pt idx="1664">
                  <c:v>166.4</c:v>
                </c:pt>
                <c:pt idx="1665">
                  <c:v>166.5</c:v>
                </c:pt>
                <c:pt idx="1666">
                  <c:v>166.6</c:v>
                </c:pt>
                <c:pt idx="1667">
                  <c:v>166.7</c:v>
                </c:pt>
                <c:pt idx="1668">
                  <c:v>166.8</c:v>
                </c:pt>
                <c:pt idx="1669">
                  <c:v>166.9</c:v>
                </c:pt>
                <c:pt idx="1670">
                  <c:v>167</c:v>
                </c:pt>
                <c:pt idx="1671">
                  <c:v>167.1</c:v>
                </c:pt>
                <c:pt idx="1672">
                  <c:v>167.2</c:v>
                </c:pt>
                <c:pt idx="1673">
                  <c:v>167.3</c:v>
                </c:pt>
                <c:pt idx="1674">
                  <c:v>167.4</c:v>
                </c:pt>
                <c:pt idx="1675">
                  <c:v>167.5</c:v>
                </c:pt>
                <c:pt idx="1676">
                  <c:v>167.6</c:v>
                </c:pt>
                <c:pt idx="1677">
                  <c:v>167.7</c:v>
                </c:pt>
                <c:pt idx="1678">
                  <c:v>167.8</c:v>
                </c:pt>
                <c:pt idx="1679">
                  <c:v>167.9</c:v>
                </c:pt>
                <c:pt idx="1680">
                  <c:v>168</c:v>
                </c:pt>
                <c:pt idx="1681">
                  <c:v>168.1</c:v>
                </c:pt>
                <c:pt idx="1682">
                  <c:v>168.2</c:v>
                </c:pt>
                <c:pt idx="1683">
                  <c:v>168.3</c:v>
                </c:pt>
                <c:pt idx="1684">
                  <c:v>168.4</c:v>
                </c:pt>
                <c:pt idx="1685">
                  <c:v>168.5</c:v>
                </c:pt>
                <c:pt idx="1686">
                  <c:v>168.6</c:v>
                </c:pt>
                <c:pt idx="1687">
                  <c:v>168.7</c:v>
                </c:pt>
                <c:pt idx="1688">
                  <c:v>168.8</c:v>
                </c:pt>
                <c:pt idx="1689">
                  <c:v>168.9</c:v>
                </c:pt>
                <c:pt idx="1690">
                  <c:v>169</c:v>
                </c:pt>
                <c:pt idx="1691">
                  <c:v>169.1</c:v>
                </c:pt>
                <c:pt idx="1692">
                  <c:v>169.2</c:v>
                </c:pt>
                <c:pt idx="1693">
                  <c:v>169.3</c:v>
                </c:pt>
                <c:pt idx="1694">
                  <c:v>169.4</c:v>
                </c:pt>
                <c:pt idx="1695">
                  <c:v>169.5</c:v>
                </c:pt>
                <c:pt idx="1696">
                  <c:v>169.6</c:v>
                </c:pt>
                <c:pt idx="1697">
                  <c:v>169.7</c:v>
                </c:pt>
                <c:pt idx="1698">
                  <c:v>169.8</c:v>
                </c:pt>
                <c:pt idx="1699">
                  <c:v>169.9</c:v>
                </c:pt>
                <c:pt idx="1700">
                  <c:v>170</c:v>
                </c:pt>
                <c:pt idx="1701">
                  <c:v>170.1</c:v>
                </c:pt>
                <c:pt idx="1702">
                  <c:v>170.2</c:v>
                </c:pt>
                <c:pt idx="1703">
                  <c:v>170.3</c:v>
                </c:pt>
                <c:pt idx="1704">
                  <c:v>170.4</c:v>
                </c:pt>
                <c:pt idx="1705">
                  <c:v>170.5</c:v>
                </c:pt>
                <c:pt idx="1706">
                  <c:v>170.6</c:v>
                </c:pt>
                <c:pt idx="1707">
                  <c:v>170.7</c:v>
                </c:pt>
                <c:pt idx="1708">
                  <c:v>170.8</c:v>
                </c:pt>
                <c:pt idx="1709">
                  <c:v>170.9</c:v>
                </c:pt>
                <c:pt idx="1710">
                  <c:v>171</c:v>
                </c:pt>
                <c:pt idx="1711">
                  <c:v>171.1</c:v>
                </c:pt>
                <c:pt idx="1712">
                  <c:v>171.2</c:v>
                </c:pt>
                <c:pt idx="1713">
                  <c:v>171.3</c:v>
                </c:pt>
                <c:pt idx="1714">
                  <c:v>171.4</c:v>
                </c:pt>
                <c:pt idx="1715">
                  <c:v>171.5</c:v>
                </c:pt>
                <c:pt idx="1716">
                  <c:v>171.6</c:v>
                </c:pt>
                <c:pt idx="1717">
                  <c:v>171.7</c:v>
                </c:pt>
                <c:pt idx="1718">
                  <c:v>171.8</c:v>
                </c:pt>
                <c:pt idx="1719">
                  <c:v>171.9</c:v>
                </c:pt>
                <c:pt idx="1720">
                  <c:v>172</c:v>
                </c:pt>
                <c:pt idx="1721">
                  <c:v>172.1</c:v>
                </c:pt>
                <c:pt idx="1722">
                  <c:v>172.2</c:v>
                </c:pt>
                <c:pt idx="1723">
                  <c:v>172.3</c:v>
                </c:pt>
                <c:pt idx="1724">
                  <c:v>172.4</c:v>
                </c:pt>
                <c:pt idx="1725">
                  <c:v>172.5</c:v>
                </c:pt>
                <c:pt idx="1726">
                  <c:v>172.6</c:v>
                </c:pt>
                <c:pt idx="1727">
                  <c:v>172.7</c:v>
                </c:pt>
                <c:pt idx="1728">
                  <c:v>172.8</c:v>
                </c:pt>
                <c:pt idx="1729">
                  <c:v>172.9</c:v>
                </c:pt>
                <c:pt idx="1730">
                  <c:v>173</c:v>
                </c:pt>
                <c:pt idx="1731">
                  <c:v>173.1</c:v>
                </c:pt>
                <c:pt idx="1732">
                  <c:v>173.2</c:v>
                </c:pt>
                <c:pt idx="1733">
                  <c:v>173.3</c:v>
                </c:pt>
                <c:pt idx="1734">
                  <c:v>173.4</c:v>
                </c:pt>
                <c:pt idx="1735">
                  <c:v>173.5</c:v>
                </c:pt>
                <c:pt idx="1736">
                  <c:v>173.6</c:v>
                </c:pt>
                <c:pt idx="1737">
                  <c:v>173.7</c:v>
                </c:pt>
                <c:pt idx="1738">
                  <c:v>173.8</c:v>
                </c:pt>
                <c:pt idx="1739">
                  <c:v>173.9</c:v>
                </c:pt>
                <c:pt idx="1740">
                  <c:v>174</c:v>
                </c:pt>
                <c:pt idx="1741">
                  <c:v>174.1</c:v>
                </c:pt>
                <c:pt idx="1742">
                  <c:v>174.2</c:v>
                </c:pt>
                <c:pt idx="1743">
                  <c:v>174.3</c:v>
                </c:pt>
                <c:pt idx="1744">
                  <c:v>174.4</c:v>
                </c:pt>
                <c:pt idx="1745">
                  <c:v>174.5</c:v>
                </c:pt>
                <c:pt idx="1746">
                  <c:v>174.6</c:v>
                </c:pt>
                <c:pt idx="1747">
                  <c:v>174.7</c:v>
                </c:pt>
                <c:pt idx="1748">
                  <c:v>174.8</c:v>
                </c:pt>
                <c:pt idx="1749">
                  <c:v>174.9</c:v>
                </c:pt>
                <c:pt idx="1750">
                  <c:v>175</c:v>
                </c:pt>
                <c:pt idx="1751">
                  <c:v>175.1</c:v>
                </c:pt>
                <c:pt idx="1752">
                  <c:v>175.2</c:v>
                </c:pt>
                <c:pt idx="1753">
                  <c:v>175.3</c:v>
                </c:pt>
                <c:pt idx="1754">
                  <c:v>175.4</c:v>
                </c:pt>
                <c:pt idx="1755">
                  <c:v>175.5</c:v>
                </c:pt>
                <c:pt idx="1756">
                  <c:v>175.6</c:v>
                </c:pt>
                <c:pt idx="1757">
                  <c:v>175.7</c:v>
                </c:pt>
                <c:pt idx="1758">
                  <c:v>175.8</c:v>
                </c:pt>
                <c:pt idx="1759">
                  <c:v>175.9</c:v>
                </c:pt>
                <c:pt idx="1760">
                  <c:v>176</c:v>
                </c:pt>
                <c:pt idx="1761">
                  <c:v>176.1</c:v>
                </c:pt>
                <c:pt idx="1762">
                  <c:v>176.2</c:v>
                </c:pt>
                <c:pt idx="1763">
                  <c:v>176.3</c:v>
                </c:pt>
                <c:pt idx="1764">
                  <c:v>176.4</c:v>
                </c:pt>
                <c:pt idx="1765">
                  <c:v>176.5</c:v>
                </c:pt>
                <c:pt idx="1766">
                  <c:v>176.6</c:v>
                </c:pt>
                <c:pt idx="1767">
                  <c:v>176.7</c:v>
                </c:pt>
                <c:pt idx="1768">
                  <c:v>176.8</c:v>
                </c:pt>
                <c:pt idx="1769">
                  <c:v>176.9</c:v>
                </c:pt>
                <c:pt idx="1770">
                  <c:v>177</c:v>
                </c:pt>
                <c:pt idx="1771">
                  <c:v>177.1</c:v>
                </c:pt>
                <c:pt idx="1772">
                  <c:v>177.2</c:v>
                </c:pt>
                <c:pt idx="1773">
                  <c:v>177.3</c:v>
                </c:pt>
                <c:pt idx="1774">
                  <c:v>177.4</c:v>
                </c:pt>
                <c:pt idx="1775">
                  <c:v>177.5</c:v>
                </c:pt>
                <c:pt idx="1776">
                  <c:v>177.6</c:v>
                </c:pt>
                <c:pt idx="1777">
                  <c:v>177.7</c:v>
                </c:pt>
                <c:pt idx="1778">
                  <c:v>177.8</c:v>
                </c:pt>
                <c:pt idx="1779">
                  <c:v>177.9</c:v>
                </c:pt>
                <c:pt idx="1780">
                  <c:v>178</c:v>
                </c:pt>
                <c:pt idx="1781">
                  <c:v>178.1</c:v>
                </c:pt>
                <c:pt idx="1782">
                  <c:v>178.2</c:v>
                </c:pt>
                <c:pt idx="1783">
                  <c:v>178.3</c:v>
                </c:pt>
                <c:pt idx="1784">
                  <c:v>178.4</c:v>
                </c:pt>
                <c:pt idx="1785">
                  <c:v>178.5</c:v>
                </c:pt>
                <c:pt idx="1786">
                  <c:v>178.6</c:v>
                </c:pt>
                <c:pt idx="1787">
                  <c:v>178.7</c:v>
                </c:pt>
                <c:pt idx="1788">
                  <c:v>178.8</c:v>
                </c:pt>
                <c:pt idx="1789">
                  <c:v>178.9</c:v>
                </c:pt>
                <c:pt idx="1790">
                  <c:v>179</c:v>
                </c:pt>
                <c:pt idx="1791">
                  <c:v>179.1</c:v>
                </c:pt>
                <c:pt idx="1792">
                  <c:v>179.2</c:v>
                </c:pt>
                <c:pt idx="1793">
                  <c:v>179.3</c:v>
                </c:pt>
                <c:pt idx="1794">
                  <c:v>179.4</c:v>
                </c:pt>
                <c:pt idx="1795">
                  <c:v>179.5</c:v>
                </c:pt>
                <c:pt idx="1796">
                  <c:v>179.6</c:v>
                </c:pt>
                <c:pt idx="1797">
                  <c:v>179.7</c:v>
                </c:pt>
                <c:pt idx="1798">
                  <c:v>179.8</c:v>
                </c:pt>
                <c:pt idx="1799">
                  <c:v>179.9</c:v>
                </c:pt>
                <c:pt idx="1800">
                  <c:v>180</c:v>
                </c:pt>
                <c:pt idx="1801">
                  <c:v>180.1</c:v>
                </c:pt>
                <c:pt idx="1802">
                  <c:v>180.2</c:v>
                </c:pt>
                <c:pt idx="1803">
                  <c:v>180.3</c:v>
                </c:pt>
                <c:pt idx="1804">
                  <c:v>180.4</c:v>
                </c:pt>
                <c:pt idx="1805">
                  <c:v>180.5</c:v>
                </c:pt>
                <c:pt idx="1806">
                  <c:v>180.6</c:v>
                </c:pt>
                <c:pt idx="1807">
                  <c:v>180.7</c:v>
                </c:pt>
                <c:pt idx="1808">
                  <c:v>180.8</c:v>
                </c:pt>
                <c:pt idx="1809">
                  <c:v>180.9</c:v>
                </c:pt>
                <c:pt idx="1810">
                  <c:v>181</c:v>
                </c:pt>
                <c:pt idx="1811">
                  <c:v>181.1</c:v>
                </c:pt>
                <c:pt idx="1812">
                  <c:v>181.2</c:v>
                </c:pt>
                <c:pt idx="1813">
                  <c:v>181.3</c:v>
                </c:pt>
                <c:pt idx="1814">
                  <c:v>181.4</c:v>
                </c:pt>
                <c:pt idx="1815">
                  <c:v>181.5</c:v>
                </c:pt>
                <c:pt idx="1816">
                  <c:v>181.6</c:v>
                </c:pt>
                <c:pt idx="1817">
                  <c:v>181.7</c:v>
                </c:pt>
                <c:pt idx="1818">
                  <c:v>181.8</c:v>
                </c:pt>
                <c:pt idx="1819">
                  <c:v>181.9</c:v>
                </c:pt>
                <c:pt idx="1820">
                  <c:v>182</c:v>
                </c:pt>
                <c:pt idx="1821">
                  <c:v>182.1</c:v>
                </c:pt>
                <c:pt idx="1822">
                  <c:v>182.2</c:v>
                </c:pt>
                <c:pt idx="1823">
                  <c:v>182.3</c:v>
                </c:pt>
                <c:pt idx="1824">
                  <c:v>182.4</c:v>
                </c:pt>
                <c:pt idx="1825">
                  <c:v>182.5</c:v>
                </c:pt>
                <c:pt idx="1826">
                  <c:v>182.6</c:v>
                </c:pt>
                <c:pt idx="1827">
                  <c:v>182.7</c:v>
                </c:pt>
                <c:pt idx="1828">
                  <c:v>182.8</c:v>
                </c:pt>
                <c:pt idx="1829">
                  <c:v>182.9</c:v>
                </c:pt>
                <c:pt idx="1830">
                  <c:v>183</c:v>
                </c:pt>
                <c:pt idx="1831">
                  <c:v>183.1</c:v>
                </c:pt>
                <c:pt idx="1832">
                  <c:v>183.2</c:v>
                </c:pt>
                <c:pt idx="1833">
                  <c:v>183.3</c:v>
                </c:pt>
                <c:pt idx="1834">
                  <c:v>183.4</c:v>
                </c:pt>
                <c:pt idx="1835">
                  <c:v>183.5</c:v>
                </c:pt>
                <c:pt idx="1836">
                  <c:v>183.6</c:v>
                </c:pt>
                <c:pt idx="1837">
                  <c:v>183.7</c:v>
                </c:pt>
                <c:pt idx="1838">
                  <c:v>183.8</c:v>
                </c:pt>
                <c:pt idx="1839">
                  <c:v>183.9</c:v>
                </c:pt>
                <c:pt idx="1840">
                  <c:v>184</c:v>
                </c:pt>
                <c:pt idx="1841">
                  <c:v>184.1</c:v>
                </c:pt>
                <c:pt idx="1842">
                  <c:v>184.2</c:v>
                </c:pt>
                <c:pt idx="1843">
                  <c:v>184.3</c:v>
                </c:pt>
                <c:pt idx="1844">
                  <c:v>184.4</c:v>
                </c:pt>
                <c:pt idx="1845">
                  <c:v>184.5</c:v>
                </c:pt>
                <c:pt idx="1846">
                  <c:v>184.6</c:v>
                </c:pt>
                <c:pt idx="1847">
                  <c:v>184.7</c:v>
                </c:pt>
                <c:pt idx="1848">
                  <c:v>184.8</c:v>
                </c:pt>
                <c:pt idx="1849">
                  <c:v>184.9</c:v>
                </c:pt>
                <c:pt idx="1850">
                  <c:v>185</c:v>
                </c:pt>
                <c:pt idx="1851">
                  <c:v>185.1</c:v>
                </c:pt>
                <c:pt idx="1852">
                  <c:v>185.2</c:v>
                </c:pt>
                <c:pt idx="1853">
                  <c:v>185.3</c:v>
                </c:pt>
                <c:pt idx="1854">
                  <c:v>185.4</c:v>
                </c:pt>
                <c:pt idx="1855">
                  <c:v>185.5</c:v>
                </c:pt>
                <c:pt idx="1856">
                  <c:v>185.6</c:v>
                </c:pt>
                <c:pt idx="1857">
                  <c:v>185.7</c:v>
                </c:pt>
                <c:pt idx="1858">
                  <c:v>185.8</c:v>
                </c:pt>
                <c:pt idx="1859">
                  <c:v>185.9</c:v>
                </c:pt>
                <c:pt idx="1860">
                  <c:v>186</c:v>
                </c:pt>
                <c:pt idx="1861">
                  <c:v>186.1</c:v>
                </c:pt>
                <c:pt idx="1862">
                  <c:v>186.2</c:v>
                </c:pt>
                <c:pt idx="1863">
                  <c:v>186.3</c:v>
                </c:pt>
                <c:pt idx="1864">
                  <c:v>186.4</c:v>
                </c:pt>
                <c:pt idx="1865">
                  <c:v>186.5</c:v>
                </c:pt>
                <c:pt idx="1866">
                  <c:v>186.6</c:v>
                </c:pt>
                <c:pt idx="1867">
                  <c:v>186.7</c:v>
                </c:pt>
                <c:pt idx="1868">
                  <c:v>186.8</c:v>
                </c:pt>
                <c:pt idx="1869">
                  <c:v>186.9</c:v>
                </c:pt>
                <c:pt idx="1870">
                  <c:v>187</c:v>
                </c:pt>
                <c:pt idx="1871">
                  <c:v>187.1</c:v>
                </c:pt>
                <c:pt idx="1872">
                  <c:v>187.2</c:v>
                </c:pt>
                <c:pt idx="1873">
                  <c:v>187.3</c:v>
                </c:pt>
                <c:pt idx="1874">
                  <c:v>187.4</c:v>
                </c:pt>
                <c:pt idx="1875">
                  <c:v>187.5</c:v>
                </c:pt>
                <c:pt idx="1876">
                  <c:v>187.6</c:v>
                </c:pt>
                <c:pt idx="1877">
                  <c:v>187.7</c:v>
                </c:pt>
                <c:pt idx="1878">
                  <c:v>187.8</c:v>
                </c:pt>
                <c:pt idx="1879">
                  <c:v>187.9</c:v>
                </c:pt>
                <c:pt idx="1880">
                  <c:v>188</c:v>
                </c:pt>
                <c:pt idx="1881">
                  <c:v>188.1</c:v>
                </c:pt>
                <c:pt idx="1882">
                  <c:v>188.2</c:v>
                </c:pt>
                <c:pt idx="1883">
                  <c:v>188.3</c:v>
                </c:pt>
                <c:pt idx="1884">
                  <c:v>188.4</c:v>
                </c:pt>
                <c:pt idx="1885">
                  <c:v>188.5</c:v>
                </c:pt>
                <c:pt idx="1886">
                  <c:v>188.6</c:v>
                </c:pt>
                <c:pt idx="1887">
                  <c:v>188.7</c:v>
                </c:pt>
                <c:pt idx="1888">
                  <c:v>188.8</c:v>
                </c:pt>
                <c:pt idx="1889">
                  <c:v>188.9</c:v>
                </c:pt>
                <c:pt idx="1890">
                  <c:v>189</c:v>
                </c:pt>
                <c:pt idx="1891">
                  <c:v>189.1</c:v>
                </c:pt>
                <c:pt idx="1892">
                  <c:v>189.2</c:v>
                </c:pt>
                <c:pt idx="1893">
                  <c:v>189.3</c:v>
                </c:pt>
                <c:pt idx="1894">
                  <c:v>189.4</c:v>
                </c:pt>
                <c:pt idx="1895">
                  <c:v>189.5</c:v>
                </c:pt>
                <c:pt idx="1896">
                  <c:v>189.6</c:v>
                </c:pt>
                <c:pt idx="1897">
                  <c:v>189.7</c:v>
                </c:pt>
                <c:pt idx="1898">
                  <c:v>189.8</c:v>
                </c:pt>
                <c:pt idx="1899">
                  <c:v>189.9</c:v>
                </c:pt>
                <c:pt idx="1900">
                  <c:v>190</c:v>
                </c:pt>
                <c:pt idx="1901">
                  <c:v>190.1</c:v>
                </c:pt>
                <c:pt idx="1902">
                  <c:v>190.2</c:v>
                </c:pt>
                <c:pt idx="1903">
                  <c:v>190.3</c:v>
                </c:pt>
                <c:pt idx="1904">
                  <c:v>190.4</c:v>
                </c:pt>
                <c:pt idx="1905">
                  <c:v>190.5</c:v>
                </c:pt>
                <c:pt idx="1906">
                  <c:v>190.6</c:v>
                </c:pt>
                <c:pt idx="1907">
                  <c:v>190.7</c:v>
                </c:pt>
                <c:pt idx="1908">
                  <c:v>190.8</c:v>
                </c:pt>
                <c:pt idx="1909">
                  <c:v>190.9</c:v>
                </c:pt>
                <c:pt idx="1910">
                  <c:v>191</c:v>
                </c:pt>
                <c:pt idx="1911">
                  <c:v>191.1</c:v>
                </c:pt>
                <c:pt idx="1912">
                  <c:v>191.2</c:v>
                </c:pt>
                <c:pt idx="1913">
                  <c:v>191.3</c:v>
                </c:pt>
                <c:pt idx="1914">
                  <c:v>191.4</c:v>
                </c:pt>
                <c:pt idx="1915">
                  <c:v>191.5</c:v>
                </c:pt>
                <c:pt idx="1916">
                  <c:v>191.6</c:v>
                </c:pt>
                <c:pt idx="1917">
                  <c:v>191.7</c:v>
                </c:pt>
                <c:pt idx="1918">
                  <c:v>191.8</c:v>
                </c:pt>
                <c:pt idx="1919">
                  <c:v>191.9</c:v>
                </c:pt>
                <c:pt idx="1920">
                  <c:v>192</c:v>
                </c:pt>
                <c:pt idx="1921">
                  <c:v>192.1</c:v>
                </c:pt>
                <c:pt idx="1922">
                  <c:v>192.2</c:v>
                </c:pt>
                <c:pt idx="1923">
                  <c:v>192.3</c:v>
                </c:pt>
                <c:pt idx="1924">
                  <c:v>192.4</c:v>
                </c:pt>
                <c:pt idx="1925">
                  <c:v>192.5</c:v>
                </c:pt>
                <c:pt idx="1926">
                  <c:v>192.6</c:v>
                </c:pt>
                <c:pt idx="1927">
                  <c:v>192.7</c:v>
                </c:pt>
                <c:pt idx="1928">
                  <c:v>192.8</c:v>
                </c:pt>
                <c:pt idx="1929">
                  <c:v>192.9</c:v>
                </c:pt>
                <c:pt idx="1930">
                  <c:v>193</c:v>
                </c:pt>
                <c:pt idx="1931">
                  <c:v>193.1</c:v>
                </c:pt>
                <c:pt idx="1932">
                  <c:v>193.2</c:v>
                </c:pt>
                <c:pt idx="1933">
                  <c:v>193.3</c:v>
                </c:pt>
                <c:pt idx="1934">
                  <c:v>193.4</c:v>
                </c:pt>
                <c:pt idx="1935">
                  <c:v>193.5</c:v>
                </c:pt>
                <c:pt idx="1936">
                  <c:v>193.6</c:v>
                </c:pt>
                <c:pt idx="1937">
                  <c:v>193.7</c:v>
                </c:pt>
                <c:pt idx="1938">
                  <c:v>193.8</c:v>
                </c:pt>
                <c:pt idx="1939">
                  <c:v>193.9</c:v>
                </c:pt>
                <c:pt idx="1940">
                  <c:v>194</c:v>
                </c:pt>
                <c:pt idx="1941">
                  <c:v>194.1</c:v>
                </c:pt>
                <c:pt idx="1942">
                  <c:v>194.2</c:v>
                </c:pt>
                <c:pt idx="1943">
                  <c:v>194.3</c:v>
                </c:pt>
                <c:pt idx="1944">
                  <c:v>194.4</c:v>
                </c:pt>
                <c:pt idx="1945">
                  <c:v>194.5</c:v>
                </c:pt>
                <c:pt idx="1946">
                  <c:v>194.6</c:v>
                </c:pt>
                <c:pt idx="1947">
                  <c:v>194.7</c:v>
                </c:pt>
                <c:pt idx="1948">
                  <c:v>194.8</c:v>
                </c:pt>
                <c:pt idx="1949">
                  <c:v>194.9</c:v>
                </c:pt>
                <c:pt idx="1950">
                  <c:v>195</c:v>
                </c:pt>
                <c:pt idx="1951">
                  <c:v>195.1</c:v>
                </c:pt>
                <c:pt idx="1952">
                  <c:v>195.2</c:v>
                </c:pt>
                <c:pt idx="1953">
                  <c:v>195.3</c:v>
                </c:pt>
                <c:pt idx="1954">
                  <c:v>195.4</c:v>
                </c:pt>
                <c:pt idx="1955">
                  <c:v>195.5</c:v>
                </c:pt>
                <c:pt idx="1956">
                  <c:v>195.6</c:v>
                </c:pt>
                <c:pt idx="1957">
                  <c:v>195.7</c:v>
                </c:pt>
                <c:pt idx="1958">
                  <c:v>195.8</c:v>
                </c:pt>
                <c:pt idx="1959">
                  <c:v>195.9</c:v>
                </c:pt>
                <c:pt idx="1960">
                  <c:v>196</c:v>
                </c:pt>
                <c:pt idx="1961">
                  <c:v>196.1</c:v>
                </c:pt>
                <c:pt idx="1962">
                  <c:v>196.2</c:v>
                </c:pt>
                <c:pt idx="1963">
                  <c:v>196.3</c:v>
                </c:pt>
                <c:pt idx="1964">
                  <c:v>196.4</c:v>
                </c:pt>
                <c:pt idx="1965">
                  <c:v>196.5</c:v>
                </c:pt>
                <c:pt idx="1966">
                  <c:v>196.6</c:v>
                </c:pt>
                <c:pt idx="1967">
                  <c:v>196.7</c:v>
                </c:pt>
                <c:pt idx="1968">
                  <c:v>196.8</c:v>
                </c:pt>
                <c:pt idx="1969">
                  <c:v>196.9</c:v>
                </c:pt>
                <c:pt idx="1970">
                  <c:v>197</c:v>
                </c:pt>
                <c:pt idx="1971">
                  <c:v>197.1</c:v>
                </c:pt>
                <c:pt idx="1972">
                  <c:v>197.2</c:v>
                </c:pt>
                <c:pt idx="1973">
                  <c:v>197.3</c:v>
                </c:pt>
                <c:pt idx="1974">
                  <c:v>197.4</c:v>
                </c:pt>
                <c:pt idx="1975">
                  <c:v>197.5</c:v>
                </c:pt>
                <c:pt idx="1976">
                  <c:v>197.6</c:v>
                </c:pt>
                <c:pt idx="1977">
                  <c:v>197.7</c:v>
                </c:pt>
                <c:pt idx="1978">
                  <c:v>197.8</c:v>
                </c:pt>
                <c:pt idx="1979">
                  <c:v>197.9</c:v>
                </c:pt>
                <c:pt idx="1980">
                  <c:v>198</c:v>
                </c:pt>
                <c:pt idx="1981">
                  <c:v>198.1</c:v>
                </c:pt>
                <c:pt idx="1982">
                  <c:v>198.2</c:v>
                </c:pt>
                <c:pt idx="1983">
                  <c:v>198.3</c:v>
                </c:pt>
                <c:pt idx="1984">
                  <c:v>198.4</c:v>
                </c:pt>
                <c:pt idx="1985">
                  <c:v>198.5</c:v>
                </c:pt>
                <c:pt idx="1986">
                  <c:v>198.6</c:v>
                </c:pt>
                <c:pt idx="1987">
                  <c:v>198.7</c:v>
                </c:pt>
                <c:pt idx="1988">
                  <c:v>198.8</c:v>
                </c:pt>
                <c:pt idx="1989">
                  <c:v>198.9</c:v>
                </c:pt>
                <c:pt idx="1990">
                  <c:v>199</c:v>
                </c:pt>
                <c:pt idx="1991">
                  <c:v>199.1</c:v>
                </c:pt>
                <c:pt idx="1992">
                  <c:v>199.2</c:v>
                </c:pt>
                <c:pt idx="1993">
                  <c:v>199.3</c:v>
                </c:pt>
                <c:pt idx="1994">
                  <c:v>199.4</c:v>
                </c:pt>
                <c:pt idx="1995">
                  <c:v>199.5</c:v>
                </c:pt>
                <c:pt idx="1996">
                  <c:v>199.6</c:v>
                </c:pt>
                <c:pt idx="1997">
                  <c:v>199.7</c:v>
                </c:pt>
                <c:pt idx="1998">
                  <c:v>199.8</c:v>
                </c:pt>
                <c:pt idx="1999">
                  <c:v>199.9</c:v>
                </c:pt>
                <c:pt idx="2000">
                  <c:v>200</c:v>
                </c:pt>
                <c:pt idx="2001">
                  <c:v>200.1</c:v>
                </c:pt>
                <c:pt idx="2002">
                  <c:v>200.2</c:v>
                </c:pt>
                <c:pt idx="2003">
                  <c:v>200.3</c:v>
                </c:pt>
                <c:pt idx="2004">
                  <c:v>200.4</c:v>
                </c:pt>
                <c:pt idx="2005">
                  <c:v>200.5</c:v>
                </c:pt>
                <c:pt idx="2006">
                  <c:v>200.6</c:v>
                </c:pt>
                <c:pt idx="2007">
                  <c:v>200.7</c:v>
                </c:pt>
                <c:pt idx="2008">
                  <c:v>200.8</c:v>
                </c:pt>
                <c:pt idx="2009">
                  <c:v>200.9</c:v>
                </c:pt>
                <c:pt idx="2010">
                  <c:v>201</c:v>
                </c:pt>
                <c:pt idx="2011">
                  <c:v>201.1</c:v>
                </c:pt>
                <c:pt idx="2012">
                  <c:v>201.2</c:v>
                </c:pt>
                <c:pt idx="2013">
                  <c:v>201.3</c:v>
                </c:pt>
                <c:pt idx="2014">
                  <c:v>201.4</c:v>
                </c:pt>
                <c:pt idx="2015">
                  <c:v>201.5</c:v>
                </c:pt>
                <c:pt idx="2016">
                  <c:v>201.6</c:v>
                </c:pt>
                <c:pt idx="2017">
                  <c:v>201.7</c:v>
                </c:pt>
                <c:pt idx="2018">
                  <c:v>201.8</c:v>
                </c:pt>
                <c:pt idx="2019">
                  <c:v>201.9</c:v>
                </c:pt>
                <c:pt idx="2020">
                  <c:v>202</c:v>
                </c:pt>
                <c:pt idx="2021">
                  <c:v>202.1</c:v>
                </c:pt>
                <c:pt idx="2022">
                  <c:v>202.2</c:v>
                </c:pt>
                <c:pt idx="2023">
                  <c:v>202.3</c:v>
                </c:pt>
                <c:pt idx="2024">
                  <c:v>202.4</c:v>
                </c:pt>
                <c:pt idx="2025">
                  <c:v>202.5</c:v>
                </c:pt>
                <c:pt idx="2026">
                  <c:v>202.6</c:v>
                </c:pt>
                <c:pt idx="2027">
                  <c:v>202.7</c:v>
                </c:pt>
                <c:pt idx="2028">
                  <c:v>202.8</c:v>
                </c:pt>
                <c:pt idx="2029">
                  <c:v>202.9</c:v>
                </c:pt>
                <c:pt idx="2030">
                  <c:v>203</c:v>
                </c:pt>
                <c:pt idx="2031">
                  <c:v>203.1</c:v>
                </c:pt>
                <c:pt idx="2032">
                  <c:v>203.2</c:v>
                </c:pt>
                <c:pt idx="2033">
                  <c:v>203.3</c:v>
                </c:pt>
                <c:pt idx="2034">
                  <c:v>203.4</c:v>
                </c:pt>
                <c:pt idx="2035">
                  <c:v>203.5</c:v>
                </c:pt>
                <c:pt idx="2036">
                  <c:v>203.6</c:v>
                </c:pt>
                <c:pt idx="2037">
                  <c:v>203.7</c:v>
                </c:pt>
                <c:pt idx="2038">
                  <c:v>203.8</c:v>
                </c:pt>
                <c:pt idx="2039">
                  <c:v>203.9</c:v>
                </c:pt>
                <c:pt idx="2040">
                  <c:v>204</c:v>
                </c:pt>
                <c:pt idx="2041">
                  <c:v>204.1</c:v>
                </c:pt>
                <c:pt idx="2042">
                  <c:v>204.2</c:v>
                </c:pt>
                <c:pt idx="2043">
                  <c:v>204.3</c:v>
                </c:pt>
                <c:pt idx="2044">
                  <c:v>204.4</c:v>
                </c:pt>
                <c:pt idx="2045">
                  <c:v>204.5</c:v>
                </c:pt>
                <c:pt idx="2046">
                  <c:v>204.6</c:v>
                </c:pt>
                <c:pt idx="2047">
                  <c:v>204.7</c:v>
                </c:pt>
                <c:pt idx="2048">
                  <c:v>204.8</c:v>
                </c:pt>
                <c:pt idx="2049">
                  <c:v>204.9</c:v>
                </c:pt>
                <c:pt idx="2050">
                  <c:v>205</c:v>
                </c:pt>
                <c:pt idx="2051">
                  <c:v>205.1</c:v>
                </c:pt>
                <c:pt idx="2052">
                  <c:v>205.2</c:v>
                </c:pt>
                <c:pt idx="2053">
                  <c:v>205.3</c:v>
                </c:pt>
                <c:pt idx="2054">
                  <c:v>205.4</c:v>
                </c:pt>
                <c:pt idx="2055">
                  <c:v>205.5</c:v>
                </c:pt>
                <c:pt idx="2056">
                  <c:v>205.6</c:v>
                </c:pt>
                <c:pt idx="2057">
                  <c:v>205.7</c:v>
                </c:pt>
                <c:pt idx="2058">
                  <c:v>205.8</c:v>
                </c:pt>
                <c:pt idx="2059">
                  <c:v>205.9</c:v>
                </c:pt>
                <c:pt idx="2060">
                  <c:v>206</c:v>
                </c:pt>
                <c:pt idx="2061">
                  <c:v>206.1</c:v>
                </c:pt>
                <c:pt idx="2062">
                  <c:v>206.2</c:v>
                </c:pt>
                <c:pt idx="2063">
                  <c:v>206.3</c:v>
                </c:pt>
                <c:pt idx="2064">
                  <c:v>206.4</c:v>
                </c:pt>
                <c:pt idx="2065">
                  <c:v>206.5</c:v>
                </c:pt>
                <c:pt idx="2066">
                  <c:v>206.6</c:v>
                </c:pt>
                <c:pt idx="2067">
                  <c:v>206.7</c:v>
                </c:pt>
                <c:pt idx="2068">
                  <c:v>206.8</c:v>
                </c:pt>
                <c:pt idx="2069">
                  <c:v>206.9</c:v>
                </c:pt>
                <c:pt idx="2070">
                  <c:v>207</c:v>
                </c:pt>
                <c:pt idx="2071">
                  <c:v>207.1</c:v>
                </c:pt>
                <c:pt idx="2072">
                  <c:v>207.2</c:v>
                </c:pt>
                <c:pt idx="2073">
                  <c:v>207.3</c:v>
                </c:pt>
                <c:pt idx="2074">
                  <c:v>207.4</c:v>
                </c:pt>
                <c:pt idx="2075">
                  <c:v>207.5</c:v>
                </c:pt>
                <c:pt idx="2076">
                  <c:v>207.6</c:v>
                </c:pt>
                <c:pt idx="2077">
                  <c:v>207.7</c:v>
                </c:pt>
                <c:pt idx="2078">
                  <c:v>207.8</c:v>
                </c:pt>
                <c:pt idx="2079">
                  <c:v>207.9</c:v>
                </c:pt>
                <c:pt idx="2080">
                  <c:v>208</c:v>
                </c:pt>
                <c:pt idx="2081">
                  <c:v>208.1</c:v>
                </c:pt>
                <c:pt idx="2082">
                  <c:v>208.2</c:v>
                </c:pt>
                <c:pt idx="2083">
                  <c:v>208.3</c:v>
                </c:pt>
                <c:pt idx="2084">
                  <c:v>208.4</c:v>
                </c:pt>
                <c:pt idx="2085">
                  <c:v>208.5</c:v>
                </c:pt>
                <c:pt idx="2086">
                  <c:v>208.6</c:v>
                </c:pt>
                <c:pt idx="2087">
                  <c:v>208.7</c:v>
                </c:pt>
                <c:pt idx="2088">
                  <c:v>208.8</c:v>
                </c:pt>
                <c:pt idx="2089">
                  <c:v>208.9</c:v>
                </c:pt>
                <c:pt idx="2090">
                  <c:v>209</c:v>
                </c:pt>
                <c:pt idx="2091">
                  <c:v>209.1</c:v>
                </c:pt>
                <c:pt idx="2092">
                  <c:v>209.2</c:v>
                </c:pt>
                <c:pt idx="2093">
                  <c:v>209.3</c:v>
                </c:pt>
                <c:pt idx="2094">
                  <c:v>209.4</c:v>
                </c:pt>
                <c:pt idx="2095">
                  <c:v>209.5</c:v>
                </c:pt>
                <c:pt idx="2096">
                  <c:v>209.6</c:v>
                </c:pt>
                <c:pt idx="2097">
                  <c:v>209.7</c:v>
                </c:pt>
                <c:pt idx="2098">
                  <c:v>209.8</c:v>
                </c:pt>
                <c:pt idx="2099">
                  <c:v>209.9</c:v>
                </c:pt>
                <c:pt idx="2100">
                  <c:v>210</c:v>
                </c:pt>
                <c:pt idx="2101">
                  <c:v>210.1</c:v>
                </c:pt>
                <c:pt idx="2102">
                  <c:v>210.2</c:v>
                </c:pt>
                <c:pt idx="2103">
                  <c:v>210.3</c:v>
                </c:pt>
                <c:pt idx="2104">
                  <c:v>210.4</c:v>
                </c:pt>
                <c:pt idx="2105">
                  <c:v>210.5</c:v>
                </c:pt>
                <c:pt idx="2106">
                  <c:v>210.6</c:v>
                </c:pt>
                <c:pt idx="2107">
                  <c:v>210.7</c:v>
                </c:pt>
                <c:pt idx="2108">
                  <c:v>210.8</c:v>
                </c:pt>
                <c:pt idx="2109">
                  <c:v>210.9</c:v>
                </c:pt>
                <c:pt idx="2110">
                  <c:v>211</c:v>
                </c:pt>
                <c:pt idx="2111">
                  <c:v>211.1</c:v>
                </c:pt>
                <c:pt idx="2112">
                  <c:v>211.2</c:v>
                </c:pt>
                <c:pt idx="2113">
                  <c:v>211.3</c:v>
                </c:pt>
                <c:pt idx="2114">
                  <c:v>211.4</c:v>
                </c:pt>
                <c:pt idx="2115">
                  <c:v>211.5</c:v>
                </c:pt>
                <c:pt idx="2116">
                  <c:v>211.6</c:v>
                </c:pt>
                <c:pt idx="2117">
                  <c:v>211.7</c:v>
                </c:pt>
                <c:pt idx="2118">
                  <c:v>211.8</c:v>
                </c:pt>
                <c:pt idx="2119">
                  <c:v>211.9</c:v>
                </c:pt>
                <c:pt idx="2120">
                  <c:v>212</c:v>
                </c:pt>
                <c:pt idx="2121">
                  <c:v>212.1</c:v>
                </c:pt>
                <c:pt idx="2122">
                  <c:v>212.2</c:v>
                </c:pt>
                <c:pt idx="2123">
                  <c:v>212.3</c:v>
                </c:pt>
                <c:pt idx="2124">
                  <c:v>212.4</c:v>
                </c:pt>
                <c:pt idx="2125">
                  <c:v>212.5</c:v>
                </c:pt>
                <c:pt idx="2126">
                  <c:v>212.6</c:v>
                </c:pt>
                <c:pt idx="2127">
                  <c:v>212.7</c:v>
                </c:pt>
                <c:pt idx="2128">
                  <c:v>212.8</c:v>
                </c:pt>
                <c:pt idx="2129">
                  <c:v>212.9</c:v>
                </c:pt>
                <c:pt idx="2130">
                  <c:v>213</c:v>
                </c:pt>
                <c:pt idx="2131">
                  <c:v>213.1</c:v>
                </c:pt>
                <c:pt idx="2132">
                  <c:v>213.2</c:v>
                </c:pt>
                <c:pt idx="2133">
                  <c:v>213.3</c:v>
                </c:pt>
                <c:pt idx="2134">
                  <c:v>213.4</c:v>
                </c:pt>
                <c:pt idx="2135">
                  <c:v>213.5</c:v>
                </c:pt>
                <c:pt idx="2136">
                  <c:v>213.6</c:v>
                </c:pt>
                <c:pt idx="2137">
                  <c:v>213.7</c:v>
                </c:pt>
                <c:pt idx="2138">
                  <c:v>213.8</c:v>
                </c:pt>
                <c:pt idx="2139">
                  <c:v>213.9</c:v>
                </c:pt>
                <c:pt idx="2140">
                  <c:v>214</c:v>
                </c:pt>
                <c:pt idx="2141">
                  <c:v>214.1</c:v>
                </c:pt>
                <c:pt idx="2142">
                  <c:v>214.2</c:v>
                </c:pt>
                <c:pt idx="2143">
                  <c:v>214.3</c:v>
                </c:pt>
                <c:pt idx="2144">
                  <c:v>214.4</c:v>
                </c:pt>
                <c:pt idx="2145">
                  <c:v>214.5</c:v>
                </c:pt>
                <c:pt idx="2146">
                  <c:v>214.6</c:v>
                </c:pt>
                <c:pt idx="2147">
                  <c:v>214.7</c:v>
                </c:pt>
                <c:pt idx="2148">
                  <c:v>214.8</c:v>
                </c:pt>
                <c:pt idx="2149">
                  <c:v>214.9</c:v>
                </c:pt>
                <c:pt idx="2150">
                  <c:v>215</c:v>
                </c:pt>
                <c:pt idx="2151">
                  <c:v>215.1</c:v>
                </c:pt>
                <c:pt idx="2152">
                  <c:v>215.2</c:v>
                </c:pt>
                <c:pt idx="2153">
                  <c:v>215.3</c:v>
                </c:pt>
                <c:pt idx="2154">
                  <c:v>215.4</c:v>
                </c:pt>
                <c:pt idx="2155">
                  <c:v>215.5</c:v>
                </c:pt>
                <c:pt idx="2156">
                  <c:v>215.6</c:v>
                </c:pt>
                <c:pt idx="2157">
                  <c:v>215.7</c:v>
                </c:pt>
                <c:pt idx="2158">
                  <c:v>215.8</c:v>
                </c:pt>
                <c:pt idx="2159">
                  <c:v>215.9</c:v>
                </c:pt>
                <c:pt idx="2160">
                  <c:v>216</c:v>
                </c:pt>
                <c:pt idx="2161">
                  <c:v>216.1</c:v>
                </c:pt>
                <c:pt idx="2162">
                  <c:v>216.2</c:v>
                </c:pt>
                <c:pt idx="2163">
                  <c:v>216.3</c:v>
                </c:pt>
                <c:pt idx="2164">
                  <c:v>216.4</c:v>
                </c:pt>
                <c:pt idx="2165">
                  <c:v>216.5</c:v>
                </c:pt>
                <c:pt idx="2166">
                  <c:v>216.6</c:v>
                </c:pt>
                <c:pt idx="2167">
                  <c:v>216.7</c:v>
                </c:pt>
                <c:pt idx="2168">
                  <c:v>216.8</c:v>
                </c:pt>
                <c:pt idx="2169">
                  <c:v>216.9</c:v>
                </c:pt>
                <c:pt idx="2170">
                  <c:v>217</c:v>
                </c:pt>
                <c:pt idx="2171">
                  <c:v>217.1</c:v>
                </c:pt>
                <c:pt idx="2172">
                  <c:v>217.2</c:v>
                </c:pt>
                <c:pt idx="2173">
                  <c:v>217.3</c:v>
                </c:pt>
                <c:pt idx="2174">
                  <c:v>217.4</c:v>
                </c:pt>
                <c:pt idx="2175">
                  <c:v>217.5</c:v>
                </c:pt>
                <c:pt idx="2176">
                  <c:v>217.6</c:v>
                </c:pt>
                <c:pt idx="2177">
                  <c:v>217.7</c:v>
                </c:pt>
                <c:pt idx="2178">
                  <c:v>217.8</c:v>
                </c:pt>
                <c:pt idx="2179">
                  <c:v>217.9</c:v>
                </c:pt>
                <c:pt idx="2180">
                  <c:v>218</c:v>
                </c:pt>
                <c:pt idx="2181">
                  <c:v>218.1</c:v>
                </c:pt>
                <c:pt idx="2182">
                  <c:v>218.2</c:v>
                </c:pt>
                <c:pt idx="2183">
                  <c:v>218.3</c:v>
                </c:pt>
                <c:pt idx="2184">
                  <c:v>218.4</c:v>
                </c:pt>
                <c:pt idx="2185">
                  <c:v>218.5</c:v>
                </c:pt>
                <c:pt idx="2186">
                  <c:v>218.6</c:v>
                </c:pt>
                <c:pt idx="2187">
                  <c:v>218.7</c:v>
                </c:pt>
                <c:pt idx="2188">
                  <c:v>218.8</c:v>
                </c:pt>
                <c:pt idx="2189">
                  <c:v>218.9</c:v>
                </c:pt>
                <c:pt idx="2190">
                  <c:v>219</c:v>
                </c:pt>
                <c:pt idx="2191">
                  <c:v>219.1</c:v>
                </c:pt>
                <c:pt idx="2192">
                  <c:v>219.2</c:v>
                </c:pt>
                <c:pt idx="2193">
                  <c:v>219.3</c:v>
                </c:pt>
                <c:pt idx="2194">
                  <c:v>219.4</c:v>
                </c:pt>
                <c:pt idx="2195">
                  <c:v>219.5</c:v>
                </c:pt>
                <c:pt idx="2196">
                  <c:v>219.6</c:v>
                </c:pt>
                <c:pt idx="2197">
                  <c:v>219.7</c:v>
                </c:pt>
                <c:pt idx="2198">
                  <c:v>219.8</c:v>
                </c:pt>
                <c:pt idx="2199">
                  <c:v>219.9</c:v>
                </c:pt>
                <c:pt idx="2200">
                  <c:v>220</c:v>
                </c:pt>
                <c:pt idx="2201">
                  <c:v>220.1</c:v>
                </c:pt>
                <c:pt idx="2202">
                  <c:v>220.2</c:v>
                </c:pt>
                <c:pt idx="2203">
                  <c:v>220.3</c:v>
                </c:pt>
                <c:pt idx="2204">
                  <c:v>220.4</c:v>
                </c:pt>
                <c:pt idx="2205">
                  <c:v>220.5</c:v>
                </c:pt>
                <c:pt idx="2206">
                  <c:v>220.6</c:v>
                </c:pt>
                <c:pt idx="2207">
                  <c:v>220.7</c:v>
                </c:pt>
                <c:pt idx="2208">
                  <c:v>220.8</c:v>
                </c:pt>
                <c:pt idx="2209">
                  <c:v>220.9</c:v>
                </c:pt>
                <c:pt idx="2210">
                  <c:v>221</c:v>
                </c:pt>
                <c:pt idx="2211">
                  <c:v>221.1</c:v>
                </c:pt>
                <c:pt idx="2212">
                  <c:v>221.2</c:v>
                </c:pt>
                <c:pt idx="2213">
                  <c:v>221.3</c:v>
                </c:pt>
                <c:pt idx="2214">
                  <c:v>221.4</c:v>
                </c:pt>
                <c:pt idx="2215">
                  <c:v>221.5</c:v>
                </c:pt>
                <c:pt idx="2216">
                  <c:v>221.6</c:v>
                </c:pt>
                <c:pt idx="2217">
                  <c:v>221.7</c:v>
                </c:pt>
                <c:pt idx="2218">
                  <c:v>221.8</c:v>
                </c:pt>
                <c:pt idx="2219">
                  <c:v>221.9</c:v>
                </c:pt>
                <c:pt idx="2220">
                  <c:v>222</c:v>
                </c:pt>
                <c:pt idx="2221">
                  <c:v>222.1</c:v>
                </c:pt>
                <c:pt idx="2222">
                  <c:v>222.2</c:v>
                </c:pt>
                <c:pt idx="2223">
                  <c:v>222.3</c:v>
                </c:pt>
                <c:pt idx="2224">
                  <c:v>222.4</c:v>
                </c:pt>
                <c:pt idx="2225">
                  <c:v>222.5</c:v>
                </c:pt>
                <c:pt idx="2226">
                  <c:v>222.6</c:v>
                </c:pt>
                <c:pt idx="2227">
                  <c:v>222.7</c:v>
                </c:pt>
                <c:pt idx="2228">
                  <c:v>222.8</c:v>
                </c:pt>
                <c:pt idx="2229">
                  <c:v>222.9</c:v>
                </c:pt>
                <c:pt idx="2230">
                  <c:v>223</c:v>
                </c:pt>
                <c:pt idx="2231">
                  <c:v>223.1</c:v>
                </c:pt>
                <c:pt idx="2232">
                  <c:v>223.2</c:v>
                </c:pt>
                <c:pt idx="2233">
                  <c:v>223.3</c:v>
                </c:pt>
                <c:pt idx="2234">
                  <c:v>223.4</c:v>
                </c:pt>
                <c:pt idx="2235">
                  <c:v>223.5</c:v>
                </c:pt>
                <c:pt idx="2236">
                  <c:v>223.6</c:v>
                </c:pt>
                <c:pt idx="2237">
                  <c:v>223.7</c:v>
                </c:pt>
                <c:pt idx="2238">
                  <c:v>223.8</c:v>
                </c:pt>
                <c:pt idx="2239">
                  <c:v>223.9</c:v>
                </c:pt>
                <c:pt idx="2240">
                  <c:v>224</c:v>
                </c:pt>
                <c:pt idx="2241">
                  <c:v>224.1</c:v>
                </c:pt>
                <c:pt idx="2242">
                  <c:v>224.2</c:v>
                </c:pt>
                <c:pt idx="2243">
                  <c:v>224.3</c:v>
                </c:pt>
                <c:pt idx="2244">
                  <c:v>224.4</c:v>
                </c:pt>
                <c:pt idx="2245">
                  <c:v>224.5</c:v>
                </c:pt>
                <c:pt idx="2246">
                  <c:v>224.6</c:v>
                </c:pt>
                <c:pt idx="2247">
                  <c:v>224.7</c:v>
                </c:pt>
                <c:pt idx="2248">
                  <c:v>224.8</c:v>
                </c:pt>
                <c:pt idx="2249">
                  <c:v>224.9</c:v>
                </c:pt>
                <c:pt idx="2250">
                  <c:v>225</c:v>
                </c:pt>
                <c:pt idx="2251">
                  <c:v>225.1</c:v>
                </c:pt>
                <c:pt idx="2252">
                  <c:v>225.2</c:v>
                </c:pt>
                <c:pt idx="2253">
                  <c:v>225.3</c:v>
                </c:pt>
                <c:pt idx="2254">
                  <c:v>225.4</c:v>
                </c:pt>
                <c:pt idx="2255">
                  <c:v>225.5</c:v>
                </c:pt>
                <c:pt idx="2256">
                  <c:v>225.6</c:v>
                </c:pt>
                <c:pt idx="2257">
                  <c:v>225.7</c:v>
                </c:pt>
                <c:pt idx="2258">
                  <c:v>225.8</c:v>
                </c:pt>
                <c:pt idx="2259">
                  <c:v>225.9</c:v>
                </c:pt>
                <c:pt idx="2260">
                  <c:v>226</c:v>
                </c:pt>
                <c:pt idx="2261">
                  <c:v>226.1</c:v>
                </c:pt>
                <c:pt idx="2262">
                  <c:v>226.2</c:v>
                </c:pt>
                <c:pt idx="2263">
                  <c:v>226.3</c:v>
                </c:pt>
                <c:pt idx="2264">
                  <c:v>226.4</c:v>
                </c:pt>
                <c:pt idx="2265">
                  <c:v>226.5</c:v>
                </c:pt>
                <c:pt idx="2266">
                  <c:v>226.6</c:v>
                </c:pt>
                <c:pt idx="2267">
                  <c:v>226.7</c:v>
                </c:pt>
                <c:pt idx="2268">
                  <c:v>226.8</c:v>
                </c:pt>
                <c:pt idx="2269">
                  <c:v>226.9</c:v>
                </c:pt>
                <c:pt idx="2270">
                  <c:v>227</c:v>
                </c:pt>
                <c:pt idx="2271">
                  <c:v>227.1</c:v>
                </c:pt>
                <c:pt idx="2272">
                  <c:v>227.2</c:v>
                </c:pt>
                <c:pt idx="2273">
                  <c:v>227.3</c:v>
                </c:pt>
                <c:pt idx="2274">
                  <c:v>227.4</c:v>
                </c:pt>
                <c:pt idx="2275">
                  <c:v>227.5</c:v>
                </c:pt>
                <c:pt idx="2276">
                  <c:v>227.6</c:v>
                </c:pt>
                <c:pt idx="2277">
                  <c:v>227.7</c:v>
                </c:pt>
                <c:pt idx="2278">
                  <c:v>227.8</c:v>
                </c:pt>
                <c:pt idx="2279">
                  <c:v>227.9</c:v>
                </c:pt>
                <c:pt idx="2280">
                  <c:v>228</c:v>
                </c:pt>
                <c:pt idx="2281">
                  <c:v>228.1</c:v>
                </c:pt>
                <c:pt idx="2282">
                  <c:v>228.2</c:v>
                </c:pt>
                <c:pt idx="2283">
                  <c:v>228.3</c:v>
                </c:pt>
                <c:pt idx="2284">
                  <c:v>228.4</c:v>
                </c:pt>
                <c:pt idx="2285">
                  <c:v>228.5</c:v>
                </c:pt>
                <c:pt idx="2286">
                  <c:v>228.6</c:v>
                </c:pt>
                <c:pt idx="2287">
                  <c:v>228.7</c:v>
                </c:pt>
                <c:pt idx="2288">
                  <c:v>228.8</c:v>
                </c:pt>
                <c:pt idx="2289">
                  <c:v>228.9</c:v>
                </c:pt>
                <c:pt idx="2290">
                  <c:v>229</c:v>
                </c:pt>
                <c:pt idx="2291">
                  <c:v>229.1</c:v>
                </c:pt>
                <c:pt idx="2292">
                  <c:v>229.2</c:v>
                </c:pt>
                <c:pt idx="2293">
                  <c:v>229.3</c:v>
                </c:pt>
                <c:pt idx="2294">
                  <c:v>229.4</c:v>
                </c:pt>
                <c:pt idx="2295">
                  <c:v>229.5</c:v>
                </c:pt>
                <c:pt idx="2296">
                  <c:v>229.6</c:v>
                </c:pt>
                <c:pt idx="2297">
                  <c:v>229.7</c:v>
                </c:pt>
                <c:pt idx="2298">
                  <c:v>229.8</c:v>
                </c:pt>
                <c:pt idx="2299">
                  <c:v>229.9</c:v>
                </c:pt>
                <c:pt idx="2300">
                  <c:v>230</c:v>
                </c:pt>
                <c:pt idx="2301">
                  <c:v>230.1</c:v>
                </c:pt>
                <c:pt idx="2302">
                  <c:v>230.2</c:v>
                </c:pt>
                <c:pt idx="2303">
                  <c:v>230.3</c:v>
                </c:pt>
                <c:pt idx="2304">
                  <c:v>230.4</c:v>
                </c:pt>
                <c:pt idx="2305">
                  <c:v>230.5</c:v>
                </c:pt>
                <c:pt idx="2306">
                  <c:v>230.6</c:v>
                </c:pt>
                <c:pt idx="2307">
                  <c:v>230.7</c:v>
                </c:pt>
                <c:pt idx="2308">
                  <c:v>230.8</c:v>
                </c:pt>
                <c:pt idx="2309">
                  <c:v>230.9</c:v>
                </c:pt>
                <c:pt idx="2310">
                  <c:v>231</c:v>
                </c:pt>
                <c:pt idx="2311">
                  <c:v>231.1</c:v>
                </c:pt>
                <c:pt idx="2312">
                  <c:v>231.2</c:v>
                </c:pt>
                <c:pt idx="2313">
                  <c:v>231.3</c:v>
                </c:pt>
                <c:pt idx="2314">
                  <c:v>231.4</c:v>
                </c:pt>
                <c:pt idx="2315">
                  <c:v>231.5</c:v>
                </c:pt>
                <c:pt idx="2316">
                  <c:v>231.6</c:v>
                </c:pt>
                <c:pt idx="2317">
                  <c:v>231.7</c:v>
                </c:pt>
                <c:pt idx="2318">
                  <c:v>231.8</c:v>
                </c:pt>
                <c:pt idx="2319">
                  <c:v>231.9</c:v>
                </c:pt>
                <c:pt idx="2320">
                  <c:v>232</c:v>
                </c:pt>
                <c:pt idx="2321">
                  <c:v>232.1</c:v>
                </c:pt>
                <c:pt idx="2322">
                  <c:v>232.2</c:v>
                </c:pt>
                <c:pt idx="2323">
                  <c:v>232.3</c:v>
                </c:pt>
                <c:pt idx="2324">
                  <c:v>232.4</c:v>
                </c:pt>
                <c:pt idx="2325">
                  <c:v>232.5</c:v>
                </c:pt>
                <c:pt idx="2326">
                  <c:v>232.6</c:v>
                </c:pt>
                <c:pt idx="2327">
                  <c:v>232.7</c:v>
                </c:pt>
                <c:pt idx="2328">
                  <c:v>232.8</c:v>
                </c:pt>
                <c:pt idx="2329">
                  <c:v>232.9</c:v>
                </c:pt>
                <c:pt idx="2330">
                  <c:v>233</c:v>
                </c:pt>
                <c:pt idx="2331">
                  <c:v>233.1</c:v>
                </c:pt>
                <c:pt idx="2332">
                  <c:v>233.2</c:v>
                </c:pt>
                <c:pt idx="2333">
                  <c:v>233.3</c:v>
                </c:pt>
                <c:pt idx="2334">
                  <c:v>233.4</c:v>
                </c:pt>
                <c:pt idx="2335">
                  <c:v>233.5</c:v>
                </c:pt>
                <c:pt idx="2336">
                  <c:v>233.6</c:v>
                </c:pt>
                <c:pt idx="2337">
                  <c:v>233.7</c:v>
                </c:pt>
                <c:pt idx="2338">
                  <c:v>233.8</c:v>
                </c:pt>
                <c:pt idx="2339">
                  <c:v>233.9</c:v>
                </c:pt>
                <c:pt idx="2340">
                  <c:v>234</c:v>
                </c:pt>
                <c:pt idx="2341">
                  <c:v>234.1</c:v>
                </c:pt>
                <c:pt idx="2342">
                  <c:v>234.2</c:v>
                </c:pt>
                <c:pt idx="2343">
                  <c:v>234.3</c:v>
                </c:pt>
                <c:pt idx="2344">
                  <c:v>234.4</c:v>
                </c:pt>
                <c:pt idx="2345">
                  <c:v>234.5</c:v>
                </c:pt>
                <c:pt idx="2346">
                  <c:v>234.6</c:v>
                </c:pt>
                <c:pt idx="2347">
                  <c:v>234.7</c:v>
                </c:pt>
                <c:pt idx="2348">
                  <c:v>234.8</c:v>
                </c:pt>
                <c:pt idx="2349">
                  <c:v>234.9</c:v>
                </c:pt>
                <c:pt idx="2350">
                  <c:v>235</c:v>
                </c:pt>
                <c:pt idx="2351">
                  <c:v>235.1</c:v>
                </c:pt>
                <c:pt idx="2352">
                  <c:v>235.2</c:v>
                </c:pt>
                <c:pt idx="2353">
                  <c:v>235.3</c:v>
                </c:pt>
                <c:pt idx="2354">
                  <c:v>235.4</c:v>
                </c:pt>
                <c:pt idx="2355">
                  <c:v>235.5</c:v>
                </c:pt>
                <c:pt idx="2356">
                  <c:v>235.6</c:v>
                </c:pt>
                <c:pt idx="2357">
                  <c:v>235.7</c:v>
                </c:pt>
                <c:pt idx="2358">
                  <c:v>235.8</c:v>
                </c:pt>
                <c:pt idx="2359">
                  <c:v>235.9</c:v>
                </c:pt>
                <c:pt idx="2360">
                  <c:v>236</c:v>
                </c:pt>
                <c:pt idx="2361">
                  <c:v>236.1</c:v>
                </c:pt>
                <c:pt idx="2362">
                  <c:v>236.2</c:v>
                </c:pt>
                <c:pt idx="2363">
                  <c:v>236.3</c:v>
                </c:pt>
                <c:pt idx="2364">
                  <c:v>236.4</c:v>
                </c:pt>
                <c:pt idx="2365">
                  <c:v>236.5</c:v>
                </c:pt>
                <c:pt idx="2366">
                  <c:v>236.6</c:v>
                </c:pt>
                <c:pt idx="2367">
                  <c:v>236.7</c:v>
                </c:pt>
                <c:pt idx="2368">
                  <c:v>236.8</c:v>
                </c:pt>
                <c:pt idx="2369">
                  <c:v>236.9</c:v>
                </c:pt>
                <c:pt idx="2370">
                  <c:v>237</c:v>
                </c:pt>
                <c:pt idx="2371">
                  <c:v>237.1</c:v>
                </c:pt>
                <c:pt idx="2372">
                  <c:v>237.2</c:v>
                </c:pt>
                <c:pt idx="2373">
                  <c:v>237.3</c:v>
                </c:pt>
                <c:pt idx="2374">
                  <c:v>237.4</c:v>
                </c:pt>
                <c:pt idx="2375">
                  <c:v>237.5</c:v>
                </c:pt>
                <c:pt idx="2376">
                  <c:v>237.6</c:v>
                </c:pt>
                <c:pt idx="2377">
                  <c:v>237.7</c:v>
                </c:pt>
                <c:pt idx="2378">
                  <c:v>237.8</c:v>
                </c:pt>
                <c:pt idx="2379">
                  <c:v>237.9</c:v>
                </c:pt>
                <c:pt idx="2380">
                  <c:v>238</c:v>
                </c:pt>
                <c:pt idx="2381">
                  <c:v>238.1</c:v>
                </c:pt>
                <c:pt idx="2382">
                  <c:v>238.2</c:v>
                </c:pt>
                <c:pt idx="2383">
                  <c:v>238.3</c:v>
                </c:pt>
                <c:pt idx="2384">
                  <c:v>238.4</c:v>
                </c:pt>
                <c:pt idx="2385">
                  <c:v>238.5</c:v>
                </c:pt>
              </c:numCache>
            </c:numRef>
          </c:yVal>
          <c:smooth val="0"/>
          <c:extLst>
            <c:ext xmlns:c16="http://schemas.microsoft.com/office/drawing/2014/chart" uri="{C3380CC4-5D6E-409C-BE32-E72D297353CC}">
              <c16:uniqueId val="{00000000-42FD-D94E-9B3A-8EBA3AB96728}"/>
            </c:ext>
          </c:extLst>
        </c:ser>
        <c:ser>
          <c:idx val="2"/>
          <c:order val="1"/>
          <c:tx>
            <c:v>Test End</c:v>
          </c:tx>
          <c:spPr>
            <a:ln w="25400" cap="rnd">
              <a:noFill/>
              <a:round/>
            </a:ln>
            <a:effectLst/>
          </c:spPr>
          <c:marker>
            <c:symbol val="circle"/>
            <c:size val="5"/>
            <c:spPr>
              <a:solidFill>
                <a:schemeClr val="bg2"/>
              </a:solidFill>
              <a:ln>
                <a:solidFill>
                  <a:schemeClr val="tx1"/>
                </a:solidFill>
              </a:ln>
            </c:spPr>
          </c:marker>
          <c:dPt>
            <c:idx val="68"/>
            <c:bubble3D val="0"/>
            <c:extLst>
              <c:ext xmlns:c16="http://schemas.microsoft.com/office/drawing/2014/chart" uri="{C3380CC4-5D6E-409C-BE32-E72D297353CC}">
                <c16:uniqueId val="{00000001-42FD-D94E-9B3A-8EBA3AB96728}"/>
              </c:ext>
            </c:extLst>
          </c:dPt>
          <c:dPt>
            <c:idx val="125"/>
            <c:bubble3D val="0"/>
            <c:extLst>
              <c:ext xmlns:c16="http://schemas.microsoft.com/office/drawing/2014/chart" uri="{C3380CC4-5D6E-409C-BE32-E72D297353CC}">
                <c16:uniqueId val="{00000002-42FD-D94E-9B3A-8EBA3AB96728}"/>
              </c:ext>
            </c:extLst>
          </c:dPt>
          <c:dPt>
            <c:idx val="193"/>
            <c:bubble3D val="0"/>
            <c:extLst>
              <c:ext xmlns:c16="http://schemas.microsoft.com/office/drawing/2014/chart" uri="{C3380CC4-5D6E-409C-BE32-E72D297353CC}">
                <c16:uniqueId val="{00000003-42FD-D94E-9B3A-8EBA3AB96728}"/>
              </c:ext>
            </c:extLst>
          </c:dPt>
          <c:dPt>
            <c:idx val="244"/>
            <c:bubble3D val="0"/>
            <c:extLst>
              <c:ext xmlns:c16="http://schemas.microsoft.com/office/drawing/2014/chart" uri="{C3380CC4-5D6E-409C-BE32-E72D297353CC}">
                <c16:uniqueId val="{00000004-42FD-D94E-9B3A-8EBA3AB96728}"/>
              </c:ext>
            </c:extLst>
          </c:dPt>
          <c:dPt>
            <c:idx val="305"/>
            <c:bubble3D val="0"/>
            <c:extLst>
              <c:ext xmlns:c16="http://schemas.microsoft.com/office/drawing/2014/chart" uri="{C3380CC4-5D6E-409C-BE32-E72D297353CC}">
                <c16:uniqueId val="{00000005-42FD-D94E-9B3A-8EBA3AB96728}"/>
              </c:ext>
            </c:extLst>
          </c:dPt>
          <c:dPt>
            <c:idx val="365"/>
            <c:bubble3D val="0"/>
            <c:extLst>
              <c:ext xmlns:c16="http://schemas.microsoft.com/office/drawing/2014/chart" uri="{C3380CC4-5D6E-409C-BE32-E72D297353CC}">
                <c16:uniqueId val="{00000006-42FD-D94E-9B3A-8EBA3AB96728}"/>
              </c:ext>
            </c:extLst>
          </c:dPt>
          <c:dLbls>
            <c:delete val="1"/>
          </c:dLbls>
          <c:errBars>
            <c:errDir val="x"/>
            <c:errBarType val="both"/>
            <c:errValType val="cust"/>
            <c:noEndCap val="0"/>
            <c:plus>
              <c:numRef>
                <c:f>'MPN Data'!$H$3:$H$2388</c:f>
                <c:numCache>
                  <c:formatCode>General</c:formatCode>
                  <c:ptCount val="2386"/>
                  <c:pt idx="68">
                    <c:v>0.33900000000000002</c:v>
                  </c:pt>
                  <c:pt idx="125">
                    <c:v>0.33900000000000002</c:v>
                  </c:pt>
                  <c:pt idx="193">
                    <c:v>0.33900000000000002</c:v>
                  </c:pt>
                  <c:pt idx="305">
                    <c:v>0.33900000000000002</c:v>
                  </c:pt>
                  <c:pt idx="485">
                    <c:v>0.33900000000000002</c:v>
                  </c:pt>
                  <c:pt idx="545">
                    <c:v>0.33900000000000002</c:v>
                  </c:pt>
                  <c:pt idx="805">
                    <c:v>1.2</c:v>
                  </c:pt>
                  <c:pt idx="971">
                    <c:v>0.33900000000000002</c:v>
                  </c:pt>
                  <c:pt idx="1205">
                    <c:v>0.33900000000000002</c:v>
                  </c:pt>
                  <c:pt idx="1265">
                    <c:v>0.33900000000000002</c:v>
                  </c:pt>
                  <c:pt idx="1329">
                    <c:v>0.33900000000000002</c:v>
                  </c:pt>
                  <c:pt idx="1565">
                    <c:v>0.33900000000000002</c:v>
                  </c:pt>
                  <c:pt idx="1625">
                    <c:v>0.83</c:v>
                  </c:pt>
                  <c:pt idx="1685">
                    <c:v>0.33900000000000002</c:v>
                  </c:pt>
                  <c:pt idx="1813">
                    <c:v>0.33900000000000002</c:v>
                  </c:pt>
                  <c:pt idx="1867">
                    <c:v>0.33900000000000002</c:v>
                  </c:pt>
                  <c:pt idx="1985">
                    <c:v>0.33900000000000002</c:v>
                  </c:pt>
                  <c:pt idx="2184">
                    <c:v>4.0449999999999999</c:v>
                  </c:pt>
                  <c:pt idx="2214">
                    <c:v>0.61399999999999999</c:v>
                  </c:pt>
                  <c:pt idx="2364">
                    <c:v>0.33900000000000002</c:v>
                  </c:pt>
                </c:numCache>
              </c:numRef>
            </c:plus>
            <c:minus>
              <c:numRef>
                <c:f>'MPN Data'!$G$3:$G$2388</c:f>
                <c:numCache>
                  <c:formatCode>General</c:formatCode>
                  <c:ptCount val="2386"/>
                  <c:pt idx="68">
                    <c:v>6.7000000000000004E-2</c:v>
                  </c:pt>
                  <c:pt idx="125">
                    <c:v>6.7000000000000004E-2</c:v>
                  </c:pt>
                  <c:pt idx="193">
                    <c:v>6.7000000000000004E-2</c:v>
                  </c:pt>
                  <c:pt idx="305">
                    <c:v>6.7000000000000004E-2</c:v>
                  </c:pt>
                  <c:pt idx="485">
                    <c:v>6.7000000000000004E-2</c:v>
                  </c:pt>
                  <c:pt idx="545">
                    <c:v>6.7000000000000004E-2</c:v>
                  </c:pt>
                  <c:pt idx="805">
                    <c:v>0.375</c:v>
                  </c:pt>
                  <c:pt idx="971">
                    <c:v>6.7000000000000004E-2</c:v>
                  </c:pt>
                  <c:pt idx="1205">
                    <c:v>6.7000000000000004E-2</c:v>
                  </c:pt>
                  <c:pt idx="1265">
                    <c:v>6.7000000000000004E-2</c:v>
                  </c:pt>
                  <c:pt idx="1329">
                    <c:v>6.7000000000000004E-2</c:v>
                  </c:pt>
                  <c:pt idx="1565">
                    <c:v>6.7000000000000004E-2</c:v>
                  </c:pt>
                  <c:pt idx="1625">
                    <c:v>0.19499999999999998</c:v>
                  </c:pt>
                  <c:pt idx="1685">
                    <c:v>6.7000000000000004E-2</c:v>
                  </c:pt>
                  <c:pt idx="1813">
                    <c:v>6.7000000000000004E-2</c:v>
                  </c:pt>
                  <c:pt idx="1867">
                    <c:v>6.7000000000000004E-2</c:v>
                  </c:pt>
                  <c:pt idx="1985">
                    <c:v>6.7000000000000004E-2</c:v>
                  </c:pt>
                  <c:pt idx="2184">
                    <c:v>0.51800000000000002</c:v>
                  </c:pt>
                  <c:pt idx="2214">
                    <c:v>0.14599999999999999</c:v>
                  </c:pt>
                  <c:pt idx="2364">
                    <c:v>6.7000000000000004E-2</c:v>
                  </c:pt>
                </c:numCache>
              </c:numRef>
            </c:minus>
          </c:errBars>
          <c:xVal>
            <c:numRef>
              <c:f>'MPN Data'!$F$3:$F$2388</c:f>
              <c:numCache>
                <c:formatCode>General</c:formatCode>
                <c:ptCount val="2386"/>
                <c:pt idx="68">
                  <c:v>7.6999999999999999E-2</c:v>
                </c:pt>
                <c:pt idx="125">
                  <c:v>7.6999999999999999E-2</c:v>
                </c:pt>
                <c:pt idx="193">
                  <c:v>7.6999999999999999E-2</c:v>
                </c:pt>
                <c:pt idx="305">
                  <c:v>7.6999999999999999E-2</c:v>
                </c:pt>
                <c:pt idx="485">
                  <c:v>7.6999999999999999E-2</c:v>
                </c:pt>
                <c:pt idx="545">
                  <c:v>7.6999999999999999E-2</c:v>
                </c:pt>
                <c:pt idx="805">
                  <c:v>0.45400000000000001</c:v>
                </c:pt>
                <c:pt idx="971">
                  <c:v>7.6999999999999999E-2</c:v>
                </c:pt>
                <c:pt idx="1205">
                  <c:v>7.6999999999999999E-2</c:v>
                </c:pt>
                <c:pt idx="1265">
                  <c:v>7.6999999999999999E-2</c:v>
                </c:pt>
                <c:pt idx="1329">
                  <c:v>7.6999999999999999E-2</c:v>
                </c:pt>
                <c:pt idx="1565">
                  <c:v>7.6999999999999999E-2</c:v>
                </c:pt>
                <c:pt idx="1625">
                  <c:v>0.20499999999999999</c:v>
                </c:pt>
                <c:pt idx="1685">
                  <c:v>7.6999999999999999E-2</c:v>
                </c:pt>
                <c:pt idx="1813">
                  <c:v>7.6999999999999999E-2</c:v>
                </c:pt>
                <c:pt idx="1867">
                  <c:v>7.6999999999999999E-2</c:v>
                </c:pt>
                <c:pt idx="1985">
                  <c:v>7.6999999999999999E-2</c:v>
                </c:pt>
                <c:pt idx="2184">
                  <c:v>0.65200000000000002</c:v>
                </c:pt>
                <c:pt idx="2214">
                  <c:v>0.156</c:v>
                </c:pt>
                <c:pt idx="2364">
                  <c:v>7.6999999999999999E-2</c:v>
                </c:pt>
              </c:numCache>
            </c:numRef>
          </c:xVal>
          <c:yVal>
            <c:numRef>
              <c:f>'MPN depth graphs'!$I$3:$I$2388</c:f>
              <c:numCache>
                <c:formatCode>General</c:formatCode>
                <c:ptCount val="2386"/>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pt idx="251">
                  <c:v>25.1</c:v>
                </c:pt>
                <c:pt idx="252">
                  <c:v>25.2</c:v>
                </c:pt>
                <c:pt idx="253">
                  <c:v>25.3</c:v>
                </c:pt>
                <c:pt idx="254">
                  <c:v>25.4</c:v>
                </c:pt>
                <c:pt idx="255">
                  <c:v>25.5</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30</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32.200000000000003</c:v>
                </c:pt>
                <c:pt idx="323">
                  <c:v>32.299999999999997</c:v>
                </c:pt>
                <c:pt idx="324">
                  <c:v>32.4</c:v>
                </c:pt>
                <c:pt idx="325">
                  <c:v>32.5</c:v>
                </c:pt>
                <c:pt idx="326">
                  <c:v>32.6</c:v>
                </c:pt>
                <c:pt idx="327">
                  <c:v>32.700000000000003</c:v>
                </c:pt>
                <c:pt idx="328">
                  <c:v>32.799999999999997</c:v>
                </c:pt>
                <c:pt idx="329">
                  <c:v>32.9</c:v>
                </c:pt>
                <c:pt idx="330">
                  <c:v>33</c:v>
                </c:pt>
                <c:pt idx="331">
                  <c:v>33.1</c:v>
                </c:pt>
                <c:pt idx="332">
                  <c:v>33.200000000000003</c:v>
                </c:pt>
                <c:pt idx="333">
                  <c:v>33.299999999999997</c:v>
                </c:pt>
                <c:pt idx="334">
                  <c:v>33.4</c:v>
                </c:pt>
                <c:pt idx="335">
                  <c:v>33.5</c:v>
                </c:pt>
                <c:pt idx="336">
                  <c:v>33.6</c:v>
                </c:pt>
                <c:pt idx="337">
                  <c:v>33.700000000000003</c:v>
                </c:pt>
                <c:pt idx="338">
                  <c:v>33.799999999999997</c:v>
                </c:pt>
                <c:pt idx="339">
                  <c:v>33.9</c:v>
                </c:pt>
                <c:pt idx="340">
                  <c:v>34</c:v>
                </c:pt>
                <c:pt idx="341">
                  <c:v>34.1</c:v>
                </c:pt>
                <c:pt idx="342">
                  <c:v>34.200000000000003</c:v>
                </c:pt>
                <c:pt idx="343">
                  <c:v>34.299999999999997</c:v>
                </c:pt>
                <c:pt idx="344">
                  <c:v>34.4</c:v>
                </c:pt>
                <c:pt idx="345">
                  <c:v>34.5</c:v>
                </c:pt>
                <c:pt idx="346">
                  <c:v>34.6</c:v>
                </c:pt>
                <c:pt idx="347">
                  <c:v>34.700000000000003</c:v>
                </c:pt>
                <c:pt idx="348">
                  <c:v>34.799999999999997</c:v>
                </c:pt>
                <c:pt idx="349">
                  <c:v>34.9</c:v>
                </c:pt>
                <c:pt idx="350">
                  <c:v>35</c:v>
                </c:pt>
                <c:pt idx="351">
                  <c:v>35.1</c:v>
                </c:pt>
                <c:pt idx="352">
                  <c:v>35.200000000000003</c:v>
                </c:pt>
                <c:pt idx="353">
                  <c:v>35.299999999999997</c:v>
                </c:pt>
                <c:pt idx="354">
                  <c:v>35.4</c:v>
                </c:pt>
                <c:pt idx="355">
                  <c:v>35.5</c:v>
                </c:pt>
                <c:pt idx="356">
                  <c:v>35.6</c:v>
                </c:pt>
                <c:pt idx="357">
                  <c:v>35.700000000000003</c:v>
                </c:pt>
                <c:pt idx="358">
                  <c:v>35.799999999999997</c:v>
                </c:pt>
                <c:pt idx="359">
                  <c:v>35.9</c:v>
                </c:pt>
                <c:pt idx="360">
                  <c:v>36</c:v>
                </c:pt>
                <c:pt idx="361">
                  <c:v>36.1</c:v>
                </c:pt>
                <c:pt idx="362">
                  <c:v>36.200000000000003</c:v>
                </c:pt>
                <c:pt idx="363">
                  <c:v>36.299999999999997</c:v>
                </c:pt>
                <c:pt idx="364">
                  <c:v>36.4</c:v>
                </c:pt>
                <c:pt idx="365">
                  <c:v>36.5</c:v>
                </c:pt>
                <c:pt idx="366">
                  <c:v>36.6</c:v>
                </c:pt>
                <c:pt idx="367">
                  <c:v>36.700000000000003</c:v>
                </c:pt>
                <c:pt idx="368">
                  <c:v>36.799999999999997</c:v>
                </c:pt>
                <c:pt idx="369">
                  <c:v>36.9</c:v>
                </c:pt>
                <c:pt idx="370">
                  <c:v>37</c:v>
                </c:pt>
                <c:pt idx="371">
                  <c:v>37.1</c:v>
                </c:pt>
                <c:pt idx="372">
                  <c:v>37.200000000000003</c:v>
                </c:pt>
                <c:pt idx="373">
                  <c:v>37.299999999999997</c:v>
                </c:pt>
                <c:pt idx="374">
                  <c:v>37.4</c:v>
                </c:pt>
                <c:pt idx="375">
                  <c:v>37.5</c:v>
                </c:pt>
                <c:pt idx="376">
                  <c:v>37.6</c:v>
                </c:pt>
                <c:pt idx="377">
                  <c:v>37.700000000000003</c:v>
                </c:pt>
                <c:pt idx="378">
                  <c:v>37.799999999999997</c:v>
                </c:pt>
                <c:pt idx="379">
                  <c:v>37.9</c:v>
                </c:pt>
                <c:pt idx="380">
                  <c:v>38</c:v>
                </c:pt>
                <c:pt idx="381">
                  <c:v>38.1</c:v>
                </c:pt>
                <c:pt idx="382">
                  <c:v>38.200000000000003</c:v>
                </c:pt>
                <c:pt idx="383">
                  <c:v>38.299999999999997</c:v>
                </c:pt>
                <c:pt idx="384">
                  <c:v>38.4</c:v>
                </c:pt>
                <c:pt idx="385">
                  <c:v>38.5</c:v>
                </c:pt>
                <c:pt idx="386">
                  <c:v>38.6</c:v>
                </c:pt>
                <c:pt idx="387">
                  <c:v>38.700000000000003</c:v>
                </c:pt>
                <c:pt idx="388">
                  <c:v>38.799999999999997</c:v>
                </c:pt>
                <c:pt idx="389">
                  <c:v>38.9</c:v>
                </c:pt>
                <c:pt idx="390">
                  <c:v>39</c:v>
                </c:pt>
                <c:pt idx="391">
                  <c:v>39.1</c:v>
                </c:pt>
                <c:pt idx="392">
                  <c:v>39.200000000000003</c:v>
                </c:pt>
                <c:pt idx="393">
                  <c:v>39.299999999999997</c:v>
                </c:pt>
                <c:pt idx="394">
                  <c:v>39.4</c:v>
                </c:pt>
                <c:pt idx="395">
                  <c:v>39.5</c:v>
                </c:pt>
                <c:pt idx="396">
                  <c:v>39.6</c:v>
                </c:pt>
                <c:pt idx="397">
                  <c:v>39.700000000000003</c:v>
                </c:pt>
                <c:pt idx="398">
                  <c:v>39.799999999999997</c:v>
                </c:pt>
                <c:pt idx="399">
                  <c:v>39.9</c:v>
                </c:pt>
                <c:pt idx="400">
                  <c:v>40</c:v>
                </c:pt>
                <c:pt idx="401">
                  <c:v>40.1</c:v>
                </c:pt>
                <c:pt idx="402">
                  <c:v>40.200000000000003</c:v>
                </c:pt>
                <c:pt idx="403">
                  <c:v>40.299999999999997</c:v>
                </c:pt>
                <c:pt idx="404">
                  <c:v>40.4</c:v>
                </c:pt>
                <c:pt idx="405">
                  <c:v>40.5</c:v>
                </c:pt>
                <c:pt idx="406">
                  <c:v>40.6</c:v>
                </c:pt>
                <c:pt idx="407">
                  <c:v>40.700000000000003</c:v>
                </c:pt>
                <c:pt idx="408">
                  <c:v>40.799999999999997</c:v>
                </c:pt>
                <c:pt idx="409">
                  <c:v>40.9</c:v>
                </c:pt>
                <c:pt idx="410">
                  <c:v>41</c:v>
                </c:pt>
                <c:pt idx="411">
                  <c:v>41.1</c:v>
                </c:pt>
                <c:pt idx="412">
                  <c:v>41.2</c:v>
                </c:pt>
                <c:pt idx="413">
                  <c:v>41.3</c:v>
                </c:pt>
                <c:pt idx="414">
                  <c:v>41.4</c:v>
                </c:pt>
                <c:pt idx="415">
                  <c:v>41.5</c:v>
                </c:pt>
                <c:pt idx="416">
                  <c:v>41.6</c:v>
                </c:pt>
                <c:pt idx="417">
                  <c:v>41.7</c:v>
                </c:pt>
                <c:pt idx="418">
                  <c:v>41.8</c:v>
                </c:pt>
                <c:pt idx="419">
                  <c:v>41.9</c:v>
                </c:pt>
                <c:pt idx="420">
                  <c:v>42</c:v>
                </c:pt>
                <c:pt idx="421">
                  <c:v>42.1</c:v>
                </c:pt>
                <c:pt idx="422">
                  <c:v>42.2</c:v>
                </c:pt>
                <c:pt idx="423">
                  <c:v>42.3</c:v>
                </c:pt>
                <c:pt idx="424">
                  <c:v>42.4</c:v>
                </c:pt>
                <c:pt idx="425">
                  <c:v>42.5</c:v>
                </c:pt>
                <c:pt idx="426">
                  <c:v>42.6</c:v>
                </c:pt>
                <c:pt idx="427">
                  <c:v>42.7</c:v>
                </c:pt>
                <c:pt idx="428">
                  <c:v>42.8</c:v>
                </c:pt>
                <c:pt idx="429">
                  <c:v>42.9</c:v>
                </c:pt>
                <c:pt idx="430">
                  <c:v>43</c:v>
                </c:pt>
                <c:pt idx="431">
                  <c:v>43.1</c:v>
                </c:pt>
                <c:pt idx="432">
                  <c:v>43.2</c:v>
                </c:pt>
                <c:pt idx="433">
                  <c:v>43.3</c:v>
                </c:pt>
                <c:pt idx="434">
                  <c:v>43.4</c:v>
                </c:pt>
                <c:pt idx="435">
                  <c:v>43.5</c:v>
                </c:pt>
                <c:pt idx="436">
                  <c:v>43.6</c:v>
                </c:pt>
                <c:pt idx="437">
                  <c:v>43.7</c:v>
                </c:pt>
                <c:pt idx="438">
                  <c:v>43.8</c:v>
                </c:pt>
                <c:pt idx="439">
                  <c:v>43.9</c:v>
                </c:pt>
                <c:pt idx="440">
                  <c:v>44</c:v>
                </c:pt>
                <c:pt idx="441">
                  <c:v>44.1</c:v>
                </c:pt>
                <c:pt idx="442">
                  <c:v>44.2</c:v>
                </c:pt>
                <c:pt idx="443">
                  <c:v>44.3</c:v>
                </c:pt>
                <c:pt idx="444">
                  <c:v>44.4</c:v>
                </c:pt>
                <c:pt idx="445">
                  <c:v>44.5</c:v>
                </c:pt>
                <c:pt idx="446">
                  <c:v>44.6</c:v>
                </c:pt>
                <c:pt idx="447">
                  <c:v>44.7</c:v>
                </c:pt>
                <c:pt idx="448">
                  <c:v>44.8</c:v>
                </c:pt>
                <c:pt idx="449">
                  <c:v>44.9</c:v>
                </c:pt>
                <c:pt idx="450">
                  <c:v>45</c:v>
                </c:pt>
                <c:pt idx="451">
                  <c:v>45.1</c:v>
                </c:pt>
                <c:pt idx="452">
                  <c:v>45.2</c:v>
                </c:pt>
                <c:pt idx="453">
                  <c:v>45.3</c:v>
                </c:pt>
                <c:pt idx="454">
                  <c:v>45.4</c:v>
                </c:pt>
                <c:pt idx="455">
                  <c:v>45.5</c:v>
                </c:pt>
                <c:pt idx="456">
                  <c:v>45.6</c:v>
                </c:pt>
                <c:pt idx="457">
                  <c:v>45.7</c:v>
                </c:pt>
                <c:pt idx="458">
                  <c:v>45.8</c:v>
                </c:pt>
                <c:pt idx="459">
                  <c:v>45.9</c:v>
                </c:pt>
                <c:pt idx="460">
                  <c:v>46</c:v>
                </c:pt>
                <c:pt idx="461">
                  <c:v>46.1</c:v>
                </c:pt>
                <c:pt idx="462">
                  <c:v>46.2</c:v>
                </c:pt>
                <c:pt idx="463">
                  <c:v>46.3</c:v>
                </c:pt>
                <c:pt idx="464">
                  <c:v>46.4</c:v>
                </c:pt>
                <c:pt idx="465">
                  <c:v>46.5</c:v>
                </c:pt>
                <c:pt idx="466">
                  <c:v>46.6</c:v>
                </c:pt>
                <c:pt idx="467">
                  <c:v>46.7</c:v>
                </c:pt>
                <c:pt idx="468">
                  <c:v>46.8</c:v>
                </c:pt>
                <c:pt idx="469">
                  <c:v>46.9</c:v>
                </c:pt>
                <c:pt idx="470">
                  <c:v>47</c:v>
                </c:pt>
                <c:pt idx="471">
                  <c:v>47.1</c:v>
                </c:pt>
                <c:pt idx="472">
                  <c:v>47.2</c:v>
                </c:pt>
                <c:pt idx="473">
                  <c:v>47.3</c:v>
                </c:pt>
                <c:pt idx="474">
                  <c:v>47.4</c:v>
                </c:pt>
                <c:pt idx="475">
                  <c:v>47.5</c:v>
                </c:pt>
                <c:pt idx="476">
                  <c:v>47.6</c:v>
                </c:pt>
                <c:pt idx="477">
                  <c:v>47.7</c:v>
                </c:pt>
                <c:pt idx="478">
                  <c:v>47.8</c:v>
                </c:pt>
                <c:pt idx="479">
                  <c:v>47.9</c:v>
                </c:pt>
                <c:pt idx="480">
                  <c:v>48</c:v>
                </c:pt>
                <c:pt idx="481">
                  <c:v>48.1</c:v>
                </c:pt>
                <c:pt idx="482">
                  <c:v>48.2</c:v>
                </c:pt>
                <c:pt idx="483">
                  <c:v>48.3</c:v>
                </c:pt>
                <c:pt idx="484">
                  <c:v>48.4</c:v>
                </c:pt>
                <c:pt idx="485">
                  <c:v>48.5</c:v>
                </c:pt>
                <c:pt idx="486">
                  <c:v>48.6</c:v>
                </c:pt>
                <c:pt idx="487">
                  <c:v>48.7</c:v>
                </c:pt>
                <c:pt idx="488">
                  <c:v>48.8</c:v>
                </c:pt>
                <c:pt idx="489">
                  <c:v>48.9</c:v>
                </c:pt>
                <c:pt idx="490">
                  <c:v>49</c:v>
                </c:pt>
                <c:pt idx="491">
                  <c:v>49.1</c:v>
                </c:pt>
                <c:pt idx="492">
                  <c:v>49.2</c:v>
                </c:pt>
                <c:pt idx="493">
                  <c:v>49.3</c:v>
                </c:pt>
                <c:pt idx="494">
                  <c:v>49.4</c:v>
                </c:pt>
                <c:pt idx="495">
                  <c:v>49.5</c:v>
                </c:pt>
                <c:pt idx="496">
                  <c:v>49.6</c:v>
                </c:pt>
                <c:pt idx="497">
                  <c:v>49.7</c:v>
                </c:pt>
                <c:pt idx="498">
                  <c:v>49.8</c:v>
                </c:pt>
                <c:pt idx="499">
                  <c:v>49.9</c:v>
                </c:pt>
                <c:pt idx="500">
                  <c:v>50</c:v>
                </c:pt>
                <c:pt idx="501">
                  <c:v>50.1</c:v>
                </c:pt>
                <c:pt idx="502">
                  <c:v>50.2</c:v>
                </c:pt>
                <c:pt idx="503">
                  <c:v>50.3</c:v>
                </c:pt>
                <c:pt idx="504">
                  <c:v>50.4</c:v>
                </c:pt>
                <c:pt idx="505">
                  <c:v>50.5</c:v>
                </c:pt>
                <c:pt idx="506">
                  <c:v>50.6</c:v>
                </c:pt>
                <c:pt idx="507">
                  <c:v>50.7</c:v>
                </c:pt>
                <c:pt idx="508">
                  <c:v>50.8</c:v>
                </c:pt>
                <c:pt idx="509">
                  <c:v>50.9</c:v>
                </c:pt>
                <c:pt idx="510">
                  <c:v>51</c:v>
                </c:pt>
                <c:pt idx="511">
                  <c:v>51.1</c:v>
                </c:pt>
                <c:pt idx="512">
                  <c:v>51.2</c:v>
                </c:pt>
                <c:pt idx="513">
                  <c:v>51.3</c:v>
                </c:pt>
                <c:pt idx="514">
                  <c:v>51.4</c:v>
                </c:pt>
                <c:pt idx="515">
                  <c:v>51.5</c:v>
                </c:pt>
                <c:pt idx="516">
                  <c:v>51.6</c:v>
                </c:pt>
                <c:pt idx="517">
                  <c:v>51.7</c:v>
                </c:pt>
                <c:pt idx="518">
                  <c:v>51.8</c:v>
                </c:pt>
                <c:pt idx="519">
                  <c:v>51.9</c:v>
                </c:pt>
                <c:pt idx="520">
                  <c:v>52</c:v>
                </c:pt>
                <c:pt idx="521">
                  <c:v>52.1</c:v>
                </c:pt>
                <c:pt idx="522">
                  <c:v>52.2</c:v>
                </c:pt>
                <c:pt idx="523">
                  <c:v>52.3</c:v>
                </c:pt>
                <c:pt idx="524">
                  <c:v>52.4</c:v>
                </c:pt>
                <c:pt idx="525">
                  <c:v>52.5</c:v>
                </c:pt>
                <c:pt idx="526">
                  <c:v>52.6</c:v>
                </c:pt>
                <c:pt idx="527">
                  <c:v>52.7</c:v>
                </c:pt>
                <c:pt idx="528">
                  <c:v>52.8</c:v>
                </c:pt>
                <c:pt idx="529">
                  <c:v>52.9</c:v>
                </c:pt>
                <c:pt idx="530">
                  <c:v>53</c:v>
                </c:pt>
                <c:pt idx="531">
                  <c:v>53.1</c:v>
                </c:pt>
                <c:pt idx="532">
                  <c:v>53.2</c:v>
                </c:pt>
                <c:pt idx="533">
                  <c:v>53.3</c:v>
                </c:pt>
                <c:pt idx="534">
                  <c:v>53.4</c:v>
                </c:pt>
                <c:pt idx="535">
                  <c:v>53.5</c:v>
                </c:pt>
                <c:pt idx="536">
                  <c:v>53.6</c:v>
                </c:pt>
                <c:pt idx="537">
                  <c:v>53.7</c:v>
                </c:pt>
                <c:pt idx="538">
                  <c:v>53.8</c:v>
                </c:pt>
                <c:pt idx="539">
                  <c:v>53.9</c:v>
                </c:pt>
                <c:pt idx="540">
                  <c:v>54</c:v>
                </c:pt>
                <c:pt idx="541">
                  <c:v>54.1</c:v>
                </c:pt>
                <c:pt idx="542">
                  <c:v>54.2</c:v>
                </c:pt>
                <c:pt idx="543">
                  <c:v>54.3</c:v>
                </c:pt>
                <c:pt idx="544">
                  <c:v>54.4</c:v>
                </c:pt>
                <c:pt idx="545">
                  <c:v>54.5</c:v>
                </c:pt>
                <c:pt idx="546">
                  <c:v>54.6</c:v>
                </c:pt>
                <c:pt idx="547">
                  <c:v>54.7</c:v>
                </c:pt>
                <c:pt idx="548">
                  <c:v>54.8</c:v>
                </c:pt>
                <c:pt idx="549">
                  <c:v>54.9</c:v>
                </c:pt>
                <c:pt idx="550">
                  <c:v>55</c:v>
                </c:pt>
                <c:pt idx="551">
                  <c:v>55.1</c:v>
                </c:pt>
                <c:pt idx="552">
                  <c:v>55.2</c:v>
                </c:pt>
                <c:pt idx="553">
                  <c:v>55.3</c:v>
                </c:pt>
                <c:pt idx="554">
                  <c:v>55.4</c:v>
                </c:pt>
                <c:pt idx="555">
                  <c:v>55.5</c:v>
                </c:pt>
                <c:pt idx="556">
                  <c:v>55.6</c:v>
                </c:pt>
                <c:pt idx="557">
                  <c:v>55.7</c:v>
                </c:pt>
                <c:pt idx="558">
                  <c:v>55.8</c:v>
                </c:pt>
                <c:pt idx="559">
                  <c:v>55.9</c:v>
                </c:pt>
                <c:pt idx="560">
                  <c:v>56</c:v>
                </c:pt>
                <c:pt idx="561">
                  <c:v>56.1</c:v>
                </c:pt>
                <c:pt idx="562">
                  <c:v>56.2</c:v>
                </c:pt>
                <c:pt idx="563">
                  <c:v>56.3</c:v>
                </c:pt>
                <c:pt idx="564">
                  <c:v>56.4</c:v>
                </c:pt>
                <c:pt idx="565">
                  <c:v>56.5</c:v>
                </c:pt>
                <c:pt idx="566">
                  <c:v>56.6</c:v>
                </c:pt>
                <c:pt idx="567">
                  <c:v>56.7</c:v>
                </c:pt>
                <c:pt idx="568">
                  <c:v>56.8</c:v>
                </c:pt>
                <c:pt idx="569">
                  <c:v>56.9</c:v>
                </c:pt>
                <c:pt idx="570">
                  <c:v>57</c:v>
                </c:pt>
                <c:pt idx="571">
                  <c:v>57.1</c:v>
                </c:pt>
                <c:pt idx="572">
                  <c:v>57.2</c:v>
                </c:pt>
                <c:pt idx="573">
                  <c:v>57.3</c:v>
                </c:pt>
                <c:pt idx="574">
                  <c:v>57.4</c:v>
                </c:pt>
                <c:pt idx="575">
                  <c:v>57.5</c:v>
                </c:pt>
                <c:pt idx="576">
                  <c:v>57.6</c:v>
                </c:pt>
                <c:pt idx="577">
                  <c:v>57.7</c:v>
                </c:pt>
                <c:pt idx="578">
                  <c:v>57.8</c:v>
                </c:pt>
                <c:pt idx="579">
                  <c:v>57.9</c:v>
                </c:pt>
                <c:pt idx="580">
                  <c:v>58</c:v>
                </c:pt>
                <c:pt idx="581">
                  <c:v>58.1</c:v>
                </c:pt>
                <c:pt idx="582">
                  <c:v>58.2</c:v>
                </c:pt>
                <c:pt idx="583">
                  <c:v>58.3</c:v>
                </c:pt>
                <c:pt idx="584">
                  <c:v>58.4</c:v>
                </c:pt>
                <c:pt idx="585">
                  <c:v>58.5</c:v>
                </c:pt>
                <c:pt idx="586">
                  <c:v>58.6</c:v>
                </c:pt>
                <c:pt idx="587">
                  <c:v>58.7</c:v>
                </c:pt>
                <c:pt idx="588">
                  <c:v>58.8</c:v>
                </c:pt>
                <c:pt idx="589">
                  <c:v>58.9</c:v>
                </c:pt>
                <c:pt idx="590">
                  <c:v>59</c:v>
                </c:pt>
                <c:pt idx="591">
                  <c:v>59.1</c:v>
                </c:pt>
                <c:pt idx="592">
                  <c:v>59.2</c:v>
                </c:pt>
                <c:pt idx="593">
                  <c:v>59.3</c:v>
                </c:pt>
                <c:pt idx="594">
                  <c:v>59.4</c:v>
                </c:pt>
                <c:pt idx="595">
                  <c:v>59.5</c:v>
                </c:pt>
                <c:pt idx="596">
                  <c:v>59.6</c:v>
                </c:pt>
                <c:pt idx="597">
                  <c:v>59.7</c:v>
                </c:pt>
                <c:pt idx="598">
                  <c:v>59.8</c:v>
                </c:pt>
                <c:pt idx="599">
                  <c:v>59.9</c:v>
                </c:pt>
                <c:pt idx="600">
                  <c:v>60</c:v>
                </c:pt>
                <c:pt idx="601">
                  <c:v>60.1</c:v>
                </c:pt>
                <c:pt idx="602">
                  <c:v>60.2</c:v>
                </c:pt>
                <c:pt idx="603">
                  <c:v>60.3</c:v>
                </c:pt>
                <c:pt idx="604">
                  <c:v>60.4</c:v>
                </c:pt>
                <c:pt idx="605">
                  <c:v>60.5</c:v>
                </c:pt>
                <c:pt idx="606">
                  <c:v>60.6</c:v>
                </c:pt>
                <c:pt idx="607">
                  <c:v>60.7</c:v>
                </c:pt>
                <c:pt idx="608">
                  <c:v>60.8</c:v>
                </c:pt>
                <c:pt idx="609">
                  <c:v>60.9</c:v>
                </c:pt>
                <c:pt idx="610">
                  <c:v>61</c:v>
                </c:pt>
                <c:pt idx="611">
                  <c:v>61.1</c:v>
                </c:pt>
                <c:pt idx="612">
                  <c:v>61.2</c:v>
                </c:pt>
                <c:pt idx="613">
                  <c:v>61.3</c:v>
                </c:pt>
                <c:pt idx="614">
                  <c:v>61.4</c:v>
                </c:pt>
                <c:pt idx="615">
                  <c:v>61.5</c:v>
                </c:pt>
                <c:pt idx="616">
                  <c:v>61.6</c:v>
                </c:pt>
                <c:pt idx="617">
                  <c:v>61.7</c:v>
                </c:pt>
                <c:pt idx="618">
                  <c:v>61.8</c:v>
                </c:pt>
                <c:pt idx="619">
                  <c:v>61.9</c:v>
                </c:pt>
                <c:pt idx="620">
                  <c:v>62</c:v>
                </c:pt>
                <c:pt idx="621">
                  <c:v>62.1</c:v>
                </c:pt>
                <c:pt idx="622">
                  <c:v>62.2</c:v>
                </c:pt>
                <c:pt idx="623">
                  <c:v>62.3</c:v>
                </c:pt>
                <c:pt idx="624">
                  <c:v>62.4</c:v>
                </c:pt>
                <c:pt idx="625">
                  <c:v>62.5</c:v>
                </c:pt>
                <c:pt idx="626">
                  <c:v>62.6</c:v>
                </c:pt>
                <c:pt idx="627">
                  <c:v>62.7</c:v>
                </c:pt>
                <c:pt idx="628">
                  <c:v>62.8</c:v>
                </c:pt>
                <c:pt idx="629">
                  <c:v>62.9</c:v>
                </c:pt>
                <c:pt idx="630">
                  <c:v>63</c:v>
                </c:pt>
                <c:pt idx="631">
                  <c:v>63.1</c:v>
                </c:pt>
                <c:pt idx="632">
                  <c:v>63.2</c:v>
                </c:pt>
                <c:pt idx="633">
                  <c:v>63.3</c:v>
                </c:pt>
                <c:pt idx="634">
                  <c:v>63.4</c:v>
                </c:pt>
                <c:pt idx="635">
                  <c:v>63.5</c:v>
                </c:pt>
                <c:pt idx="636">
                  <c:v>63.6</c:v>
                </c:pt>
                <c:pt idx="637">
                  <c:v>63.7</c:v>
                </c:pt>
                <c:pt idx="638">
                  <c:v>63.8</c:v>
                </c:pt>
                <c:pt idx="639">
                  <c:v>63.9</c:v>
                </c:pt>
                <c:pt idx="640">
                  <c:v>64</c:v>
                </c:pt>
                <c:pt idx="641">
                  <c:v>64.099999999999994</c:v>
                </c:pt>
                <c:pt idx="642">
                  <c:v>64.2</c:v>
                </c:pt>
                <c:pt idx="643">
                  <c:v>64.3</c:v>
                </c:pt>
                <c:pt idx="644">
                  <c:v>64.400000000000006</c:v>
                </c:pt>
                <c:pt idx="645">
                  <c:v>64.5</c:v>
                </c:pt>
                <c:pt idx="646">
                  <c:v>64.599999999999994</c:v>
                </c:pt>
                <c:pt idx="647">
                  <c:v>64.7</c:v>
                </c:pt>
                <c:pt idx="648">
                  <c:v>64.8</c:v>
                </c:pt>
                <c:pt idx="649">
                  <c:v>64.900000000000006</c:v>
                </c:pt>
                <c:pt idx="650">
                  <c:v>65</c:v>
                </c:pt>
                <c:pt idx="651">
                  <c:v>65.099999999999994</c:v>
                </c:pt>
                <c:pt idx="652">
                  <c:v>65.2</c:v>
                </c:pt>
                <c:pt idx="653">
                  <c:v>65.3</c:v>
                </c:pt>
                <c:pt idx="654">
                  <c:v>65.400000000000006</c:v>
                </c:pt>
                <c:pt idx="655">
                  <c:v>65.5</c:v>
                </c:pt>
                <c:pt idx="656">
                  <c:v>65.599999999999994</c:v>
                </c:pt>
                <c:pt idx="657">
                  <c:v>65.7</c:v>
                </c:pt>
                <c:pt idx="658">
                  <c:v>65.8</c:v>
                </c:pt>
                <c:pt idx="659">
                  <c:v>65.900000000000006</c:v>
                </c:pt>
                <c:pt idx="660">
                  <c:v>66</c:v>
                </c:pt>
                <c:pt idx="661">
                  <c:v>66.099999999999994</c:v>
                </c:pt>
                <c:pt idx="662">
                  <c:v>66.2</c:v>
                </c:pt>
                <c:pt idx="663">
                  <c:v>66.3</c:v>
                </c:pt>
                <c:pt idx="664">
                  <c:v>66.400000000000006</c:v>
                </c:pt>
                <c:pt idx="665">
                  <c:v>66.5</c:v>
                </c:pt>
                <c:pt idx="666">
                  <c:v>66.599999999999994</c:v>
                </c:pt>
                <c:pt idx="667">
                  <c:v>66.7</c:v>
                </c:pt>
                <c:pt idx="668">
                  <c:v>66.8</c:v>
                </c:pt>
                <c:pt idx="669">
                  <c:v>66.900000000000006</c:v>
                </c:pt>
                <c:pt idx="670">
                  <c:v>67</c:v>
                </c:pt>
                <c:pt idx="671">
                  <c:v>67.099999999999994</c:v>
                </c:pt>
                <c:pt idx="672">
                  <c:v>67.2</c:v>
                </c:pt>
                <c:pt idx="673">
                  <c:v>67.3</c:v>
                </c:pt>
                <c:pt idx="674">
                  <c:v>67.400000000000006</c:v>
                </c:pt>
                <c:pt idx="675">
                  <c:v>67.5</c:v>
                </c:pt>
                <c:pt idx="676">
                  <c:v>67.599999999999994</c:v>
                </c:pt>
                <c:pt idx="677">
                  <c:v>67.7</c:v>
                </c:pt>
                <c:pt idx="678">
                  <c:v>67.8</c:v>
                </c:pt>
                <c:pt idx="679">
                  <c:v>67.900000000000006</c:v>
                </c:pt>
                <c:pt idx="680">
                  <c:v>68</c:v>
                </c:pt>
                <c:pt idx="681">
                  <c:v>68.099999999999994</c:v>
                </c:pt>
                <c:pt idx="682">
                  <c:v>68.2</c:v>
                </c:pt>
                <c:pt idx="683">
                  <c:v>68.3</c:v>
                </c:pt>
                <c:pt idx="684">
                  <c:v>68.400000000000006</c:v>
                </c:pt>
                <c:pt idx="685">
                  <c:v>68.5</c:v>
                </c:pt>
                <c:pt idx="686">
                  <c:v>68.599999999999994</c:v>
                </c:pt>
                <c:pt idx="687">
                  <c:v>68.7</c:v>
                </c:pt>
                <c:pt idx="688">
                  <c:v>68.8</c:v>
                </c:pt>
                <c:pt idx="689">
                  <c:v>68.900000000000006</c:v>
                </c:pt>
                <c:pt idx="690">
                  <c:v>69</c:v>
                </c:pt>
                <c:pt idx="691">
                  <c:v>69.099999999999994</c:v>
                </c:pt>
                <c:pt idx="692">
                  <c:v>69.2</c:v>
                </c:pt>
                <c:pt idx="693">
                  <c:v>69.3</c:v>
                </c:pt>
                <c:pt idx="694">
                  <c:v>69.400000000000006</c:v>
                </c:pt>
                <c:pt idx="695">
                  <c:v>69.5</c:v>
                </c:pt>
                <c:pt idx="696">
                  <c:v>69.599999999999994</c:v>
                </c:pt>
                <c:pt idx="697">
                  <c:v>69.7</c:v>
                </c:pt>
                <c:pt idx="698">
                  <c:v>69.8</c:v>
                </c:pt>
                <c:pt idx="699">
                  <c:v>69.900000000000006</c:v>
                </c:pt>
                <c:pt idx="700">
                  <c:v>70</c:v>
                </c:pt>
                <c:pt idx="701">
                  <c:v>70.099999999999994</c:v>
                </c:pt>
                <c:pt idx="702">
                  <c:v>70.2</c:v>
                </c:pt>
                <c:pt idx="703">
                  <c:v>70.3</c:v>
                </c:pt>
                <c:pt idx="704">
                  <c:v>70.400000000000006</c:v>
                </c:pt>
                <c:pt idx="705">
                  <c:v>70.5</c:v>
                </c:pt>
                <c:pt idx="706">
                  <c:v>70.599999999999994</c:v>
                </c:pt>
                <c:pt idx="707">
                  <c:v>70.7</c:v>
                </c:pt>
                <c:pt idx="708">
                  <c:v>70.8</c:v>
                </c:pt>
                <c:pt idx="709">
                  <c:v>70.900000000000006</c:v>
                </c:pt>
                <c:pt idx="710">
                  <c:v>71</c:v>
                </c:pt>
                <c:pt idx="711">
                  <c:v>71.099999999999994</c:v>
                </c:pt>
                <c:pt idx="712">
                  <c:v>71.2</c:v>
                </c:pt>
                <c:pt idx="713">
                  <c:v>71.3</c:v>
                </c:pt>
                <c:pt idx="714">
                  <c:v>71.400000000000006</c:v>
                </c:pt>
                <c:pt idx="715">
                  <c:v>71.5</c:v>
                </c:pt>
                <c:pt idx="716">
                  <c:v>71.599999999999994</c:v>
                </c:pt>
                <c:pt idx="717">
                  <c:v>71.7</c:v>
                </c:pt>
                <c:pt idx="718">
                  <c:v>71.8</c:v>
                </c:pt>
                <c:pt idx="719">
                  <c:v>71.900000000000006</c:v>
                </c:pt>
                <c:pt idx="720">
                  <c:v>72</c:v>
                </c:pt>
                <c:pt idx="721">
                  <c:v>72.099999999999994</c:v>
                </c:pt>
                <c:pt idx="722">
                  <c:v>72.2</c:v>
                </c:pt>
                <c:pt idx="723">
                  <c:v>72.3</c:v>
                </c:pt>
                <c:pt idx="724">
                  <c:v>72.400000000000006</c:v>
                </c:pt>
                <c:pt idx="725">
                  <c:v>72.5</c:v>
                </c:pt>
                <c:pt idx="726">
                  <c:v>72.599999999999994</c:v>
                </c:pt>
                <c:pt idx="727">
                  <c:v>72.7</c:v>
                </c:pt>
                <c:pt idx="728">
                  <c:v>72.8</c:v>
                </c:pt>
                <c:pt idx="729">
                  <c:v>72.900000000000006</c:v>
                </c:pt>
                <c:pt idx="730">
                  <c:v>73</c:v>
                </c:pt>
                <c:pt idx="731">
                  <c:v>73.099999999999994</c:v>
                </c:pt>
                <c:pt idx="732">
                  <c:v>73.2</c:v>
                </c:pt>
                <c:pt idx="733">
                  <c:v>73.3</c:v>
                </c:pt>
                <c:pt idx="734">
                  <c:v>73.400000000000006</c:v>
                </c:pt>
                <c:pt idx="735">
                  <c:v>73.5</c:v>
                </c:pt>
                <c:pt idx="736">
                  <c:v>73.599999999999994</c:v>
                </c:pt>
                <c:pt idx="737">
                  <c:v>73.7</c:v>
                </c:pt>
                <c:pt idx="738">
                  <c:v>73.8</c:v>
                </c:pt>
                <c:pt idx="739">
                  <c:v>73.900000000000006</c:v>
                </c:pt>
                <c:pt idx="740">
                  <c:v>74</c:v>
                </c:pt>
                <c:pt idx="741">
                  <c:v>74.099999999999994</c:v>
                </c:pt>
                <c:pt idx="742">
                  <c:v>74.2</c:v>
                </c:pt>
                <c:pt idx="743">
                  <c:v>74.3</c:v>
                </c:pt>
                <c:pt idx="744">
                  <c:v>74.400000000000006</c:v>
                </c:pt>
                <c:pt idx="745">
                  <c:v>74.5</c:v>
                </c:pt>
                <c:pt idx="746">
                  <c:v>74.599999999999994</c:v>
                </c:pt>
                <c:pt idx="747">
                  <c:v>74.7</c:v>
                </c:pt>
                <c:pt idx="748">
                  <c:v>74.8</c:v>
                </c:pt>
                <c:pt idx="749">
                  <c:v>74.900000000000006</c:v>
                </c:pt>
                <c:pt idx="750">
                  <c:v>75</c:v>
                </c:pt>
                <c:pt idx="751">
                  <c:v>75.099999999999994</c:v>
                </c:pt>
                <c:pt idx="752">
                  <c:v>75.2</c:v>
                </c:pt>
                <c:pt idx="753">
                  <c:v>75.3</c:v>
                </c:pt>
                <c:pt idx="754">
                  <c:v>75.400000000000006</c:v>
                </c:pt>
                <c:pt idx="755">
                  <c:v>75.5</c:v>
                </c:pt>
                <c:pt idx="756">
                  <c:v>75.599999999999994</c:v>
                </c:pt>
                <c:pt idx="757">
                  <c:v>75.7</c:v>
                </c:pt>
                <c:pt idx="758">
                  <c:v>75.8</c:v>
                </c:pt>
                <c:pt idx="759">
                  <c:v>75.900000000000006</c:v>
                </c:pt>
                <c:pt idx="760">
                  <c:v>76</c:v>
                </c:pt>
                <c:pt idx="761">
                  <c:v>76.099999999999994</c:v>
                </c:pt>
                <c:pt idx="762">
                  <c:v>76.2</c:v>
                </c:pt>
                <c:pt idx="763">
                  <c:v>76.3</c:v>
                </c:pt>
                <c:pt idx="764">
                  <c:v>76.400000000000006</c:v>
                </c:pt>
                <c:pt idx="765">
                  <c:v>76.5</c:v>
                </c:pt>
                <c:pt idx="766">
                  <c:v>76.599999999999994</c:v>
                </c:pt>
                <c:pt idx="767">
                  <c:v>76.7</c:v>
                </c:pt>
                <c:pt idx="768">
                  <c:v>76.8</c:v>
                </c:pt>
                <c:pt idx="769">
                  <c:v>76.900000000000006</c:v>
                </c:pt>
                <c:pt idx="770">
                  <c:v>77</c:v>
                </c:pt>
                <c:pt idx="771">
                  <c:v>77.099999999999994</c:v>
                </c:pt>
                <c:pt idx="772">
                  <c:v>77.2</c:v>
                </c:pt>
                <c:pt idx="773">
                  <c:v>77.3</c:v>
                </c:pt>
                <c:pt idx="774">
                  <c:v>77.400000000000006</c:v>
                </c:pt>
                <c:pt idx="775">
                  <c:v>77.5</c:v>
                </c:pt>
                <c:pt idx="776">
                  <c:v>77.599999999999994</c:v>
                </c:pt>
                <c:pt idx="777">
                  <c:v>77.7</c:v>
                </c:pt>
                <c:pt idx="778">
                  <c:v>77.8</c:v>
                </c:pt>
                <c:pt idx="779">
                  <c:v>77.900000000000006</c:v>
                </c:pt>
                <c:pt idx="780">
                  <c:v>78</c:v>
                </c:pt>
                <c:pt idx="781">
                  <c:v>78.099999999999994</c:v>
                </c:pt>
                <c:pt idx="782">
                  <c:v>78.2</c:v>
                </c:pt>
                <c:pt idx="783">
                  <c:v>78.3</c:v>
                </c:pt>
                <c:pt idx="784">
                  <c:v>78.400000000000006</c:v>
                </c:pt>
                <c:pt idx="785">
                  <c:v>78.5</c:v>
                </c:pt>
                <c:pt idx="786">
                  <c:v>78.599999999999994</c:v>
                </c:pt>
                <c:pt idx="787">
                  <c:v>78.7</c:v>
                </c:pt>
                <c:pt idx="788">
                  <c:v>78.8</c:v>
                </c:pt>
                <c:pt idx="789">
                  <c:v>78.900000000000006</c:v>
                </c:pt>
                <c:pt idx="790">
                  <c:v>79</c:v>
                </c:pt>
                <c:pt idx="791">
                  <c:v>79.099999999999994</c:v>
                </c:pt>
                <c:pt idx="792">
                  <c:v>79.2</c:v>
                </c:pt>
                <c:pt idx="793">
                  <c:v>79.3</c:v>
                </c:pt>
                <c:pt idx="794">
                  <c:v>79.400000000000006</c:v>
                </c:pt>
                <c:pt idx="795">
                  <c:v>79.5</c:v>
                </c:pt>
                <c:pt idx="796">
                  <c:v>79.599999999999994</c:v>
                </c:pt>
                <c:pt idx="797">
                  <c:v>79.7</c:v>
                </c:pt>
                <c:pt idx="798">
                  <c:v>79.8</c:v>
                </c:pt>
                <c:pt idx="799">
                  <c:v>79.900000000000006</c:v>
                </c:pt>
                <c:pt idx="800">
                  <c:v>80</c:v>
                </c:pt>
                <c:pt idx="801">
                  <c:v>80.099999999999994</c:v>
                </c:pt>
                <c:pt idx="802">
                  <c:v>80.2</c:v>
                </c:pt>
                <c:pt idx="803">
                  <c:v>80.3</c:v>
                </c:pt>
                <c:pt idx="804">
                  <c:v>80.400000000000006</c:v>
                </c:pt>
                <c:pt idx="805">
                  <c:v>80.5</c:v>
                </c:pt>
                <c:pt idx="806">
                  <c:v>80.599999999999994</c:v>
                </c:pt>
                <c:pt idx="807">
                  <c:v>80.7</c:v>
                </c:pt>
                <c:pt idx="808">
                  <c:v>80.8</c:v>
                </c:pt>
                <c:pt idx="809">
                  <c:v>80.900000000000006</c:v>
                </c:pt>
                <c:pt idx="810">
                  <c:v>81</c:v>
                </c:pt>
                <c:pt idx="811">
                  <c:v>81.099999999999994</c:v>
                </c:pt>
                <c:pt idx="812">
                  <c:v>81.2</c:v>
                </c:pt>
                <c:pt idx="813">
                  <c:v>81.3</c:v>
                </c:pt>
                <c:pt idx="814">
                  <c:v>81.400000000000006</c:v>
                </c:pt>
                <c:pt idx="815">
                  <c:v>81.5</c:v>
                </c:pt>
                <c:pt idx="816">
                  <c:v>81.599999999999994</c:v>
                </c:pt>
                <c:pt idx="817">
                  <c:v>81.7</c:v>
                </c:pt>
                <c:pt idx="818">
                  <c:v>81.8</c:v>
                </c:pt>
                <c:pt idx="819">
                  <c:v>81.900000000000006</c:v>
                </c:pt>
                <c:pt idx="820">
                  <c:v>82</c:v>
                </c:pt>
                <c:pt idx="821">
                  <c:v>82.1</c:v>
                </c:pt>
                <c:pt idx="822">
                  <c:v>82.2</c:v>
                </c:pt>
                <c:pt idx="823">
                  <c:v>82.3</c:v>
                </c:pt>
                <c:pt idx="824">
                  <c:v>82.4</c:v>
                </c:pt>
                <c:pt idx="825">
                  <c:v>82.5</c:v>
                </c:pt>
                <c:pt idx="826">
                  <c:v>82.6</c:v>
                </c:pt>
                <c:pt idx="827">
                  <c:v>82.7</c:v>
                </c:pt>
                <c:pt idx="828">
                  <c:v>82.8</c:v>
                </c:pt>
                <c:pt idx="829">
                  <c:v>82.9</c:v>
                </c:pt>
                <c:pt idx="830">
                  <c:v>83</c:v>
                </c:pt>
                <c:pt idx="831">
                  <c:v>83.1</c:v>
                </c:pt>
                <c:pt idx="832">
                  <c:v>83.2</c:v>
                </c:pt>
                <c:pt idx="833">
                  <c:v>83.3</c:v>
                </c:pt>
                <c:pt idx="834">
                  <c:v>83.4</c:v>
                </c:pt>
                <c:pt idx="835">
                  <c:v>83.5</c:v>
                </c:pt>
                <c:pt idx="836">
                  <c:v>83.6</c:v>
                </c:pt>
                <c:pt idx="837">
                  <c:v>83.7</c:v>
                </c:pt>
                <c:pt idx="838">
                  <c:v>83.8</c:v>
                </c:pt>
                <c:pt idx="839">
                  <c:v>83.9</c:v>
                </c:pt>
                <c:pt idx="840">
                  <c:v>84</c:v>
                </c:pt>
                <c:pt idx="841">
                  <c:v>84.1</c:v>
                </c:pt>
                <c:pt idx="842">
                  <c:v>84.2</c:v>
                </c:pt>
                <c:pt idx="843">
                  <c:v>84.3</c:v>
                </c:pt>
                <c:pt idx="844">
                  <c:v>84.4</c:v>
                </c:pt>
                <c:pt idx="845">
                  <c:v>84.5</c:v>
                </c:pt>
                <c:pt idx="846">
                  <c:v>84.6</c:v>
                </c:pt>
                <c:pt idx="847">
                  <c:v>84.7</c:v>
                </c:pt>
                <c:pt idx="848">
                  <c:v>84.8</c:v>
                </c:pt>
                <c:pt idx="849">
                  <c:v>84.9</c:v>
                </c:pt>
                <c:pt idx="850">
                  <c:v>85</c:v>
                </c:pt>
                <c:pt idx="851">
                  <c:v>85.1</c:v>
                </c:pt>
                <c:pt idx="852">
                  <c:v>85.2</c:v>
                </c:pt>
                <c:pt idx="853">
                  <c:v>85.3</c:v>
                </c:pt>
                <c:pt idx="854">
                  <c:v>85.4</c:v>
                </c:pt>
                <c:pt idx="855">
                  <c:v>85.5</c:v>
                </c:pt>
                <c:pt idx="856">
                  <c:v>85.6</c:v>
                </c:pt>
                <c:pt idx="857">
                  <c:v>85.7</c:v>
                </c:pt>
                <c:pt idx="858">
                  <c:v>85.8</c:v>
                </c:pt>
                <c:pt idx="859">
                  <c:v>85.9</c:v>
                </c:pt>
                <c:pt idx="860">
                  <c:v>86</c:v>
                </c:pt>
                <c:pt idx="861">
                  <c:v>86.1</c:v>
                </c:pt>
                <c:pt idx="862">
                  <c:v>86.2</c:v>
                </c:pt>
                <c:pt idx="863">
                  <c:v>86.3</c:v>
                </c:pt>
                <c:pt idx="864">
                  <c:v>86.4</c:v>
                </c:pt>
                <c:pt idx="865">
                  <c:v>86.5</c:v>
                </c:pt>
                <c:pt idx="866">
                  <c:v>86.6</c:v>
                </c:pt>
                <c:pt idx="867">
                  <c:v>86.7</c:v>
                </c:pt>
                <c:pt idx="868">
                  <c:v>86.8</c:v>
                </c:pt>
                <c:pt idx="869">
                  <c:v>86.9</c:v>
                </c:pt>
                <c:pt idx="870">
                  <c:v>87</c:v>
                </c:pt>
                <c:pt idx="871">
                  <c:v>87.1</c:v>
                </c:pt>
                <c:pt idx="872">
                  <c:v>87.2</c:v>
                </c:pt>
                <c:pt idx="873">
                  <c:v>87.3</c:v>
                </c:pt>
                <c:pt idx="874">
                  <c:v>87.4</c:v>
                </c:pt>
                <c:pt idx="875">
                  <c:v>87.5</c:v>
                </c:pt>
                <c:pt idx="876">
                  <c:v>87.6</c:v>
                </c:pt>
                <c:pt idx="877">
                  <c:v>87.7</c:v>
                </c:pt>
                <c:pt idx="878">
                  <c:v>87.8</c:v>
                </c:pt>
                <c:pt idx="879">
                  <c:v>87.9</c:v>
                </c:pt>
                <c:pt idx="880">
                  <c:v>88</c:v>
                </c:pt>
                <c:pt idx="881">
                  <c:v>88.1</c:v>
                </c:pt>
                <c:pt idx="882">
                  <c:v>88.2</c:v>
                </c:pt>
                <c:pt idx="883">
                  <c:v>88.3</c:v>
                </c:pt>
                <c:pt idx="884">
                  <c:v>88.4</c:v>
                </c:pt>
                <c:pt idx="885">
                  <c:v>88.5</c:v>
                </c:pt>
                <c:pt idx="886">
                  <c:v>88.6</c:v>
                </c:pt>
                <c:pt idx="887">
                  <c:v>88.7</c:v>
                </c:pt>
                <c:pt idx="888">
                  <c:v>88.8</c:v>
                </c:pt>
                <c:pt idx="889">
                  <c:v>88.9</c:v>
                </c:pt>
                <c:pt idx="890">
                  <c:v>89</c:v>
                </c:pt>
                <c:pt idx="891">
                  <c:v>89.1</c:v>
                </c:pt>
                <c:pt idx="892">
                  <c:v>89.2</c:v>
                </c:pt>
                <c:pt idx="893">
                  <c:v>89.3</c:v>
                </c:pt>
                <c:pt idx="894">
                  <c:v>89.4</c:v>
                </c:pt>
                <c:pt idx="895">
                  <c:v>89.5</c:v>
                </c:pt>
                <c:pt idx="896">
                  <c:v>89.6</c:v>
                </c:pt>
                <c:pt idx="897">
                  <c:v>89.7</c:v>
                </c:pt>
                <c:pt idx="898">
                  <c:v>89.8</c:v>
                </c:pt>
                <c:pt idx="899">
                  <c:v>89.9</c:v>
                </c:pt>
                <c:pt idx="900">
                  <c:v>90</c:v>
                </c:pt>
                <c:pt idx="901">
                  <c:v>90.1</c:v>
                </c:pt>
                <c:pt idx="902">
                  <c:v>90.2</c:v>
                </c:pt>
                <c:pt idx="903">
                  <c:v>90.3</c:v>
                </c:pt>
                <c:pt idx="904">
                  <c:v>90.4</c:v>
                </c:pt>
                <c:pt idx="905">
                  <c:v>90.5</c:v>
                </c:pt>
                <c:pt idx="906">
                  <c:v>90.6</c:v>
                </c:pt>
                <c:pt idx="907">
                  <c:v>90.7</c:v>
                </c:pt>
                <c:pt idx="908">
                  <c:v>90.8</c:v>
                </c:pt>
                <c:pt idx="909">
                  <c:v>90.9</c:v>
                </c:pt>
                <c:pt idx="910">
                  <c:v>91</c:v>
                </c:pt>
                <c:pt idx="911">
                  <c:v>91.1</c:v>
                </c:pt>
                <c:pt idx="912">
                  <c:v>91.2</c:v>
                </c:pt>
                <c:pt idx="913">
                  <c:v>91.3</c:v>
                </c:pt>
                <c:pt idx="914">
                  <c:v>91.4</c:v>
                </c:pt>
                <c:pt idx="915">
                  <c:v>91.5</c:v>
                </c:pt>
                <c:pt idx="916">
                  <c:v>91.6</c:v>
                </c:pt>
                <c:pt idx="917">
                  <c:v>91.7</c:v>
                </c:pt>
                <c:pt idx="918">
                  <c:v>91.8</c:v>
                </c:pt>
                <c:pt idx="919">
                  <c:v>91.9</c:v>
                </c:pt>
                <c:pt idx="920">
                  <c:v>92</c:v>
                </c:pt>
                <c:pt idx="921">
                  <c:v>92.1</c:v>
                </c:pt>
                <c:pt idx="922">
                  <c:v>92.2</c:v>
                </c:pt>
                <c:pt idx="923">
                  <c:v>92.3</c:v>
                </c:pt>
                <c:pt idx="924">
                  <c:v>92.4</c:v>
                </c:pt>
                <c:pt idx="925">
                  <c:v>92.5</c:v>
                </c:pt>
                <c:pt idx="926">
                  <c:v>92.6</c:v>
                </c:pt>
                <c:pt idx="927">
                  <c:v>92.7</c:v>
                </c:pt>
                <c:pt idx="928">
                  <c:v>92.8</c:v>
                </c:pt>
                <c:pt idx="929">
                  <c:v>92.9</c:v>
                </c:pt>
                <c:pt idx="930">
                  <c:v>93</c:v>
                </c:pt>
                <c:pt idx="931">
                  <c:v>93.1</c:v>
                </c:pt>
                <c:pt idx="932">
                  <c:v>93.2</c:v>
                </c:pt>
                <c:pt idx="933">
                  <c:v>93.3</c:v>
                </c:pt>
                <c:pt idx="934">
                  <c:v>93.4</c:v>
                </c:pt>
                <c:pt idx="935">
                  <c:v>93.5</c:v>
                </c:pt>
                <c:pt idx="936">
                  <c:v>93.6</c:v>
                </c:pt>
                <c:pt idx="937">
                  <c:v>93.7</c:v>
                </c:pt>
                <c:pt idx="938">
                  <c:v>93.8</c:v>
                </c:pt>
                <c:pt idx="939">
                  <c:v>93.9</c:v>
                </c:pt>
                <c:pt idx="940">
                  <c:v>94</c:v>
                </c:pt>
                <c:pt idx="941">
                  <c:v>94.1</c:v>
                </c:pt>
                <c:pt idx="942">
                  <c:v>94.2</c:v>
                </c:pt>
                <c:pt idx="943">
                  <c:v>94.3</c:v>
                </c:pt>
                <c:pt idx="944">
                  <c:v>94.4</c:v>
                </c:pt>
                <c:pt idx="945">
                  <c:v>94.5</c:v>
                </c:pt>
                <c:pt idx="946">
                  <c:v>94.6</c:v>
                </c:pt>
                <c:pt idx="947">
                  <c:v>94.7</c:v>
                </c:pt>
                <c:pt idx="948">
                  <c:v>94.8</c:v>
                </c:pt>
                <c:pt idx="949">
                  <c:v>94.9</c:v>
                </c:pt>
                <c:pt idx="950">
                  <c:v>95</c:v>
                </c:pt>
                <c:pt idx="951">
                  <c:v>95.1</c:v>
                </c:pt>
                <c:pt idx="952">
                  <c:v>95.2</c:v>
                </c:pt>
                <c:pt idx="953">
                  <c:v>95.3</c:v>
                </c:pt>
                <c:pt idx="954">
                  <c:v>95.4</c:v>
                </c:pt>
                <c:pt idx="955">
                  <c:v>95.5</c:v>
                </c:pt>
                <c:pt idx="956">
                  <c:v>95.6</c:v>
                </c:pt>
                <c:pt idx="957">
                  <c:v>95.7</c:v>
                </c:pt>
                <c:pt idx="958">
                  <c:v>95.8</c:v>
                </c:pt>
                <c:pt idx="959">
                  <c:v>95.9</c:v>
                </c:pt>
                <c:pt idx="960">
                  <c:v>96</c:v>
                </c:pt>
                <c:pt idx="961">
                  <c:v>96.1</c:v>
                </c:pt>
                <c:pt idx="962">
                  <c:v>96.2</c:v>
                </c:pt>
                <c:pt idx="963">
                  <c:v>96.3</c:v>
                </c:pt>
                <c:pt idx="964">
                  <c:v>96.4</c:v>
                </c:pt>
                <c:pt idx="965">
                  <c:v>96.5</c:v>
                </c:pt>
                <c:pt idx="966">
                  <c:v>96.6</c:v>
                </c:pt>
                <c:pt idx="967">
                  <c:v>96.7</c:v>
                </c:pt>
                <c:pt idx="968">
                  <c:v>96.8</c:v>
                </c:pt>
                <c:pt idx="969">
                  <c:v>96.9</c:v>
                </c:pt>
                <c:pt idx="970">
                  <c:v>97</c:v>
                </c:pt>
                <c:pt idx="971">
                  <c:v>97.1</c:v>
                </c:pt>
                <c:pt idx="972">
                  <c:v>97.2</c:v>
                </c:pt>
                <c:pt idx="973">
                  <c:v>97.3</c:v>
                </c:pt>
                <c:pt idx="974">
                  <c:v>97.4</c:v>
                </c:pt>
                <c:pt idx="975">
                  <c:v>97.5</c:v>
                </c:pt>
                <c:pt idx="976">
                  <c:v>97.6</c:v>
                </c:pt>
                <c:pt idx="977">
                  <c:v>97.7</c:v>
                </c:pt>
                <c:pt idx="978">
                  <c:v>97.8</c:v>
                </c:pt>
                <c:pt idx="979">
                  <c:v>97.9</c:v>
                </c:pt>
                <c:pt idx="980">
                  <c:v>98</c:v>
                </c:pt>
                <c:pt idx="981">
                  <c:v>98.1</c:v>
                </c:pt>
                <c:pt idx="982">
                  <c:v>98.2</c:v>
                </c:pt>
                <c:pt idx="983">
                  <c:v>98.3</c:v>
                </c:pt>
                <c:pt idx="984">
                  <c:v>98.4</c:v>
                </c:pt>
                <c:pt idx="985">
                  <c:v>98.5</c:v>
                </c:pt>
                <c:pt idx="986">
                  <c:v>98.6</c:v>
                </c:pt>
                <c:pt idx="987">
                  <c:v>98.7</c:v>
                </c:pt>
                <c:pt idx="988">
                  <c:v>98.8</c:v>
                </c:pt>
                <c:pt idx="989">
                  <c:v>98.9</c:v>
                </c:pt>
                <c:pt idx="990">
                  <c:v>99</c:v>
                </c:pt>
                <c:pt idx="991">
                  <c:v>99.1</c:v>
                </c:pt>
                <c:pt idx="992">
                  <c:v>99.2</c:v>
                </c:pt>
                <c:pt idx="993">
                  <c:v>99.3</c:v>
                </c:pt>
                <c:pt idx="994">
                  <c:v>99.4</c:v>
                </c:pt>
                <c:pt idx="995">
                  <c:v>99.5</c:v>
                </c:pt>
                <c:pt idx="996">
                  <c:v>99.6</c:v>
                </c:pt>
                <c:pt idx="997">
                  <c:v>99.7</c:v>
                </c:pt>
                <c:pt idx="998">
                  <c:v>99.8</c:v>
                </c:pt>
                <c:pt idx="999">
                  <c:v>99.9</c:v>
                </c:pt>
                <c:pt idx="1000">
                  <c:v>100</c:v>
                </c:pt>
                <c:pt idx="1001">
                  <c:v>100.1</c:v>
                </c:pt>
                <c:pt idx="1002">
                  <c:v>100.2</c:v>
                </c:pt>
                <c:pt idx="1003">
                  <c:v>100.3</c:v>
                </c:pt>
                <c:pt idx="1004">
                  <c:v>100.4</c:v>
                </c:pt>
                <c:pt idx="1005">
                  <c:v>100.5</c:v>
                </c:pt>
                <c:pt idx="1006">
                  <c:v>100.6</c:v>
                </c:pt>
                <c:pt idx="1007">
                  <c:v>100.7</c:v>
                </c:pt>
                <c:pt idx="1008">
                  <c:v>100.8</c:v>
                </c:pt>
                <c:pt idx="1009">
                  <c:v>100.9</c:v>
                </c:pt>
                <c:pt idx="1010">
                  <c:v>101</c:v>
                </c:pt>
                <c:pt idx="1011">
                  <c:v>101.1</c:v>
                </c:pt>
                <c:pt idx="1012">
                  <c:v>101.2</c:v>
                </c:pt>
                <c:pt idx="1013">
                  <c:v>101.3</c:v>
                </c:pt>
                <c:pt idx="1014">
                  <c:v>101.4</c:v>
                </c:pt>
                <c:pt idx="1015">
                  <c:v>101.5</c:v>
                </c:pt>
                <c:pt idx="1016">
                  <c:v>101.6</c:v>
                </c:pt>
                <c:pt idx="1017">
                  <c:v>101.7</c:v>
                </c:pt>
                <c:pt idx="1018">
                  <c:v>101.8</c:v>
                </c:pt>
                <c:pt idx="1019">
                  <c:v>101.9</c:v>
                </c:pt>
                <c:pt idx="1020">
                  <c:v>102</c:v>
                </c:pt>
                <c:pt idx="1021">
                  <c:v>102.1</c:v>
                </c:pt>
                <c:pt idx="1022">
                  <c:v>102.2</c:v>
                </c:pt>
                <c:pt idx="1023">
                  <c:v>102.3</c:v>
                </c:pt>
                <c:pt idx="1024">
                  <c:v>102.4</c:v>
                </c:pt>
                <c:pt idx="1025">
                  <c:v>102.5</c:v>
                </c:pt>
                <c:pt idx="1026">
                  <c:v>102.6</c:v>
                </c:pt>
                <c:pt idx="1027">
                  <c:v>102.7</c:v>
                </c:pt>
                <c:pt idx="1028">
                  <c:v>102.8</c:v>
                </c:pt>
                <c:pt idx="1029">
                  <c:v>102.9</c:v>
                </c:pt>
                <c:pt idx="1030">
                  <c:v>103</c:v>
                </c:pt>
                <c:pt idx="1031">
                  <c:v>103.1</c:v>
                </c:pt>
                <c:pt idx="1032">
                  <c:v>103.2</c:v>
                </c:pt>
                <c:pt idx="1033">
                  <c:v>103.3</c:v>
                </c:pt>
                <c:pt idx="1034">
                  <c:v>103.4</c:v>
                </c:pt>
                <c:pt idx="1035">
                  <c:v>103.5</c:v>
                </c:pt>
                <c:pt idx="1036">
                  <c:v>103.6</c:v>
                </c:pt>
                <c:pt idx="1037">
                  <c:v>103.7</c:v>
                </c:pt>
                <c:pt idx="1038">
                  <c:v>103.8</c:v>
                </c:pt>
                <c:pt idx="1039">
                  <c:v>103.9</c:v>
                </c:pt>
                <c:pt idx="1040">
                  <c:v>104</c:v>
                </c:pt>
                <c:pt idx="1041">
                  <c:v>104.1</c:v>
                </c:pt>
                <c:pt idx="1042">
                  <c:v>104.2</c:v>
                </c:pt>
                <c:pt idx="1043">
                  <c:v>104.3</c:v>
                </c:pt>
                <c:pt idx="1044">
                  <c:v>104.4</c:v>
                </c:pt>
                <c:pt idx="1045">
                  <c:v>104.5</c:v>
                </c:pt>
                <c:pt idx="1046">
                  <c:v>104.6</c:v>
                </c:pt>
                <c:pt idx="1047">
                  <c:v>104.7</c:v>
                </c:pt>
                <c:pt idx="1048">
                  <c:v>104.8</c:v>
                </c:pt>
                <c:pt idx="1049">
                  <c:v>104.9</c:v>
                </c:pt>
                <c:pt idx="1050">
                  <c:v>105</c:v>
                </c:pt>
                <c:pt idx="1051">
                  <c:v>105.1</c:v>
                </c:pt>
                <c:pt idx="1052">
                  <c:v>105.2</c:v>
                </c:pt>
                <c:pt idx="1053">
                  <c:v>105.3</c:v>
                </c:pt>
                <c:pt idx="1054">
                  <c:v>105.4</c:v>
                </c:pt>
                <c:pt idx="1055">
                  <c:v>105.5</c:v>
                </c:pt>
                <c:pt idx="1056">
                  <c:v>105.6</c:v>
                </c:pt>
                <c:pt idx="1057">
                  <c:v>105.7</c:v>
                </c:pt>
                <c:pt idx="1058">
                  <c:v>105.8</c:v>
                </c:pt>
                <c:pt idx="1059">
                  <c:v>105.9</c:v>
                </c:pt>
                <c:pt idx="1060">
                  <c:v>106</c:v>
                </c:pt>
                <c:pt idx="1061">
                  <c:v>106.1</c:v>
                </c:pt>
                <c:pt idx="1062">
                  <c:v>106.2</c:v>
                </c:pt>
                <c:pt idx="1063">
                  <c:v>106.3</c:v>
                </c:pt>
                <c:pt idx="1064">
                  <c:v>106.4</c:v>
                </c:pt>
                <c:pt idx="1065">
                  <c:v>106.5</c:v>
                </c:pt>
                <c:pt idx="1066">
                  <c:v>106.6</c:v>
                </c:pt>
                <c:pt idx="1067">
                  <c:v>106.7</c:v>
                </c:pt>
                <c:pt idx="1068">
                  <c:v>106.8</c:v>
                </c:pt>
                <c:pt idx="1069">
                  <c:v>106.9</c:v>
                </c:pt>
                <c:pt idx="1070">
                  <c:v>107</c:v>
                </c:pt>
                <c:pt idx="1071">
                  <c:v>107.1</c:v>
                </c:pt>
                <c:pt idx="1072">
                  <c:v>107.2</c:v>
                </c:pt>
                <c:pt idx="1073">
                  <c:v>107.3</c:v>
                </c:pt>
                <c:pt idx="1074">
                  <c:v>107.4</c:v>
                </c:pt>
                <c:pt idx="1075">
                  <c:v>107.5</c:v>
                </c:pt>
                <c:pt idx="1076">
                  <c:v>107.6</c:v>
                </c:pt>
                <c:pt idx="1077">
                  <c:v>107.7</c:v>
                </c:pt>
                <c:pt idx="1078">
                  <c:v>107.8</c:v>
                </c:pt>
                <c:pt idx="1079">
                  <c:v>107.9</c:v>
                </c:pt>
                <c:pt idx="1080">
                  <c:v>108</c:v>
                </c:pt>
                <c:pt idx="1081">
                  <c:v>108.1</c:v>
                </c:pt>
                <c:pt idx="1082">
                  <c:v>108.2</c:v>
                </c:pt>
                <c:pt idx="1083">
                  <c:v>108.3</c:v>
                </c:pt>
                <c:pt idx="1084">
                  <c:v>108.4</c:v>
                </c:pt>
                <c:pt idx="1085">
                  <c:v>108.5</c:v>
                </c:pt>
                <c:pt idx="1086">
                  <c:v>108.6</c:v>
                </c:pt>
                <c:pt idx="1087">
                  <c:v>108.7</c:v>
                </c:pt>
                <c:pt idx="1088">
                  <c:v>108.8</c:v>
                </c:pt>
                <c:pt idx="1089">
                  <c:v>108.9</c:v>
                </c:pt>
                <c:pt idx="1090">
                  <c:v>109</c:v>
                </c:pt>
                <c:pt idx="1091">
                  <c:v>109.1</c:v>
                </c:pt>
                <c:pt idx="1092">
                  <c:v>109.2</c:v>
                </c:pt>
                <c:pt idx="1093">
                  <c:v>109.3</c:v>
                </c:pt>
                <c:pt idx="1094">
                  <c:v>109.4</c:v>
                </c:pt>
                <c:pt idx="1095">
                  <c:v>109.5</c:v>
                </c:pt>
                <c:pt idx="1096">
                  <c:v>109.6</c:v>
                </c:pt>
                <c:pt idx="1097">
                  <c:v>109.7</c:v>
                </c:pt>
                <c:pt idx="1098">
                  <c:v>109.8</c:v>
                </c:pt>
                <c:pt idx="1099">
                  <c:v>109.9</c:v>
                </c:pt>
                <c:pt idx="1100">
                  <c:v>110</c:v>
                </c:pt>
                <c:pt idx="1101">
                  <c:v>110.1</c:v>
                </c:pt>
                <c:pt idx="1102">
                  <c:v>110.2</c:v>
                </c:pt>
                <c:pt idx="1103">
                  <c:v>110.3</c:v>
                </c:pt>
                <c:pt idx="1104">
                  <c:v>110.4</c:v>
                </c:pt>
                <c:pt idx="1105">
                  <c:v>110.5</c:v>
                </c:pt>
                <c:pt idx="1106">
                  <c:v>110.6</c:v>
                </c:pt>
                <c:pt idx="1107">
                  <c:v>110.7</c:v>
                </c:pt>
                <c:pt idx="1108">
                  <c:v>110.8</c:v>
                </c:pt>
                <c:pt idx="1109">
                  <c:v>110.9</c:v>
                </c:pt>
                <c:pt idx="1110">
                  <c:v>111</c:v>
                </c:pt>
                <c:pt idx="1111">
                  <c:v>111.1</c:v>
                </c:pt>
                <c:pt idx="1112">
                  <c:v>111.2</c:v>
                </c:pt>
                <c:pt idx="1113">
                  <c:v>111.3</c:v>
                </c:pt>
                <c:pt idx="1114">
                  <c:v>111.4</c:v>
                </c:pt>
                <c:pt idx="1115">
                  <c:v>111.5</c:v>
                </c:pt>
                <c:pt idx="1116">
                  <c:v>111.6</c:v>
                </c:pt>
                <c:pt idx="1117">
                  <c:v>111.7</c:v>
                </c:pt>
                <c:pt idx="1118">
                  <c:v>111.8</c:v>
                </c:pt>
                <c:pt idx="1119">
                  <c:v>111.9</c:v>
                </c:pt>
                <c:pt idx="1120">
                  <c:v>112</c:v>
                </c:pt>
                <c:pt idx="1121">
                  <c:v>112.1</c:v>
                </c:pt>
                <c:pt idx="1122">
                  <c:v>112.2</c:v>
                </c:pt>
                <c:pt idx="1123">
                  <c:v>112.3</c:v>
                </c:pt>
                <c:pt idx="1124">
                  <c:v>112.4</c:v>
                </c:pt>
                <c:pt idx="1125">
                  <c:v>112.5</c:v>
                </c:pt>
                <c:pt idx="1126">
                  <c:v>112.6</c:v>
                </c:pt>
                <c:pt idx="1127">
                  <c:v>112.7</c:v>
                </c:pt>
                <c:pt idx="1128">
                  <c:v>112.8</c:v>
                </c:pt>
                <c:pt idx="1129">
                  <c:v>112.9</c:v>
                </c:pt>
                <c:pt idx="1130">
                  <c:v>113</c:v>
                </c:pt>
                <c:pt idx="1131">
                  <c:v>113.1</c:v>
                </c:pt>
                <c:pt idx="1132">
                  <c:v>113.2</c:v>
                </c:pt>
                <c:pt idx="1133">
                  <c:v>113.3</c:v>
                </c:pt>
                <c:pt idx="1134">
                  <c:v>113.4</c:v>
                </c:pt>
                <c:pt idx="1135">
                  <c:v>113.5</c:v>
                </c:pt>
                <c:pt idx="1136">
                  <c:v>113.6</c:v>
                </c:pt>
                <c:pt idx="1137">
                  <c:v>113.7</c:v>
                </c:pt>
                <c:pt idx="1138">
                  <c:v>113.8</c:v>
                </c:pt>
                <c:pt idx="1139">
                  <c:v>113.9</c:v>
                </c:pt>
                <c:pt idx="1140">
                  <c:v>114</c:v>
                </c:pt>
                <c:pt idx="1141">
                  <c:v>114.1</c:v>
                </c:pt>
                <c:pt idx="1142">
                  <c:v>114.2</c:v>
                </c:pt>
                <c:pt idx="1143">
                  <c:v>114.3</c:v>
                </c:pt>
                <c:pt idx="1144">
                  <c:v>114.4</c:v>
                </c:pt>
                <c:pt idx="1145">
                  <c:v>114.5</c:v>
                </c:pt>
                <c:pt idx="1146">
                  <c:v>114.6</c:v>
                </c:pt>
                <c:pt idx="1147">
                  <c:v>114.7</c:v>
                </c:pt>
                <c:pt idx="1148">
                  <c:v>114.8</c:v>
                </c:pt>
                <c:pt idx="1149">
                  <c:v>114.9</c:v>
                </c:pt>
                <c:pt idx="1150">
                  <c:v>115</c:v>
                </c:pt>
                <c:pt idx="1151">
                  <c:v>115.1</c:v>
                </c:pt>
                <c:pt idx="1152">
                  <c:v>115.2</c:v>
                </c:pt>
                <c:pt idx="1153">
                  <c:v>115.3</c:v>
                </c:pt>
                <c:pt idx="1154">
                  <c:v>115.4</c:v>
                </c:pt>
                <c:pt idx="1155">
                  <c:v>115.5</c:v>
                </c:pt>
                <c:pt idx="1156">
                  <c:v>115.6</c:v>
                </c:pt>
                <c:pt idx="1157">
                  <c:v>115.7</c:v>
                </c:pt>
                <c:pt idx="1158">
                  <c:v>115.8</c:v>
                </c:pt>
                <c:pt idx="1159">
                  <c:v>115.9</c:v>
                </c:pt>
                <c:pt idx="1160">
                  <c:v>116</c:v>
                </c:pt>
                <c:pt idx="1161">
                  <c:v>116.1</c:v>
                </c:pt>
                <c:pt idx="1162">
                  <c:v>116.2</c:v>
                </c:pt>
                <c:pt idx="1163">
                  <c:v>116.3</c:v>
                </c:pt>
                <c:pt idx="1164">
                  <c:v>116.4</c:v>
                </c:pt>
                <c:pt idx="1165">
                  <c:v>116.5</c:v>
                </c:pt>
                <c:pt idx="1166">
                  <c:v>116.6</c:v>
                </c:pt>
                <c:pt idx="1167">
                  <c:v>116.7</c:v>
                </c:pt>
                <c:pt idx="1168">
                  <c:v>116.8</c:v>
                </c:pt>
                <c:pt idx="1169">
                  <c:v>116.9</c:v>
                </c:pt>
                <c:pt idx="1170">
                  <c:v>117</c:v>
                </c:pt>
                <c:pt idx="1171">
                  <c:v>117.1</c:v>
                </c:pt>
                <c:pt idx="1172">
                  <c:v>117.2</c:v>
                </c:pt>
                <c:pt idx="1173">
                  <c:v>117.3</c:v>
                </c:pt>
                <c:pt idx="1174">
                  <c:v>117.4</c:v>
                </c:pt>
                <c:pt idx="1175">
                  <c:v>117.5</c:v>
                </c:pt>
                <c:pt idx="1176">
                  <c:v>117.6</c:v>
                </c:pt>
                <c:pt idx="1177">
                  <c:v>117.7</c:v>
                </c:pt>
                <c:pt idx="1178">
                  <c:v>117.8</c:v>
                </c:pt>
                <c:pt idx="1179">
                  <c:v>117.9</c:v>
                </c:pt>
                <c:pt idx="1180">
                  <c:v>118</c:v>
                </c:pt>
                <c:pt idx="1181">
                  <c:v>118.1</c:v>
                </c:pt>
                <c:pt idx="1182">
                  <c:v>118.2</c:v>
                </c:pt>
                <c:pt idx="1183">
                  <c:v>118.3</c:v>
                </c:pt>
                <c:pt idx="1184">
                  <c:v>118.4</c:v>
                </c:pt>
                <c:pt idx="1185">
                  <c:v>118.5</c:v>
                </c:pt>
                <c:pt idx="1186">
                  <c:v>118.6</c:v>
                </c:pt>
                <c:pt idx="1187">
                  <c:v>118.7</c:v>
                </c:pt>
                <c:pt idx="1188">
                  <c:v>118.8</c:v>
                </c:pt>
                <c:pt idx="1189">
                  <c:v>118.9</c:v>
                </c:pt>
                <c:pt idx="1190">
                  <c:v>119</c:v>
                </c:pt>
                <c:pt idx="1191">
                  <c:v>119.1</c:v>
                </c:pt>
                <c:pt idx="1192">
                  <c:v>119.2</c:v>
                </c:pt>
                <c:pt idx="1193">
                  <c:v>119.3</c:v>
                </c:pt>
                <c:pt idx="1194">
                  <c:v>119.4</c:v>
                </c:pt>
                <c:pt idx="1195">
                  <c:v>119.5</c:v>
                </c:pt>
                <c:pt idx="1196">
                  <c:v>119.6</c:v>
                </c:pt>
                <c:pt idx="1197">
                  <c:v>119.7</c:v>
                </c:pt>
                <c:pt idx="1198">
                  <c:v>119.8</c:v>
                </c:pt>
                <c:pt idx="1199">
                  <c:v>119.9</c:v>
                </c:pt>
                <c:pt idx="1200">
                  <c:v>120</c:v>
                </c:pt>
                <c:pt idx="1201">
                  <c:v>120.1</c:v>
                </c:pt>
                <c:pt idx="1202">
                  <c:v>120.2</c:v>
                </c:pt>
                <c:pt idx="1203">
                  <c:v>120.3</c:v>
                </c:pt>
                <c:pt idx="1204">
                  <c:v>120.4</c:v>
                </c:pt>
                <c:pt idx="1205">
                  <c:v>120.5</c:v>
                </c:pt>
                <c:pt idx="1206">
                  <c:v>120.6</c:v>
                </c:pt>
                <c:pt idx="1207">
                  <c:v>120.7</c:v>
                </c:pt>
                <c:pt idx="1208">
                  <c:v>120.8</c:v>
                </c:pt>
                <c:pt idx="1209">
                  <c:v>120.9</c:v>
                </c:pt>
                <c:pt idx="1210">
                  <c:v>121</c:v>
                </c:pt>
                <c:pt idx="1211">
                  <c:v>121.1</c:v>
                </c:pt>
                <c:pt idx="1212">
                  <c:v>121.2</c:v>
                </c:pt>
                <c:pt idx="1213">
                  <c:v>121.3</c:v>
                </c:pt>
                <c:pt idx="1214">
                  <c:v>121.4</c:v>
                </c:pt>
                <c:pt idx="1215">
                  <c:v>121.5</c:v>
                </c:pt>
                <c:pt idx="1216">
                  <c:v>121.6</c:v>
                </c:pt>
                <c:pt idx="1217">
                  <c:v>121.7</c:v>
                </c:pt>
                <c:pt idx="1218">
                  <c:v>121.8</c:v>
                </c:pt>
                <c:pt idx="1219">
                  <c:v>121.9</c:v>
                </c:pt>
                <c:pt idx="1220">
                  <c:v>122</c:v>
                </c:pt>
                <c:pt idx="1221">
                  <c:v>122.1</c:v>
                </c:pt>
                <c:pt idx="1222">
                  <c:v>122.2</c:v>
                </c:pt>
                <c:pt idx="1223">
                  <c:v>122.3</c:v>
                </c:pt>
                <c:pt idx="1224">
                  <c:v>122.4</c:v>
                </c:pt>
                <c:pt idx="1225">
                  <c:v>122.5</c:v>
                </c:pt>
                <c:pt idx="1226">
                  <c:v>122.6</c:v>
                </c:pt>
                <c:pt idx="1227">
                  <c:v>122.7</c:v>
                </c:pt>
                <c:pt idx="1228">
                  <c:v>122.8</c:v>
                </c:pt>
                <c:pt idx="1229">
                  <c:v>122.9</c:v>
                </c:pt>
                <c:pt idx="1230">
                  <c:v>123</c:v>
                </c:pt>
                <c:pt idx="1231">
                  <c:v>123.1</c:v>
                </c:pt>
                <c:pt idx="1232">
                  <c:v>123.2</c:v>
                </c:pt>
                <c:pt idx="1233">
                  <c:v>123.3</c:v>
                </c:pt>
                <c:pt idx="1234">
                  <c:v>123.4</c:v>
                </c:pt>
                <c:pt idx="1235">
                  <c:v>123.5</c:v>
                </c:pt>
                <c:pt idx="1236">
                  <c:v>123.6</c:v>
                </c:pt>
                <c:pt idx="1237">
                  <c:v>123.7</c:v>
                </c:pt>
                <c:pt idx="1238">
                  <c:v>123.8</c:v>
                </c:pt>
                <c:pt idx="1239">
                  <c:v>123.9</c:v>
                </c:pt>
                <c:pt idx="1240">
                  <c:v>124</c:v>
                </c:pt>
                <c:pt idx="1241">
                  <c:v>124.1</c:v>
                </c:pt>
                <c:pt idx="1242">
                  <c:v>124.2</c:v>
                </c:pt>
                <c:pt idx="1243">
                  <c:v>124.3</c:v>
                </c:pt>
                <c:pt idx="1244">
                  <c:v>124.4</c:v>
                </c:pt>
                <c:pt idx="1245">
                  <c:v>124.5</c:v>
                </c:pt>
                <c:pt idx="1246">
                  <c:v>124.6</c:v>
                </c:pt>
                <c:pt idx="1247">
                  <c:v>124.7</c:v>
                </c:pt>
                <c:pt idx="1248">
                  <c:v>124.8</c:v>
                </c:pt>
                <c:pt idx="1249">
                  <c:v>124.9</c:v>
                </c:pt>
                <c:pt idx="1250">
                  <c:v>125</c:v>
                </c:pt>
                <c:pt idx="1251">
                  <c:v>125.1</c:v>
                </c:pt>
                <c:pt idx="1252">
                  <c:v>125.2</c:v>
                </c:pt>
                <c:pt idx="1253">
                  <c:v>125.3</c:v>
                </c:pt>
                <c:pt idx="1254">
                  <c:v>125.4</c:v>
                </c:pt>
                <c:pt idx="1255">
                  <c:v>125.5</c:v>
                </c:pt>
                <c:pt idx="1256">
                  <c:v>125.6</c:v>
                </c:pt>
                <c:pt idx="1257">
                  <c:v>125.7</c:v>
                </c:pt>
                <c:pt idx="1258">
                  <c:v>125.8</c:v>
                </c:pt>
                <c:pt idx="1259">
                  <c:v>125.9</c:v>
                </c:pt>
                <c:pt idx="1260">
                  <c:v>126</c:v>
                </c:pt>
                <c:pt idx="1261">
                  <c:v>126.1</c:v>
                </c:pt>
                <c:pt idx="1262">
                  <c:v>126.2</c:v>
                </c:pt>
                <c:pt idx="1263">
                  <c:v>126.3</c:v>
                </c:pt>
                <c:pt idx="1264">
                  <c:v>126.4</c:v>
                </c:pt>
                <c:pt idx="1265">
                  <c:v>126.5</c:v>
                </c:pt>
                <c:pt idx="1266">
                  <c:v>126.6</c:v>
                </c:pt>
                <c:pt idx="1267">
                  <c:v>126.7</c:v>
                </c:pt>
                <c:pt idx="1268">
                  <c:v>126.8</c:v>
                </c:pt>
                <c:pt idx="1269">
                  <c:v>126.9</c:v>
                </c:pt>
                <c:pt idx="1270">
                  <c:v>127</c:v>
                </c:pt>
                <c:pt idx="1271">
                  <c:v>127.1</c:v>
                </c:pt>
                <c:pt idx="1272">
                  <c:v>127.2</c:v>
                </c:pt>
                <c:pt idx="1273">
                  <c:v>127.3</c:v>
                </c:pt>
                <c:pt idx="1274">
                  <c:v>127.4</c:v>
                </c:pt>
                <c:pt idx="1275">
                  <c:v>127.5</c:v>
                </c:pt>
                <c:pt idx="1276">
                  <c:v>127.6</c:v>
                </c:pt>
                <c:pt idx="1277">
                  <c:v>127.7</c:v>
                </c:pt>
                <c:pt idx="1278">
                  <c:v>127.8</c:v>
                </c:pt>
                <c:pt idx="1279">
                  <c:v>127.9</c:v>
                </c:pt>
                <c:pt idx="1280">
                  <c:v>128</c:v>
                </c:pt>
                <c:pt idx="1281">
                  <c:v>128.1</c:v>
                </c:pt>
                <c:pt idx="1282">
                  <c:v>128.19999999999999</c:v>
                </c:pt>
                <c:pt idx="1283">
                  <c:v>128.30000000000001</c:v>
                </c:pt>
                <c:pt idx="1284">
                  <c:v>128.4</c:v>
                </c:pt>
                <c:pt idx="1285">
                  <c:v>128.5</c:v>
                </c:pt>
                <c:pt idx="1286">
                  <c:v>128.6</c:v>
                </c:pt>
                <c:pt idx="1287">
                  <c:v>128.69999999999999</c:v>
                </c:pt>
                <c:pt idx="1288">
                  <c:v>128.80000000000001</c:v>
                </c:pt>
                <c:pt idx="1289">
                  <c:v>128.9</c:v>
                </c:pt>
                <c:pt idx="1290">
                  <c:v>129</c:v>
                </c:pt>
                <c:pt idx="1291">
                  <c:v>129.1</c:v>
                </c:pt>
                <c:pt idx="1292">
                  <c:v>129.19999999999999</c:v>
                </c:pt>
                <c:pt idx="1293">
                  <c:v>129.30000000000001</c:v>
                </c:pt>
                <c:pt idx="1294">
                  <c:v>129.4</c:v>
                </c:pt>
                <c:pt idx="1295">
                  <c:v>129.5</c:v>
                </c:pt>
                <c:pt idx="1296">
                  <c:v>129.6</c:v>
                </c:pt>
                <c:pt idx="1297">
                  <c:v>129.69999999999999</c:v>
                </c:pt>
                <c:pt idx="1298">
                  <c:v>129.80000000000001</c:v>
                </c:pt>
                <c:pt idx="1299">
                  <c:v>129.9</c:v>
                </c:pt>
                <c:pt idx="1300">
                  <c:v>130</c:v>
                </c:pt>
                <c:pt idx="1301">
                  <c:v>130.1</c:v>
                </c:pt>
                <c:pt idx="1302">
                  <c:v>130.19999999999999</c:v>
                </c:pt>
                <c:pt idx="1303">
                  <c:v>130.30000000000001</c:v>
                </c:pt>
                <c:pt idx="1304">
                  <c:v>130.4</c:v>
                </c:pt>
                <c:pt idx="1305">
                  <c:v>130.5</c:v>
                </c:pt>
                <c:pt idx="1306">
                  <c:v>130.6</c:v>
                </c:pt>
                <c:pt idx="1307">
                  <c:v>130.69999999999999</c:v>
                </c:pt>
                <c:pt idx="1308">
                  <c:v>130.80000000000001</c:v>
                </c:pt>
                <c:pt idx="1309">
                  <c:v>130.9</c:v>
                </c:pt>
                <c:pt idx="1310">
                  <c:v>131</c:v>
                </c:pt>
                <c:pt idx="1311">
                  <c:v>131.1</c:v>
                </c:pt>
                <c:pt idx="1312">
                  <c:v>131.19999999999999</c:v>
                </c:pt>
                <c:pt idx="1313">
                  <c:v>131.30000000000001</c:v>
                </c:pt>
                <c:pt idx="1314">
                  <c:v>131.4</c:v>
                </c:pt>
                <c:pt idx="1315">
                  <c:v>131.5</c:v>
                </c:pt>
                <c:pt idx="1316">
                  <c:v>131.6</c:v>
                </c:pt>
                <c:pt idx="1317">
                  <c:v>131.69999999999999</c:v>
                </c:pt>
                <c:pt idx="1318">
                  <c:v>131.80000000000001</c:v>
                </c:pt>
                <c:pt idx="1319">
                  <c:v>131.9</c:v>
                </c:pt>
                <c:pt idx="1320">
                  <c:v>132</c:v>
                </c:pt>
                <c:pt idx="1321">
                  <c:v>132.1</c:v>
                </c:pt>
                <c:pt idx="1322">
                  <c:v>132.19999999999999</c:v>
                </c:pt>
                <c:pt idx="1323">
                  <c:v>132.30000000000001</c:v>
                </c:pt>
                <c:pt idx="1324">
                  <c:v>132.4</c:v>
                </c:pt>
                <c:pt idx="1325">
                  <c:v>132.5</c:v>
                </c:pt>
                <c:pt idx="1326">
                  <c:v>132.6</c:v>
                </c:pt>
                <c:pt idx="1327">
                  <c:v>132.69999999999999</c:v>
                </c:pt>
                <c:pt idx="1328">
                  <c:v>132.80000000000001</c:v>
                </c:pt>
                <c:pt idx="1329">
                  <c:v>132.9</c:v>
                </c:pt>
                <c:pt idx="1330">
                  <c:v>133</c:v>
                </c:pt>
                <c:pt idx="1331">
                  <c:v>133.1</c:v>
                </c:pt>
                <c:pt idx="1332">
                  <c:v>133.19999999999999</c:v>
                </c:pt>
                <c:pt idx="1333">
                  <c:v>133.30000000000001</c:v>
                </c:pt>
                <c:pt idx="1334">
                  <c:v>133.4</c:v>
                </c:pt>
                <c:pt idx="1335">
                  <c:v>133.5</c:v>
                </c:pt>
                <c:pt idx="1336">
                  <c:v>133.6</c:v>
                </c:pt>
                <c:pt idx="1337">
                  <c:v>133.69999999999999</c:v>
                </c:pt>
                <c:pt idx="1338">
                  <c:v>133.80000000000001</c:v>
                </c:pt>
                <c:pt idx="1339">
                  <c:v>133.9</c:v>
                </c:pt>
                <c:pt idx="1340">
                  <c:v>134</c:v>
                </c:pt>
                <c:pt idx="1341">
                  <c:v>134.1</c:v>
                </c:pt>
                <c:pt idx="1342">
                  <c:v>134.19999999999999</c:v>
                </c:pt>
                <c:pt idx="1343">
                  <c:v>134.30000000000001</c:v>
                </c:pt>
                <c:pt idx="1344">
                  <c:v>134.4</c:v>
                </c:pt>
                <c:pt idx="1345">
                  <c:v>134.5</c:v>
                </c:pt>
                <c:pt idx="1346">
                  <c:v>134.6</c:v>
                </c:pt>
                <c:pt idx="1347">
                  <c:v>134.69999999999999</c:v>
                </c:pt>
                <c:pt idx="1348">
                  <c:v>134.80000000000001</c:v>
                </c:pt>
                <c:pt idx="1349">
                  <c:v>134.9</c:v>
                </c:pt>
                <c:pt idx="1350">
                  <c:v>135</c:v>
                </c:pt>
                <c:pt idx="1351">
                  <c:v>135.1</c:v>
                </c:pt>
                <c:pt idx="1352">
                  <c:v>135.19999999999999</c:v>
                </c:pt>
                <c:pt idx="1353">
                  <c:v>135.30000000000001</c:v>
                </c:pt>
                <c:pt idx="1354">
                  <c:v>135.4</c:v>
                </c:pt>
                <c:pt idx="1355">
                  <c:v>135.5</c:v>
                </c:pt>
                <c:pt idx="1356">
                  <c:v>135.6</c:v>
                </c:pt>
                <c:pt idx="1357">
                  <c:v>135.69999999999999</c:v>
                </c:pt>
                <c:pt idx="1358">
                  <c:v>135.80000000000001</c:v>
                </c:pt>
                <c:pt idx="1359">
                  <c:v>135.9</c:v>
                </c:pt>
                <c:pt idx="1360">
                  <c:v>136</c:v>
                </c:pt>
                <c:pt idx="1361">
                  <c:v>136.1</c:v>
                </c:pt>
                <c:pt idx="1362">
                  <c:v>136.19999999999999</c:v>
                </c:pt>
                <c:pt idx="1363">
                  <c:v>136.30000000000001</c:v>
                </c:pt>
                <c:pt idx="1364">
                  <c:v>136.4</c:v>
                </c:pt>
                <c:pt idx="1365">
                  <c:v>136.5</c:v>
                </c:pt>
                <c:pt idx="1366">
                  <c:v>136.6</c:v>
                </c:pt>
                <c:pt idx="1367">
                  <c:v>136.69999999999999</c:v>
                </c:pt>
                <c:pt idx="1368">
                  <c:v>136.80000000000001</c:v>
                </c:pt>
                <c:pt idx="1369">
                  <c:v>136.9</c:v>
                </c:pt>
                <c:pt idx="1370">
                  <c:v>137</c:v>
                </c:pt>
                <c:pt idx="1371">
                  <c:v>137.1</c:v>
                </c:pt>
                <c:pt idx="1372">
                  <c:v>137.19999999999999</c:v>
                </c:pt>
                <c:pt idx="1373">
                  <c:v>137.30000000000001</c:v>
                </c:pt>
                <c:pt idx="1374">
                  <c:v>137.4</c:v>
                </c:pt>
                <c:pt idx="1375">
                  <c:v>137.5</c:v>
                </c:pt>
                <c:pt idx="1376">
                  <c:v>137.6</c:v>
                </c:pt>
                <c:pt idx="1377">
                  <c:v>137.69999999999999</c:v>
                </c:pt>
                <c:pt idx="1378">
                  <c:v>137.80000000000001</c:v>
                </c:pt>
                <c:pt idx="1379">
                  <c:v>137.9</c:v>
                </c:pt>
                <c:pt idx="1380">
                  <c:v>138</c:v>
                </c:pt>
                <c:pt idx="1381">
                  <c:v>138.1</c:v>
                </c:pt>
                <c:pt idx="1382">
                  <c:v>138.19999999999999</c:v>
                </c:pt>
                <c:pt idx="1383">
                  <c:v>138.30000000000001</c:v>
                </c:pt>
                <c:pt idx="1384">
                  <c:v>138.4</c:v>
                </c:pt>
                <c:pt idx="1385">
                  <c:v>138.5</c:v>
                </c:pt>
                <c:pt idx="1386">
                  <c:v>138.6</c:v>
                </c:pt>
                <c:pt idx="1387">
                  <c:v>138.69999999999999</c:v>
                </c:pt>
                <c:pt idx="1388">
                  <c:v>138.80000000000001</c:v>
                </c:pt>
                <c:pt idx="1389">
                  <c:v>138.9</c:v>
                </c:pt>
                <c:pt idx="1390">
                  <c:v>139</c:v>
                </c:pt>
                <c:pt idx="1391">
                  <c:v>139.1</c:v>
                </c:pt>
                <c:pt idx="1392">
                  <c:v>139.19999999999999</c:v>
                </c:pt>
                <c:pt idx="1393">
                  <c:v>139.30000000000001</c:v>
                </c:pt>
                <c:pt idx="1394">
                  <c:v>139.4</c:v>
                </c:pt>
                <c:pt idx="1395">
                  <c:v>139.5</c:v>
                </c:pt>
                <c:pt idx="1396">
                  <c:v>139.6</c:v>
                </c:pt>
                <c:pt idx="1397">
                  <c:v>139.69999999999999</c:v>
                </c:pt>
                <c:pt idx="1398">
                  <c:v>139.80000000000001</c:v>
                </c:pt>
                <c:pt idx="1399">
                  <c:v>139.9</c:v>
                </c:pt>
                <c:pt idx="1400">
                  <c:v>140</c:v>
                </c:pt>
                <c:pt idx="1401">
                  <c:v>140.1</c:v>
                </c:pt>
                <c:pt idx="1402">
                  <c:v>140.19999999999999</c:v>
                </c:pt>
                <c:pt idx="1403">
                  <c:v>140.30000000000001</c:v>
                </c:pt>
                <c:pt idx="1404">
                  <c:v>140.4</c:v>
                </c:pt>
                <c:pt idx="1405">
                  <c:v>140.5</c:v>
                </c:pt>
                <c:pt idx="1406">
                  <c:v>140.6</c:v>
                </c:pt>
                <c:pt idx="1407">
                  <c:v>140.69999999999999</c:v>
                </c:pt>
                <c:pt idx="1408">
                  <c:v>140.80000000000001</c:v>
                </c:pt>
                <c:pt idx="1409">
                  <c:v>140.9</c:v>
                </c:pt>
                <c:pt idx="1410">
                  <c:v>141</c:v>
                </c:pt>
                <c:pt idx="1411">
                  <c:v>141.1</c:v>
                </c:pt>
                <c:pt idx="1412">
                  <c:v>141.19999999999999</c:v>
                </c:pt>
                <c:pt idx="1413">
                  <c:v>141.30000000000001</c:v>
                </c:pt>
                <c:pt idx="1414">
                  <c:v>141.4</c:v>
                </c:pt>
                <c:pt idx="1415">
                  <c:v>141.5</c:v>
                </c:pt>
                <c:pt idx="1416">
                  <c:v>141.6</c:v>
                </c:pt>
                <c:pt idx="1417">
                  <c:v>141.69999999999999</c:v>
                </c:pt>
                <c:pt idx="1418">
                  <c:v>141.80000000000001</c:v>
                </c:pt>
                <c:pt idx="1419">
                  <c:v>141.9</c:v>
                </c:pt>
                <c:pt idx="1420">
                  <c:v>142</c:v>
                </c:pt>
                <c:pt idx="1421">
                  <c:v>142.1</c:v>
                </c:pt>
                <c:pt idx="1422">
                  <c:v>142.19999999999999</c:v>
                </c:pt>
                <c:pt idx="1423">
                  <c:v>142.30000000000001</c:v>
                </c:pt>
                <c:pt idx="1424">
                  <c:v>142.4</c:v>
                </c:pt>
                <c:pt idx="1425">
                  <c:v>142.5</c:v>
                </c:pt>
                <c:pt idx="1426">
                  <c:v>142.6</c:v>
                </c:pt>
                <c:pt idx="1427">
                  <c:v>142.69999999999999</c:v>
                </c:pt>
                <c:pt idx="1428">
                  <c:v>142.80000000000001</c:v>
                </c:pt>
                <c:pt idx="1429">
                  <c:v>142.9</c:v>
                </c:pt>
                <c:pt idx="1430">
                  <c:v>143</c:v>
                </c:pt>
                <c:pt idx="1431">
                  <c:v>143.1</c:v>
                </c:pt>
                <c:pt idx="1432">
                  <c:v>143.19999999999999</c:v>
                </c:pt>
                <c:pt idx="1433">
                  <c:v>143.30000000000001</c:v>
                </c:pt>
                <c:pt idx="1434">
                  <c:v>143.4</c:v>
                </c:pt>
                <c:pt idx="1435">
                  <c:v>143.5</c:v>
                </c:pt>
                <c:pt idx="1436">
                  <c:v>143.6</c:v>
                </c:pt>
                <c:pt idx="1437">
                  <c:v>143.69999999999999</c:v>
                </c:pt>
                <c:pt idx="1438">
                  <c:v>143.80000000000001</c:v>
                </c:pt>
                <c:pt idx="1439">
                  <c:v>143.9</c:v>
                </c:pt>
                <c:pt idx="1440">
                  <c:v>144</c:v>
                </c:pt>
                <c:pt idx="1441">
                  <c:v>144.1</c:v>
                </c:pt>
                <c:pt idx="1442">
                  <c:v>144.19999999999999</c:v>
                </c:pt>
                <c:pt idx="1443">
                  <c:v>144.30000000000001</c:v>
                </c:pt>
                <c:pt idx="1444">
                  <c:v>144.4</c:v>
                </c:pt>
                <c:pt idx="1445">
                  <c:v>144.5</c:v>
                </c:pt>
                <c:pt idx="1446">
                  <c:v>144.6</c:v>
                </c:pt>
                <c:pt idx="1447">
                  <c:v>144.69999999999999</c:v>
                </c:pt>
                <c:pt idx="1448">
                  <c:v>144.80000000000001</c:v>
                </c:pt>
                <c:pt idx="1449">
                  <c:v>144.9</c:v>
                </c:pt>
                <c:pt idx="1450">
                  <c:v>145</c:v>
                </c:pt>
                <c:pt idx="1451">
                  <c:v>145.1</c:v>
                </c:pt>
                <c:pt idx="1452">
                  <c:v>145.19999999999999</c:v>
                </c:pt>
                <c:pt idx="1453">
                  <c:v>145.30000000000001</c:v>
                </c:pt>
                <c:pt idx="1454">
                  <c:v>145.4</c:v>
                </c:pt>
                <c:pt idx="1455">
                  <c:v>145.5</c:v>
                </c:pt>
                <c:pt idx="1456">
                  <c:v>145.6</c:v>
                </c:pt>
                <c:pt idx="1457">
                  <c:v>145.69999999999999</c:v>
                </c:pt>
                <c:pt idx="1458">
                  <c:v>145.80000000000001</c:v>
                </c:pt>
                <c:pt idx="1459">
                  <c:v>145.9</c:v>
                </c:pt>
                <c:pt idx="1460">
                  <c:v>146</c:v>
                </c:pt>
                <c:pt idx="1461">
                  <c:v>146.1</c:v>
                </c:pt>
                <c:pt idx="1462">
                  <c:v>146.19999999999999</c:v>
                </c:pt>
                <c:pt idx="1463">
                  <c:v>146.30000000000001</c:v>
                </c:pt>
                <c:pt idx="1464">
                  <c:v>146.4</c:v>
                </c:pt>
                <c:pt idx="1465">
                  <c:v>146.5</c:v>
                </c:pt>
                <c:pt idx="1466">
                  <c:v>146.6</c:v>
                </c:pt>
                <c:pt idx="1467">
                  <c:v>146.69999999999999</c:v>
                </c:pt>
                <c:pt idx="1468">
                  <c:v>146.80000000000001</c:v>
                </c:pt>
                <c:pt idx="1469">
                  <c:v>146.9</c:v>
                </c:pt>
                <c:pt idx="1470">
                  <c:v>147</c:v>
                </c:pt>
                <c:pt idx="1471">
                  <c:v>147.1</c:v>
                </c:pt>
                <c:pt idx="1472">
                  <c:v>147.19999999999999</c:v>
                </c:pt>
                <c:pt idx="1473">
                  <c:v>147.30000000000001</c:v>
                </c:pt>
                <c:pt idx="1474">
                  <c:v>147.4</c:v>
                </c:pt>
                <c:pt idx="1475">
                  <c:v>147.5</c:v>
                </c:pt>
                <c:pt idx="1476">
                  <c:v>147.6</c:v>
                </c:pt>
                <c:pt idx="1477">
                  <c:v>147.69999999999999</c:v>
                </c:pt>
                <c:pt idx="1478">
                  <c:v>147.80000000000001</c:v>
                </c:pt>
                <c:pt idx="1479">
                  <c:v>147.9</c:v>
                </c:pt>
                <c:pt idx="1480">
                  <c:v>148</c:v>
                </c:pt>
                <c:pt idx="1481">
                  <c:v>148.1</c:v>
                </c:pt>
                <c:pt idx="1482">
                  <c:v>148.19999999999999</c:v>
                </c:pt>
                <c:pt idx="1483">
                  <c:v>148.30000000000001</c:v>
                </c:pt>
                <c:pt idx="1484">
                  <c:v>148.4</c:v>
                </c:pt>
                <c:pt idx="1485">
                  <c:v>148.5</c:v>
                </c:pt>
                <c:pt idx="1486">
                  <c:v>148.6</c:v>
                </c:pt>
                <c:pt idx="1487">
                  <c:v>148.69999999999999</c:v>
                </c:pt>
                <c:pt idx="1488">
                  <c:v>148.80000000000001</c:v>
                </c:pt>
                <c:pt idx="1489">
                  <c:v>148.9</c:v>
                </c:pt>
                <c:pt idx="1490">
                  <c:v>149</c:v>
                </c:pt>
                <c:pt idx="1491">
                  <c:v>149.1</c:v>
                </c:pt>
                <c:pt idx="1492">
                  <c:v>149.19999999999999</c:v>
                </c:pt>
                <c:pt idx="1493">
                  <c:v>149.30000000000001</c:v>
                </c:pt>
                <c:pt idx="1494">
                  <c:v>149.4</c:v>
                </c:pt>
                <c:pt idx="1495">
                  <c:v>149.5</c:v>
                </c:pt>
                <c:pt idx="1496">
                  <c:v>149.6</c:v>
                </c:pt>
                <c:pt idx="1497">
                  <c:v>149.69999999999999</c:v>
                </c:pt>
                <c:pt idx="1498">
                  <c:v>149.80000000000001</c:v>
                </c:pt>
                <c:pt idx="1499">
                  <c:v>149.9</c:v>
                </c:pt>
                <c:pt idx="1500">
                  <c:v>150</c:v>
                </c:pt>
                <c:pt idx="1501">
                  <c:v>150.1</c:v>
                </c:pt>
                <c:pt idx="1502">
                  <c:v>150.19999999999999</c:v>
                </c:pt>
                <c:pt idx="1503">
                  <c:v>150.30000000000001</c:v>
                </c:pt>
                <c:pt idx="1504">
                  <c:v>150.4</c:v>
                </c:pt>
                <c:pt idx="1505">
                  <c:v>150.5</c:v>
                </c:pt>
                <c:pt idx="1506">
                  <c:v>150.6</c:v>
                </c:pt>
                <c:pt idx="1507">
                  <c:v>150.69999999999999</c:v>
                </c:pt>
                <c:pt idx="1508">
                  <c:v>150.80000000000001</c:v>
                </c:pt>
                <c:pt idx="1509">
                  <c:v>150.9</c:v>
                </c:pt>
                <c:pt idx="1510">
                  <c:v>151</c:v>
                </c:pt>
                <c:pt idx="1511">
                  <c:v>151.1</c:v>
                </c:pt>
                <c:pt idx="1512">
                  <c:v>151.19999999999999</c:v>
                </c:pt>
                <c:pt idx="1513">
                  <c:v>151.30000000000001</c:v>
                </c:pt>
                <c:pt idx="1514">
                  <c:v>151.4</c:v>
                </c:pt>
                <c:pt idx="1515">
                  <c:v>151.5</c:v>
                </c:pt>
                <c:pt idx="1516">
                  <c:v>151.6</c:v>
                </c:pt>
                <c:pt idx="1517">
                  <c:v>151.69999999999999</c:v>
                </c:pt>
                <c:pt idx="1518">
                  <c:v>151.80000000000001</c:v>
                </c:pt>
                <c:pt idx="1519">
                  <c:v>151.9</c:v>
                </c:pt>
                <c:pt idx="1520">
                  <c:v>152</c:v>
                </c:pt>
                <c:pt idx="1521">
                  <c:v>152.1</c:v>
                </c:pt>
                <c:pt idx="1522">
                  <c:v>152.19999999999999</c:v>
                </c:pt>
                <c:pt idx="1523">
                  <c:v>152.30000000000001</c:v>
                </c:pt>
                <c:pt idx="1524">
                  <c:v>152.4</c:v>
                </c:pt>
                <c:pt idx="1525">
                  <c:v>152.5</c:v>
                </c:pt>
                <c:pt idx="1526">
                  <c:v>152.6</c:v>
                </c:pt>
                <c:pt idx="1527">
                  <c:v>152.69999999999999</c:v>
                </c:pt>
                <c:pt idx="1528">
                  <c:v>152.80000000000001</c:v>
                </c:pt>
                <c:pt idx="1529">
                  <c:v>152.9</c:v>
                </c:pt>
                <c:pt idx="1530">
                  <c:v>153</c:v>
                </c:pt>
                <c:pt idx="1531">
                  <c:v>153.1</c:v>
                </c:pt>
                <c:pt idx="1532">
                  <c:v>153.19999999999999</c:v>
                </c:pt>
                <c:pt idx="1533">
                  <c:v>153.30000000000001</c:v>
                </c:pt>
                <c:pt idx="1534">
                  <c:v>153.4</c:v>
                </c:pt>
                <c:pt idx="1535">
                  <c:v>153.5</c:v>
                </c:pt>
                <c:pt idx="1536">
                  <c:v>153.6</c:v>
                </c:pt>
                <c:pt idx="1537">
                  <c:v>153.69999999999999</c:v>
                </c:pt>
                <c:pt idx="1538">
                  <c:v>153.80000000000001</c:v>
                </c:pt>
                <c:pt idx="1539">
                  <c:v>153.9</c:v>
                </c:pt>
                <c:pt idx="1540">
                  <c:v>154</c:v>
                </c:pt>
                <c:pt idx="1541">
                  <c:v>154.1</c:v>
                </c:pt>
                <c:pt idx="1542">
                  <c:v>154.19999999999999</c:v>
                </c:pt>
                <c:pt idx="1543">
                  <c:v>154.30000000000001</c:v>
                </c:pt>
                <c:pt idx="1544">
                  <c:v>154.4</c:v>
                </c:pt>
                <c:pt idx="1545">
                  <c:v>154.5</c:v>
                </c:pt>
                <c:pt idx="1546">
                  <c:v>154.6</c:v>
                </c:pt>
                <c:pt idx="1547">
                  <c:v>154.69999999999999</c:v>
                </c:pt>
                <c:pt idx="1548">
                  <c:v>154.80000000000001</c:v>
                </c:pt>
                <c:pt idx="1549">
                  <c:v>154.9</c:v>
                </c:pt>
                <c:pt idx="1550">
                  <c:v>155</c:v>
                </c:pt>
                <c:pt idx="1551">
                  <c:v>155.1</c:v>
                </c:pt>
                <c:pt idx="1552">
                  <c:v>155.19999999999999</c:v>
                </c:pt>
                <c:pt idx="1553">
                  <c:v>155.30000000000001</c:v>
                </c:pt>
                <c:pt idx="1554">
                  <c:v>155.4</c:v>
                </c:pt>
                <c:pt idx="1555">
                  <c:v>155.5</c:v>
                </c:pt>
                <c:pt idx="1556">
                  <c:v>155.6</c:v>
                </c:pt>
                <c:pt idx="1557">
                  <c:v>155.69999999999999</c:v>
                </c:pt>
                <c:pt idx="1558">
                  <c:v>155.80000000000001</c:v>
                </c:pt>
                <c:pt idx="1559">
                  <c:v>155.9</c:v>
                </c:pt>
                <c:pt idx="1560">
                  <c:v>156</c:v>
                </c:pt>
                <c:pt idx="1561">
                  <c:v>156.1</c:v>
                </c:pt>
                <c:pt idx="1562">
                  <c:v>156.19999999999999</c:v>
                </c:pt>
                <c:pt idx="1563">
                  <c:v>156.30000000000001</c:v>
                </c:pt>
                <c:pt idx="1564">
                  <c:v>156.4</c:v>
                </c:pt>
                <c:pt idx="1565">
                  <c:v>156.5</c:v>
                </c:pt>
                <c:pt idx="1566">
                  <c:v>156.6</c:v>
                </c:pt>
                <c:pt idx="1567">
                  <c:v>156.69999999999999</c:v>
                </c:pt>
                <c:pt idx="1568">
                  <c:v>156.80000000000001</c:v>
                </c:pt>
                <c:pt idx="1569">
                  <c:v>156.9</c:v>
                </c:pt>
                <c:pt idx="1570">
                  <c:v>157</c:v>
                </c:pt>
                <c:pt idx="1571">
                  <c:v>157.1</c:v>
                </c:pt>
                <c:pt idx="1572">
                  <c:v>157.19999999999999</c:v>
                </c:pt>
                <c:pt idx="1573">
                  <c:v>157.30000000000001</c:v>
                </c:pt>
                <c:pt idx="1574">
                  <c:v>157.4</c:v>
                </c:pt>
                <c:pt idx="1575">
                  <c:v>157.5</c:v>
                </c:pt>
                <c:pt idx="1576">
                  <c:v>157.6</c:v>
                </c:pt>
                <c:pt idx="1577">
                  <c:v>157.69999999999999</c:v>
                </c:pt>
                <c:pt idx="1578">
                  <c:v>157.80000000000001</c:v>
                </c:pt>
                <c:pt idx="1579">
                  <c:v>157.9</c:v>
                </c:pt>
                <c:pt idx="1580">
                  <c:v>158</c:v>
                </c:pt>
                <c:pt idx="1581">
                  <c:v>158.1</c:v>
                </c:pt>
                <c:pt idx="1582">
                  <c:v>158.19999999999999</c:v>
                </c:pt>
                <c:pt idx="1583">
                  <c:v>158.30000000000001</c:v>
                </c:pt>
                <c:pt idx="1584">
                  <c:v>158.4</c:v>
                </c:pt>
                <c:pt idx="1585">
                  <c:v>158.5</c:v>
                </c:pt>
                <c:pt idx="1586">
                  <c:v>158.6</c:v>
                </c:pt>
                <c:pt idx="1587">
                  <c:v>158.69999999999999</c:v>
                </c:pt>
                <c:pt idx="1588">
                  <c:v>158.80000000000001</c:v>
                </c:pt>
                <c:pt idx="1589">
                  <c:v>158.9</c:v>
                </c:pt>
                <c:pt idx="1590">
                  <c:v>159</c:v>
                </c:pt>
                <c:pt idx="1591">
                  <c:v>159.1</c:v>
                </c:pt>
                <c:pt idx="1592">
                  <c:v>159.19999999999999</c:v>
                </c:pt>
                <c:pt idx="1593">
                  <c:v>159.30000000000001</c:v>
                </c:pt>
                <c:pt idx="1594">
                  <c:v>159.4</c:v>
                </c:pt>
                <c:pt idx="1595">
                  <c:v>159.5</c:v>
                </c:pt>
                <c:pt idx="1596">
                  <c:v>159.6</c:v>
                </c:pt>
                <c:pt idx="1597">
                  <c:v>159.69999999999999</c:v>
                </c:pt>
                <c:pt idx="1598">
                  <c:v>159.80000000000001</c:v>
                </c:pt>
                <c:pt idx="1599">
                  <c:v>159.9</c:v>
                </c:pt>
                <c:pt idx="1600">
                  <c:v>160</c:v>
                </c:pt>
                <c:pt idx="1601">
                  <c:v>160.1</c:v>
                </c:pt>
                <c:pt idx="1602">
                  <c:v>160.19999999999999</c:v>
                </c:pt>
                <c:pt idx="1603">
                  <c:v>160.30000000000001</c:v>
                </c:pt>
                <c:pt idx="1604">
                  <c:v>160.4</c:v>
                </c:pt>
                <c:pt idx="1605">
                  <c:v>160.5</c:v>
                </c:pt>
                <c:pt idx="1606">
                  <c:v>160.6</c:v>
                </c:pt>
                <c:pt idx="1607">
                  <c:v>160.69999999999999</c:v>
                </c:pt>
                <c:pt idx="1608">
                  <c:v>160.80000000000001</c:v>
                </c:pt>
                <c:pt idx="1609">
                  <c:v>160.9</c:v>
                </c:pt>
                <c:pt idx="1610">
                  <c:v>161</c:v>
                </c:pt>
                <c:pt idx="1611">
                  <c:v>161.1</c:v>
                </c:pt>
                <c:pt idx="1612">
                  <c:v>161.19999999999999</c:v>
                </c:pt>
                <c:pt idx="1613">
                  <c:v>161.30000000000001</c:v>
                </c:pt>
                <c:pt idx="1614">
                  <c:v>161.4</c:v>
                </c:pt>
                <c:pt idx="1615">
                  <c:v>161.5</c:v>
                </c:pt>
                <c:pt idx="1616">
                  <c:v>161.6</c:v>
                </c:pt>
                <c:pt idx="1617">
                  <c:v>161.69999999999999</c:v>
                </c:pt>
                <c:pt idx="1618">
                  <c:v>161.80000000000001</c:v>
                </c:pt>
                <c:pt idx="1619">
                  <c:v>161.9</c:v>
                </c:pt>
                <c:pt idx="1620">
                  <c:v>162</c:v>
                </c:pt>
                <c:pt idx="1621">
                  <c:v>162.1</c:v>
                </c:pt>
                <c:pt idx="1622">
                  <c:v>162.19999999999999</c:v>
                </c:pt>
                <c:pt idx="1623">
                  <c:v>162.30000000000001</c:v>
                </c:pt>
                <c:pt idx="1624">
                  <c:v>162.4</c:v>
                </c:pt>
                <c:pt idx="1625">
                  <c:v>162.5</c:v>
                </c:pt>
                <c:pt idx="1626">
                  <c:v>162.6</c:v>
                </c:pt>
                <c:pt idx="1627">
                  <c:v>162.69999999999999</c:v>
                </c:pt>
                <c:pt idx="1628">
                  <c:v>162.80000000000001</c:v>
                </c:pt>
                <c:pt idx="1629">
                  <c:v>162.9</c:v>
                </c:pt>
                <c:pt idx="1630">
                  <c:v>163</c:v>
                </c:pt>
                <c:pt idx="1631">
                  <c:v>163.1</c:v>
                </c:pt>
                <c:pt idx="1632">
                  <c:v>163.19999999999999</c:v>
                </c:pt>
                <c:pt idx="1633">
                  <c:v>163.30000000000001</c:v>
                </c:pt>
                <c:pt idx="1634">
                  <c:v>163.4</c:v>
                </c:pt>
                <c:pt idx="1635">
                  <c:v>163.5</c:v>
                </c:pt>
                <c:pt idx="1636">
                  <c:v>163.6</c:v>
                </c:pt>
                <c:pt idx="1637">
                  <c:v>163.69999999999999</c:v>
                </c:pt>
                <c:pt idx="1638">
                  <c:v>163.80000000000001</c:v>
                </c:pt>
                <c:pt idx="1639">
                  <c:v>163.9</c:v>
                </c:pt>
                <c:pt idx="1640">
                  <c:v>164</c:v>
                </c:pt>
                <c:pt idx="1641">
                  <c:v>164.1</c:v>
                </c:pt>
                <c:pt idx="1642">
                  <c:v>164.2</c:v>
                </c:pt>
                <c:pt idx="1643">
                  <c:v>164.3</c:v>
                </c:pt>
                <c:pt idx="1644">
                  <c:v>164.4</c:v>
                </c:pt>
                <c:pt idx="1645">
                  <c:v>164.5</c:v>
                </c:pt>
                <c:pt idx="1646">
                  <c:v>164.6</c:v>
                </c:pt>
                <c:pt idx="1647">
                  <c:v>164.7</c:v>
                </c:pt>
                <c:pt idx="1648">
                  <c:v>164.8</c:v>
                </c:pt>
                <c:pt idx="1649">
                  <c:v>164.9</c:v>
                </c:pt>
                <c:pt idx="1650">
                  <c:v>165</c:v>
                </c:pt>
                <c:pt idx="1651">
                  <c:v>165.1</c:v>
                </c:pt>
                <c:pt idx="1652">
                  <c:v>165.2</c:v>
                </c:pt>
                <c:pt idx="1653">
                  <c:v>165.3</c:v>
                </c:pt>
                <c:pt idx="1654">
                  <c:v>165.4</c:v>
                </c:pt>
                <c:pt idx="1655">
                  <c:v>165.5</c:v>
                </c:pt>
                <c:pt idx="1656">
                  <c:v>165.6</c:v>
                </c:pt>
                <c:pt idx="1657">
                  <c:v>165.7</c:v>
                </c:pt>
                <c:pt idx="1658">
                  <c:v>165.8</c:v>
                </c:pt>
                <c:pt idx="1659">
                  <c:v>165.9</c:v>
                </c:pt>
                <c:pt idx="1660">
                  <c:v>166</c:v>
                </c:pt>
                <c:pt idx="1661">
                  <c:v>166.1</c:v>
                </c:pt>
                <c:pt idx="1662">
                  <c:v>166.2</c:v>
                </c:pt>
                <c:pt idx="1663">
                  <c:v>166.3</c:v>
                </c:pt>
                <c:pt idx="1664">
                  <c:v>166.4</c:v>
                </c:pt>
                <c:pt idx="1665">
                  <c:v>166.5</c:v>
                </c:pt>
                <c:pt idx="1666">
                  <c:v>166.6</c:v>
                </c:pt>
                <c:pt idx="1667">
                  <c:v>166.7</c:v>
                </c:pt>
                <c:pt idx="1668">
                  <c:v>166.8</c:v>
                </c:pt>
                <c:pt idx="1669">
                  <c:v>166.9</c:v>
                </c:pt>
                <c:pt idx="1670">
                  <c:v>167</c:v>
                </c:pt>
                <c:pt idx="1671">
                  <c:v>167.1</c:v>
                </c:pt>
                <c:pt idx="1672">
                  <c:v>167.2</c:v>
                </c:pt>
                <c:pt idx="1673">
                  <c:v>167.3</c:v>
                </c:pt>
                <c:pt idx="1674">
                  <c:v>167.4</c:v>
                </c:pt>
                <c:pt idx="1675">
                  <c:v>167.5</c:v>
                </c:pt>
                <c:pt idx="1676">
                  <c:v>167.6</c:v>
                </c:pt>
                <c:pt idx="1677">
                  <c:v>167.7</c:v>
                </c:pt>
                <c:pt idx="1678">
                  <c:v>167.8</c:v>
                </c:pt>
                <c:pt idx="1679">
                  <c:v>167.9</c:v>
                </c:pt>
                <c:pt idx="1680">
                  <c:v>168</c:v>
                </c:pt>
                <c:pt idx="1681">
                  <c:v>168.1</c:v>
                </c:pt>
                <c:pt idx="1682">
                  <c:v>168.2</c:v>
                </c:pt>
                <c:pt idx="1683">
                  <c:v>168.3</c:v>
                </c:pt>
                <c:pt idx="1684">
                  <c:v>168.4</c:v>
                </c:pt>
                <c:pt idx="1685">
                  <c:v>168.5</c:v>
                </c:pt>
                <c:pt idx="1686">
                  <c:v>168.6</c:v>
                </c:pt>
                <c:pt idx="1687">
                  <c:v>168.7</c:v>
                </c:pt>
                <c:pt idx="1688">
                  <c:v>168.8</c:v>
                </c:pt>
                <c:pt idx="1689">
                  <c:v>168.9</c:v>
                </c:pt>
                <c:pt idx="1690">
                  <c:v>169</c:v>
                </c:pt>
                <c:pt idx="1691">
                  <c:v>169.1</c:v>
                </c:pt>
                <c:pt idx="1692">
                  <c:v>169.2</c:v>
                </c:pt>
                <c:pt idx="1693">
                  <c:v>169.3</c:v>
                </c:pt>
                <c:pt idx="1694">
                  <c:v>169.4</c:v>
                </c:pt>
                <c:pt idx="1695">
                  <c:v>169.5</c:v>
                </c:pt>
                <c:pt idx="1696">
                  <c:v>169.6</c:v>
                </c:pt>
                <c:pt idx="1697">
                  <c:v>169.7</c:v>
                </c:pt>
                <c:pt idx="1698">
                  <c:v>169.8</c:v>
                </c:pt>
                <c:pt idx="1699">
                  <c:v>169.9</c:v>
                </c:pt>
                <c:pt idx="1700">
                  <c:v>170</c:v>
                </c:pt>
                <c:pt idx="1701">
                  <c:v>170.1</c:v>
                </c:pt>
                <c:pt idx="1702">
                  <c:v>170.2</c:v>
                </c:pt>
                <c:pt idx="1703">
                  <c:v>170.3</c:v>
                </c:pt>
                <c:pt idx="1704">
                  <c:v>170.4</c:v>
                </c:pt>
                <c:pt idx="1705">
                  <c:v>170.5</c:v>
                </c:pt>
                <c:pt idx="1706">
                  <c:v>170.6</c:v>
                </c:pt>
                <c:pt idx="1707">
                  <c:v>170.7</c:v>
                </c:pt>
                <c:pt idx="1708">
                  <c:v>170.8</c:v>
                </c:pt>
                <c:pt idx="1709">
                  <c:v>170.9</c:v>
                </c:pt>
                <c:pt idx="1710">
                  <c:v>171</c:v>
                </c:pt>
                <c:pt idx="1711">
                  <c:v>171.1</c:v>
                </c:pt>
                <c:pt idx="1712">
                  <c:v>171.2</c:v>
                </c:pt>
                <c:pt idx="1713">
                  <c:v>171.3</c:v>
                </c:pt>
                <c:pt idx="1714">
                  <c:v>171.4</c:v>
                </c:pt>
                <c:pt idx="1715">
                  <c:v>171.5</c:v>
                </c:pt>
                <c:pt idx="1716">
                  <c:v>171.6</c:v>
                </c:pt>
                <c:pt idx="1717">
                  <c:v>171.7</c:v>
                </c:pt>
                <c:pt idx="1718">
                  <c:v>171.8</c:v>
                </c:pt>
                <c:pt idx="1719">
                  <c:v>171.9</c:v>
                </c:pt>
                <c:pt idx="1720">
                  <c:v>172</c:v>
                </c:pt>
                <c:pt idx="1721">
                  <c:v>172.1</c:v>
                </c:pt>
                <c:pt idx="1722">
                  <c:v>172.2</c:v>
                </c:pt>
                <c:pt idx="1723">
                  <c:v>172.3</c:v>
                </c:pt>
                <c:pt idx="1724">
                  <c:v>172.4</c:v>
                </c:pt>
                <c:pt idx="1725">
                  <c:v>172.5</c:v>
                </c:pt>
                <c:pt idx="1726">
                  <c:v>172.6</c:v>
                </c:pt>
                <c:pt idx="1727">
                  <c:v>172.7</c:v>
                </c:pt>
                <c:pt idx="1728">
                  <c:v>172.8</c:v>
                </c:pt>
                <c:pt idx="1729">
                  <c:v>172.9</c:v>
                </c:pt>
                <c:pt idx="1730">
                  <c:v>173</c:v>
                </c:pt>
                <c:pt idx="1731">
                  <c:v>173.1</c:v>
                </c:pt>
                <c:pt idx="1732">
                  <c:v>173.2</c:v>
                </c:pt>
                <c:pt idx="1733">
                  <c:v>173.3</c:v>
                </c:pt>
                <c:pt idx="1734">
                  <c:v>173.4</c:v>
                </c:pt>
                <c:pt idx="1735">
                  <c:v>173.5</c:v>
                </c:pt>
                <c:pt idx="1736">
                  <c:v>173.6</c:v>
                </c:pt>
                <c:pt idx="1737">
                  <c:v>173.7</c:v>
                </c:pt>
                <c:pt idx="1738">
                  <c:v>173.8</c:v>
                </c:pt>
                <c:pt idx="1739">
                  <c:v>173.9</c:v>
                </c:pt>
                <c:pt idx="1740">
                  <c:v>174</c:v>
                </c:pt>
                <c:pt idx="1741">
                  <c:v>174.1</c:v>
                </c:pt>
                <c:pt idx="1742">
                  <c:v>174.2</c:v>
                </c:pt>
                <c:pt idx="1743">
                  <c:v>174.3</c:v>
                </c:pt>
                <c:pt idx="1744">
                  <c:v>174.4</c:v>
                </c:pt>
                <c:pt idx="1745">
                  <c:v>174.5</c:v>
                </c:pt>
                <c:pt idx="1746">
                  <c:v>174.6</c:v>
                </c:pt>
                <c:pt idx="1747">
                  <c:v>174.7</c:v>
                </c:pt>
                <c:pt idx="1748">
                  <c:v>174.8</c:v>
                </c:pt>
                <c:pt idx="1749">
                  <c:v>174.9</c:v>
                </c:pt>
                <c:pt idx="1750">
                  <c:v>175</c:v>
                </c:pt>
                <c:pt idx="1751">
                  <c:v>175.1</c:v>
                </c:pt>
                <c:pt idx="1752">
                  <c:v>175.2</c:v>
                </c:pt>
                <c:pt idx="1753">
                  <c:v>175.3</c:v>
                </c:pt>
                <c:pt idx="1754">
                  <c:v>175.4</c:v>
                </c:pt>
                <c:pt idx="1755">
                  <c:v>175.5</c:v>
                </c:pt>
                <c:pt idx="1756">
                  <c:v>175.6</c:v>
                </c:pt>
                <c:pt idx="1757">
                  <c:v>175.7</c:v>
                </c:pt>
                <c:pt idx="1758">
                  <c:v>175.8</c:v>
                </c:pt>
                <c:pt idx="1759">
                  <c:v>175.9</c:v>
                </c:pt>
                <c:pt idx="1760">
                  <c:v>176</c:v>
                </c:pt>
                <c:pt idx="1761">
                  <c:v>176.1</c:v>
                </c:pt>
                <c:pt idx="1762">
                  <c:v>176.2</c:v>
                </c:pt>
                <c:pt idx="1763">
                  <c:v>176.3</c:v>
                </c:pt>
                <c:pt idx="1764">
                  <c:v>176.4</c:v>
                </c:pt>
                <c:pt idx="1765">
                  <c:v>176.5</c:v>
                </c:pt>
                <c:pt idx="1766">
                  <c:v>176.6</c:v>
                </c:pt>
                <c:pt idx="1767">
                  <c:v>176.7</c:v>
                </c:pt>
                <c:pt idx="1768">
                  <c:v>176.8</c:v>
                </c:pt>
                <c:pt idx="1769">
                  <c:v>176.9</c:v>
                </c:pt>
                <c:pt idx="1770">
                  <c:v>177</c:v>
                </c:pt>
                <c:pt idx="1771">
                  <c:v>177.1</c:v>
                </c:pt>
                <c:pt idx="1772">
                  <c:v>177.2</c:v>
                </c:pt>
                <c:pt idx="1773">
                  <c:v>177.3</c:v>
                </c:pt>
                <c:pt idx="1774">
                  <c:v>177.4</c:v>
                </c:pt>
                <c:pt idx="1775">
                  <c:v>177.5</c:v>
                </c:pt>
                <c:pt idx="1776">
                  <c:v>177.6</c:v>
                </c:pt>
                <c:pt idx="1777">
                  <c:v>177.7</c:v>
                </c:pt>
                <c:pt idx="1778">
                  <c:v>177.8</c:v>
                </c:pt>
                <c:pt idx="1779">
                  <c:v>177.9</c:v>
                </c:pt>
                <c:pt idx="1780">
                  <c:v>178</c:v>
                </c:pt>
                <c:pt idx="1781">
                  <c:v>178.1</c:v>
                </c:pt>
                <c:pt idx="1782">
                  <c:v>178.2</c:v>
                </c:pt>
                <c:pt idx="1783">
                  <c:v>178.3</c:v>
                </c:pt>
                <c:pt idx="1784">
                  <c:v>178.4</c:v>
                </c:pt>
                <c:pt idx="1785">
                  <c:v>178.5</c:v>
                </c:pt>
                <c:pt idx="1786">
                  <c:v>178.6</c:v>
                </c:pt>
                <c:pt idx="1787">
                  <c:v>178.7</c:v>
                </c:pt>
                <c:pt idx="1788">
                  <c:v>178.8</c:v>
                </c:pt>
                <c:pt idx="1789">
                  <c:v>178.9</c:v>
                </c:pt>
                <c:pt idx="1790">
                  <c:v>179</c:v>
                </c:pt>
                <c:pt idx="1791">
                  <c:v>179.1</c:v>
                </c:pt>
                <c:pt idx="1792">
                  <c:v>179.2</c:v>
                </c:pt>
                <c:pt idx="1793">
                  <c:v>179.3</c:v>
                </c:pt>
                <c:pt idx="1794">
                  <c:v>179.4</c:v>
                </c:pt>
                <c:pt idx="1795">
                  <c:v>179.5</c:v>
                </c:pt>
                <c:pt idx="1796">
                  <c:v>179.6</c:v>
                </c:pt>
                <c:pt idx="1797">
                  <c:v>179.7</c:v>
                </c:pt>
                <c:pt idx="1798">
                  <c:v>179.8</c:v>
                </c:pt>
                <c:pt idx="1799">
                  <c:v>179.9</c:v>
                </c:pt>
                <c:pt idx="1800">
                  <c:v>180</c:v>
                </c:pt>
                <c:pt idx="1801">
                  <c:v>180.1</c:v>
                </c:pt>
                <c:pt idx="1802">
                  <c:v>180.2</c:v>
                </c:pt>
                <c:pt idx="1803">
                  <c:v>180.3</c:v>
                </c:pt>
                <c:pt idx="1804">
                  <c:v>180.4</c:v>
                </c:pt>
                <c:pt idx="1805">
                  <c:v>180.5</c:v>
                </c:pt>
                <c:pt idx="1806">
                  <c:v>180.6</c:v>
                </c:pt>
                <c:pt idx="1807">
                  <c:v>180.7</c:v>
                </c:pt>
                <c:pt idx="1808">
                  <c:v>180.8</c:v>
                </c:pt>
                <c:pt idx="1809">
                  <c:v>180.9</c:v>
                </c:pt>
                <c:pt idx="1810">
                  <c:v>181</c:v>
                </c:pt>
                <c:pt idx="1811">
                  <c:v>181.1</c:v>
                </c:pt>
                <c:pt idx="1812">
                  <c:v>181.2</c:v>
                </c:pt>
                <c:pt idx="1813">
                  <c:v>181.3</c:v>
                </c:pt>
                <c:pt idx="1814">
                  <c:v>181.4</c:v>
                </c:pt>
                <c:pt idx="1815">
                  <c:v>181.5</c:v>
                </c:pt>
                <c:pt idx="1816">
                  <c:v>181.6</c:v>
                </c:pt>
                <c:pt idx="1817">
                  <c:v>181.7</c:v>
                </c:pt>
                <c:pt idx="1818">
                  <c:v>181.8</c:v>
                </c:pt>
                <c:pt idx="1819">
                  <c:v>181.9</c:v>
                </c:pt>
                <c:pt idx="1820">
                  <c:v>182</c:v>
                </c:pt>
                <c:pt idx="1821">
                  <c:v>182.1</c:v>
                </c:pt>
                <c:pt idx="1822">
                  <c:v>182.2</c:v>
                </c:pt>
                <c:pt idx="1823">
                  <c:v>182.3</c:v>
                </c:pt>
                <c:pt idx="1824">
                  <c:v>182.4</c:v>
                </c:pt>
                <c:pt idx="1825">
                  <c:v>182.5</c:v>
                </c:pt>
                <c:pt idx="1826">
                  <c:v>182.6</c:v>
                </c:pt>
                <c:pt idx="1827">
                  <c:v>182.7</c:v>
                </c:pt>
                <c:pt idx="1828">
                  <c:v>182.8</c:v>
                </c:pt>
                <c:pt idx="1829">
                  <c:v>182.9</c:v>
                </c:pt>
                <c:pt idx="1830">
                  <c:v>183</c:v>
                </c:pt>
                <c:pt idx="1831">
                  <c:v>183.1</c:v>
                </c:pt>
                <c:pt idx="1832">
                  <c:v>183.2</c:v>
                </c:pt>
                <c:pt idx="1833">
                  <c:v>183.3</c:v>
                </c:pt>
                <c:pt idx="1834">
                  <c:v>183.4</c:v>
                </c:pt>
                <c:pt idx="1835">
                  <c:v>183.5</c:v>
                </c:pt>
                <c:pt idx="1836">
                  <c:v>183.6</c:v>
                </c:pt>
                <c:pt idx="1837">
                  <c:v>183.7</c:v>
                </c:pt>
                <c:pt idx="1838">
                  <c:v>183.8</c:v>
                </c:pt>
                <c:pt idx="1839">
                  <c:v>183.9</c:v>
                </c:pt>
                <c:pt idx="1840">
                  <c:v>184</c:v>
                </c:pt>
                <c:pt idx="1841">
                  <c:v>184.1</c:v>
                </c:pt>
                <c:pt idx="1842">
                  <c:v>184.2</c:v>
                </c:pt>
                <c:pt idx="1843">
                  <c:v>184.3</c:v>
                </c:pt>
                <c:pt idx="1844">
                  <c:v>184.4</c:v>
                </c:pt>
                <c:pt idx="1845">
                  <c:v>184.5</c:v>
                </c:pt>
                <c:pt idx="1846">
                  <c:v>184.6</c:v>
                </c:pt>
                <c:pt idx="1847">
                  <c:v>184.7</c:v>
                </c:pt>
                <c:pt idx="1848">
                  <c:v>184.8</c:v>
                </c:pt>
                <c:pt idx="1849">
                  <c:v>184.9</c:v>
                </c:pt>
                <c:pt idx="1850">
                  <c:v>185</c:v>
                </c:pt>
                <c:pt idx="1851">
                  <c:v>185.1</c:v>
                </c:pt>
                <c:pt idx="1852">
                  <c:v>185.2</c:v>
                </c:pt>
                <c:pt idx="1853">
                  <c:v>185.3</c:v>
                </c:pt>
                <c:pt idx="1854">
                  <c:v>185.4</c:v>
                </c:pt>
                <c:pt idx="1855">
                  <c:v>185.5</c:v>
                </c:pt>
                <c:pt idx="1856">
                  <c:v>185.6</c:v>
                </c:pt>
                <c:pt idx="1857">
                  <c:v>185.7</c:v>
                </c:pt>
                <c:pt idx="1858">
                  <c:v>185.8</c:v>
                </c:pt>
                <c:pt idx="1859">
                  <c:v>185.9</c:v>
                </c:pt>
                <c:pt idx="1860">
                  <c:v>186</c:v>
                </c:pt>
                <c:pt idx="1861">
                  <c:v>186.1</c:v>
                </c:pt>
                <c:pt idx="1862">
                  <c:v>186.2</c:v>
                </c:pt>
                <c:pt idx="1863">
                  <c:v>186.3</c:v>
                </c:pt>
                <c:pt idx="1864">
                  <c:v>186.4</c:v>
                </c:pt>
                <c:pt idx="1865">
                  <c:v>186.5</c:v>
                </c:pt>
                <c:pt idx="1866">
                  <c:v>186.6</c:v>
                </c:pt>
                <c:pt idx="1867">
                  <c:v>186.7</c:v>
                </c:pt>
                <c:pt idx="1868">
                  <c:v>186.8</c:v>
                </c:pt>
                <c:pt idx="1869">
                  <c:v>186.9</c:v>
                </c:pt>
                <c:pt idx="1870">
                  <c:v>187</c:v>
                </c:pt>
                <c:pt idx="1871">
                  <c:v>187.1</c:v>
                </c:pt>
                <c:pt idx="1872">
                  <c:v>187.2</c:v>
                </c:pt>
                <c:pt idx="1873">
                  <c:v>187.3</c:v>
                </c:pt>
                <c:pt idx="1874">
                  <c:v>187.4</c:v>
                </c:pt>
                <c:pt idx="1875">
                  <c:v>187.5</c:v>
                </c:pt>
                <c:pt idx="1876">
                  <c:v>187.6</c:v>
                </c:pt>
                <c:pt idx="1877">
                  <c:v>187.7</c:v>
                </c:pt>
                <c:pt idx="1878">
                  <c:v>187.8</c:v>
                </c:pt>
                <c:pt idx="1879">
                  <c:v>187.9</c:v>
                </c:pt>
                <c:pt idx="1880">
                  <c:v>188</c:v>
                </c:pt>
                <c:pt idx="1881">
                  <c:v>188.1</c:v>
                </c:pt>
                <c:pt idx="1882">
                  <c:v>188.2</c:v>
                </c:pt>
                <c:pt idx="1883">
                  <c:v>188.3</c:v>
                </c:pt>
                <c:pt idx="1884">
                  <c:v>188.4</c:v>
                </c:pt>
                <c:pt idx="1885">
                  <c:v>188.5</c:v>
                </c:pt>
                <c:pt idx="1886">
                  <c:v>188.6</c:v>
                </c:pt>
                <c:pt idx="1887">
                  <c:v>188.7</c:v>
                </c:pt>
                <c:pt idx="1888">
                  <c:v>188.8</c:v>
                </c:pt>
                <c:pt idx="1889">
                  <c:v>188.9</c:v>
                </c:pt>
                <c:pt idx="1890">
                  <c:v>189</c:v>
                </c:pt>
                <c:pt idx="1891">
                  <c:v>189.1</c:v>
                </c:pt>
                <c:pt idx="1892">
                  <c:v>189.2</c:v>
                </c:pt>
                <c:pt idx="1893">
                  <c:v>189.3</c:v>
                </c:pt>
                <c:pt idx="1894">
                  <c:v>189.4</c:v>
                </c:pt>
                <c:pt idx="1895">
                  <c:v>189.5</c:v>
                </c:pt>
                <c:pt idx="1896">
                  <c:v>189.6</c:v>
                </c:pt>
                <c:pt idx="1897">
                  <c:v>189.7</c:v>
                </c:pt>
                <c:pt idx="1898">
                  <c:v>189.8</c:v>
                </c:pt>
                <c:pt idx="1899">
                  <c:v>189.9</c:v>
                </c:pt>
                <c:pt idx="1900">
                  <c:v>190</c:v>
                </c:pt>
                <c:pt idx="1901">
                  <c:v>190.1</c:v>
                </c:pt>
                <c:pt idx="1902">
                  <c:v>190.2</c:v>
                </c:pt>
                <c:pt idx="1903">
                  <c:v>190.3</c:v>
                </c:pt>
                <c:pt idx="1904">
                  <c:v>190.4</c:v>
                </c:pt>
                <c:pt idx="1905">
                  <c:v>190.5</c:v>
                </c:pt>
                <c:pt idx="1906">
                  <c:v>190.6</c:v>
                </c:pt>
                <c:pt idx="1907">
                  <c:v>190.7</c:v>
                </c:pt>
                <c:pt idx="1908">
                  <c:v>190.8</c:v>
                </c:pt>
                <c:pt idx="1909">
                  <c:v>190.9</c:v>
                </c:pt>
                <c:pt idx="1910">
                  <c:v>191</c:v>
                </c:pt>
                <c:pt idx="1911">
                  <c:v>191.1</c:v>
                </c:pt>
                <c:pt idx="1912">
                  <c:v>191.2</c:v>
                </c:pt>
                <c:pt idx="1913">
                  <c:v>191.3</c:v>
                </c:pt>
                <c:pt idx="1914">
                  <c:v>191.4</c:v>
                </c:pt>
                <c:pt idx="1915">
                  <c:v>191.5</c:v>
                </c:pt>
                <c:pt idx="1916">
                  <c:v>191.6</c:v>
                </c:pt>
                <c:pt idx="1917">
                  <c:v>191.7</c:v>
                </c:pt>
                <c:pt idx="1918">
                  <c:v>191.8</c:v>
                </c:pt>
                <c:pt idx="1919">
                  <c:v>191.9</c:v>
                </c:pt>
                <c:pt idx="1920">
                  <c:v>192</c:v>
                </c:pt>
                <c:pt idx="1921">
                  <c:v>192.1</c:v>
                </c:pt>
                <c:pt idx="1922">
                  <c:v>192.2</c:v>
                </c:pt>
                <c:pt idx="1923">
                  <c:v>192.3</c:v>
                </c:pt>
                <c:pt idx="1924">
                  <c:v>192.4</c:v>
                </c:pt>
                <c:pt idx="1925">
                  <c:v>192.5</c:v>
                </c:pt>
                <c:pt idx="1926">
                  <c:v>192.6</c:v>
                </c:pt>
                <c:pt idx="1927">
                  <c:v>192.7</c:v>
                </c:pt>
                <c:pt idx="1928">
                  <c:v>192.8</c:v>
                </c:pt>
                <c:pt idx="1929">
                  <c:v>192.9</c:v>
                </c:pt>
                <c:pt idx="1930">
                  <c:v>193</c:v>
                </c:pt>
                <c:pt idx="1931">
                  <c:v>193.1</c:v>
                </c:pt>
                <c:pt idx="1932">
                  <c:v>193.2</c:v>
                </c:pt>
                <c:pt idx="1933">
                  <c:v>193.3</c:v>
                </c:pt>
                <c:pt idx="1934">
                  <c:v>193.4</c:v>
                </c:pt>
                <c:pt idx="1935">
                  <c:v>193.5</c:v>
                </c:pt>
                <c:pt idx="1936">
                  <c:v>193.6</c:v>
                </c:pt>
                <c:pt idx="1937">
                  <c:v>193.7</c:v>
                </c:pt>
                <c:pt idx="1938">
                  <c:v>193.8</c:v>
                </c:pt>
                <c:pt idx="1939">
                  <c:v>193.9</c:v>
                </c:pt>
                <c:pt idx="1940">
                  <c:v>194</c:v>
                </c:pt>
                <c:pt idx="1941">
                  <c:v>194.1</c:v>
                </c:pt>
                <c:pt idx="1942">
                  <c:v>194.2</c:v>
                </c:pt>
                <c:pt idx="1943">
                  <c:v>194.3</c:v>
                </c:pt>
                <c:pt idx="1944">
                  <c:v>194.4</c:v>
                </c:pt>
                <c:pt idx="1945">
                  <c:v>194.5</c:v>
                </c:pt>
                <c:pt idx="1946">
                  <c:v>194.6</c:v>
                </c:pt>
                <c:pt idx="1947">
                  <c:v>194.7</c:v>
                </c:pt>
                <c:pt idx="1948">
                  <c:v>194.8</c:v>
                </c:pt>
                <c:pt idx="1949">
                  <c:v>194.9</c:v>
                </c:pt>
                <c:pt idx="1950">
                  <c:v>195</c:v>
                </c:pt>
                <c:pt idx="1951">
                  <c:v>195.1</c:v>
                </c:pt>
                <c:pt idx="1952">
                  <c:v>195.2</c:v>
                </c:pt>
                <c:pt idx="1953">
                  <c:v>195.3</c:v>
                </c:pt>
                <c:pt idx="1954">
                  <c:v>195.4</c:v>
                </c:pt>
                <c:pt idx="1955">
                  <c:v>195.5</c:v>
                </c:pt>
                <c:pt idx="1956">
                  <c:v>195.6</c:v>
                </c:pt>
                <c:pt idx="1957">
                  <c:v>195.7</c:v>
                </c:pt>
                <c:pt idx="1958">
                  <c:v>195.8</c:v>
                </c:pt>
                <c:pt idx="1959">
                  <c:v>195.9</c:v>
                </c:pt>
                <c:pt idx="1960">
                  <c:v>196</c:v>
                </c:pt>
                <c:pt idx="1961">
                  <c:v>196.1</c:v>
                </c:pt>
                <c:pt idx="1962">
                  <c:v>196.2</c:v>
                </c:pt>
                <c:pt idx="1963">
                  <c:v>196.3</c:v>
                </c:pt>
                <c:pt idx="1964">
                  <c:v>196.4</c:v>
                </c:pt>
                <c:pt idx="1965">
                  <c:v>196.5</c:v>
                </c:pt>
                <c:pt idx="1966">
                  <c:v>196.6</c:v>
                </c:pt>
                <c:pt idx="1967">
                  <c:v>196.7</c:v>
                </c:pt>
                <c:pt idx="1968">
                  <c:v>196.8</c:v>
                </c:pt>
                <c:pt idx="1969">
                  <c:v>196.9</c:v>
                </c:pt>
                <c:pt idx="1970">
                  <c:v>197</c:v>
                </c:pt>
                <c:pt idx="1971">
                  <c:v>197.1</c:v>
                </c:pt>
                <c:pt idx="1972">
                  <c:v>197.2</c:v>
                </c:pt>
                <c:pt idx="1973">
                  <c:v>197.3</c:v>
                </c:pt>
                <c:pt idx="1974">
                  <c:v>197.4</c:v>
                </c:pt>
                <c:pt idx="1975">
                  <c:v>197.5</c:v>
                </c:pt>
                <c:pt idx="1976">
                  <c:v>197.6</c:v>
                </c:pt>
                <c:pt idx="1977">
                  <c:v>197.7</c:v>
                </c:pt>
                <c:pt idx="1978">
                  <c:v>197.8</c:v>
                </c:pt>
                <c:pt idx="1979">
                  <c:v>197.9</c:v>
                </c:pt>
                <c:pt idx="1980">
                  <c:v>198</c:v>
                </c:pt>
                <c:pt idx="1981">
                  <c:v>198.1</c:v>
                </c:pt>
                <c:pt idx="1982">
                  <c:v>198.2</c:v>
                </c:pt>
                <c:pt idx="1983">
                  <c:v>198.3</c:v>
                </c:pt>
                <c:pt idx="1984">
                  <c:v>198.4</c:v>
                </c:pt>
                <c:pt idx="1985">
                  <c:v>198.5</c:v>
                </c:pt>
                <c:pt idx="1986">
                  <c:v>198.6</c:v>
                </c:pt>
                <c:pt idx="1987">
                  <c:v>198.7</c:v>
                </c:pt>
                <c:pt idx="1988">
                  <c:v>198.8</c:v>
                </c:pt>
                <c:pt idx="1989">
                  <c:v>198.9</c:v>
                </c:pt>
                <c:pt idx="1990">
                  <c:v>199</c:v>
                </c:pt>
                <c:pt idx="1991">
                  <c:v>199.1</c:v>
                </c:pt>
                <c:pt idx="1992">
                  <c:v>199.2</c:v>
                </c:pt>
                <c:pt idx="1993">
                  <c:v>199.3</c:v>
                </c:pt>
                <c:pt idx="1994">
                  <c:v>199.4</c:v>
                </c:pt>
                <c:pt idx="1995">
                  <c:v>199.5</c:v>
                </c:pt>
                <c:pt idx="1996">
                  <c:v>199.6</c:v>
                </c:pt>
                <c:pt idx="1997">
                  <c:v>199.7</c:v>
                </c:pt>
                <c:pt idx="1998">
                  <c:v>199.8</c:v>
                </c:pt>
                <c:pt idx="1999">
                  <c:v>199.9</c:v>
                </c:pt>
                <c:pt idx="2000">
                  <c:v>200</c:v>
                </c:pt>
                <c:pt idx="2001">
                  <c:v>200.1</c:v>
                </c:pt>
                <c:pt idx="2002">
                  <c:v>200.2</c:v>
                </c:pt>
                <c:pt idx="2003">
                  <c:v>200.3</c:v>
                </c:pt>
                <c:pt idx="2004">
                  <c:v>200.4</c:v>
                </c:pt>
                <c:pt idx="2005">
                  <c:v>200.5</c:v>
                </c:pt>
                <c:pt idx="2006">
                  <c:v>200.6</c:v>
                </c:pt>
                <c:pt idx="2007">
                  <c:v>200.7</c:v>
                </c:pt>
                <c:pt idx="2008">
                  <c:v>200.8</c:v>
                </c:pt>
                <c:pt idx="2009">
                  <c:v>200.9</c:v>
                </c:pt>
                <c:pt idx="2010">
                  <c:v>201</c:v>
                </c:pt>
                <c:pt idx="2011">
                  <c:v>201.1</c:v>
                </c:pt>
                <c:pt idx="2012">
                  <c:v>201.2</c:v>
                </c:pt>
                <c:pt idx="2013">
                  <c:v>201.3</c:v>
                </c:pt>
                <c:pt idx="2014">
                  <c:v>201.4</c:v>
                </c:pt>
                <c:pt idx="2015">
                  <c:v>201.5</c:v>
                </c:pt>
                <c:pt idx="2016">
                  <c:v>201.6</c:v>
                </c:pt>
                <c:pt idx="2017">
                  <c:v>201.7</c:v>
                </c:pt>
                <c:pt idx="2018">
                  <c:v>201.8</c:v>
                </c:pt>
                <c:pt idx="2019">
                  <c:v>201.9</c:v>
                </c:pt>
                <c:pt idx="2020">
                  <c:v>202</c:v>
                </c:pt>
                <c:pt idx="2021">
                  <c:v>202.1</c:v>
                </c:pt>
                <c:pt idx="2022">
                  <c:v>202.2</c:v>
                </c:pt>
                <c:pt idx="2023">
                  <c:v>202.3</c:v>
                </c:pt>
                <c:pt idx="2024">
                  <c:v>202.4</c:v>
                </c:pt>
                <c:pt idx="2025">
                  <c:v>202.5</c:v>
                </c:pt>
                <c:pt idx="2026">
                  <c:v>202.6</c:v>
                </c:pt>
                <c:pt idx="2027">
                  <c:v>202.7</c:v>
                </c:pt>
                <c:pt idx="2028">
                  <c:v>202.8</c:v>
                </c:pt>
                <c:pt idx="2029">
                  <c:v>202.9</c:v>
                </c:pt>
                <c:pt idx="2030">
                  <c:v>203</c:v>
                </c:pt>
                <c:pt idx="2031">
                  <c:v>203.1</c:v>
                </c:pt>
                <c:pt idx="2032">
                  <c:v>203.2</c:v>
                </c:pt>
                <c:pt idx="2033">
                  <c:v>203.3</c:v>
                </c:pt>
                <c:pt idx="2034">
                  <c:v>203.4</c:v>
                </c:pt>
                <c:pt idx="2035">
                  <c:v>203.5</c:v>
                </c:pt>
                <c:pt idx="2036">
                  <c:v>203.6</c:v>
                </c:pt>
                <c:pt idx="2037">
                  <c:v>203.7</c:v>
                </c:pt>
                <c:pt idx="2038">
                  <c:v>203.8</c:v>
                </c:pt>
                <c:pt idx="2039">
                  <c:v>203.9</c:v>
                </c:pt>
                <c:pt idx="2040">
                  <c:v>204</c:v>
                </c:pt>
                <c:pt idx="2041">
                  <c:v>204.1</c:v>
                </c:pt>
                <c:pt idx="2042">
                  <c:v>204.2</c:v>
                </c:pt>
                <c:pt idx="2043">
                  <c:v>204.3</c:v>
                </c:pt>
                <c:pt idx="2044">
                  <c:v>204.4</c:v>
                </c:pt>
                <c:pt idx="2045">
                  <c:v>204.5</c:v>
                </c:pt>
                <c:pt idx="2046">
                  <c:v>204.6</c:v>
                </c:pt>
                <c:pt idx="2047">
                  <c:v>204.7</c:v>
                </c:pt>
                <c:pt idx="2048">
                  <c:v>204.8</c:v>
                </c:pt>
                <c:pt idx="2049">
                  <c:v>204.9</c:v>
                </c:pt>
                <c:pt idx="2050">
                  <c:v>205</c:v>
                </c:pt>
                <c:pt idx="2051">
                  <c:v>205.1</c:v>
                </c:pt>
                <c:pt idx="2052">
                  <c:v>205.2</c:v>
                </c:pt>
                <c:pt idx="2053">
                  <c:v>205.3</c:v>
                </c:pt>
                <c:pt idx="2054">
                  <c:v>205.4</c:v>
                </c:pt>
                <c:pt idx="2055">
                  <c:v>205.5</c:v>
                </c:pt>
                <c:pt idx="2056">
                  <c:v>205.6</c:v>
                </c:pt>
                <c:pt idx="2057">
                  <c:v>205.7</c:v>
                </c:pt>
                <c:pt idx="2058">
                  <c:v>205.8</c:v>
                </c:pt>
                <c:pt idx="2059">
                  <c:v>205.9</c:v>
                </c:pt>
                <c:pt idx="2060">
                  <c:v>206</c:v>
                </c:pt>
                <c:pt idx="2061">
                  <c:v>206.1</c:v>
                </c:pt>
                <c:pt idx="2062">
                  <c:v>206.2</c:v>
                </c:pt>
                <c:pt idx="2063">
                  <c:v>206.3</c:v>
                </c:pt>
                <c:pt idx="2064">
                  <c:v>206.4</c:v>
                </c:pt>
                <c:pt idx="2065">
                  <c:v>206.5</c:v>
                </c:pt>
                <c:pt idx="2066">
                  <c:v>206.6</c:v>
                </c:pt>
                <c:pt idx="2067">
                  <c:v>206.7</c:v>
                </c:pt>
                <c:pt idx="2068">
                  <c:v>206.8</c:v>
                </c:pt>
                <c:pt idx="2069">
                  <c:v>206.9</c:v>
                </c:pt>
                <c:pt idx="2070">
                  <c:v>207</c:v>
                </c:pt>
                <c:pt idx="2071">
                  <c:v>207.1</c:v>
                </c:pt>
                <c:pt idx="2072">
                  <c:v>207.2</c:v>
                </c:pt>
                <c:pt idx="2073">
                  <c:v>207.3</c:v>
                </c:pt>
                <c:pt idx="2074">
                  <c:v>207.4</c:v>
                </c:pt>
                <c:pt idx="2075">
                  <c:v>207.5</c:v>
                </c:pt>
                <c:pt idx="2076">
                  <c:v>207.6</c:v>
                </c:pt>
                <c:pt idx="2077">
                  <c:v>207.7</c:v>
                </c:pt>
                <c:pt idx="2078">
                  <c:v>207.8</c:v>
                </c:pt>
                <c:pt idx="2079">
                  <c:v>207.9</c:v>
                </c:pt>
                <c:pt idx="2080">
                  <c:v>208</c:v>
                </c:pt>
                <c:pt idx="2081">
                  <c:v>208.1</c:v>
                </c:pt>
                <c:pt idx="2082">
                  <c:v>208.2</c:v>
                </c:pt>
                <c:pt idx="2083">
                  <c:v>208.3</c:v>
                </c:pt>
                <c:pt idx="2084">
                  <c:v>208.4</c:v>
                </c:pt>
                <c:pt idx="2085">
                  <c:v>208.5</c:v>
                </c:pt>
                <c:pt idx="2086">
                  <c:v>208.6</c:v>
                </c:pt>
                <c:pt idx="2087">
                  <c:v>208.7</c:v>
                </c:pt>
                <c:pt idx="2088">
                  <c:v>208.8</c:v>
                </c:pt>
                <c:pt idx="2089">
                  <c:v>208.9</c:v>
                </c:pt>
                <c:pt idx="2090">
                  <c:v>209</c:v>
                </c:pt>
                <c:pt idx="2091">
                  <c:v>209.1</c:v>
                </c:pt>
                <c:pt idx="2092">
                  <c:v>209.2</c:v>
                </c:pt>
                <c:pt idx="2093">
                  <c:v>209.3</c:v>
                </c:pt>
                <c:pt idx="2094">
                  <c:v>209.4</c:v>
                </c:pt>
                <c:pt idx="2095">
                  <c:v>209.5</c:v>
                </c:pt>
                <c:pt idx="2096">
                  <c:v>209.6</c:v>
                </c:pt>
                <c:pt idx="2097">
                  <c:v>209.7</c:v>
                </c:pt>
                <c:pt idx="2098">
                  <c:v>209.8</c:v>
                </c:pt>
                <c:pt idx="2099">
                  <c:v>209.9</c:v>
                </c:pt>
                <c:pt idx="2100">
                  <c:v>210</c:v>
                </c:pt>
                <c:pt idx="2101">
                  <c:v>210.1</c:v>
                </c:pt>
                <c:pt idx="2102">
                  <c:v>210.2</c:v>
                </c:pt>
                <c:pt idx="2103">
                  <c:v>210.3</c:v>
                </c:pt>
                <c:pt idx="2104">
                  <c:v>210.4</c:v>
                </c:pt>
                <c:pt idx="2105">
                  <c:v>210.5</c:v>
                </c:pt>
                <c:pt idx="2106">
                  <c:v>210.6</c:v>
                </c:pt>
                <c:pt idx="2107">
                  <c:v>210.7</c:v>
                </c:pt>
                <c:pt idx="2108">
                  <c:v>210.8</c:v>
                </c:pt>
                <c:pt idx="2109">
                  <c:v>210.9</c:v>
                </c:pt>
                <c:pt idx="2110">
                  <c:v>211</c:v>
                </c:pt>
                <c:pt idx="2111">
                  <c:v>211.1</c:v>
                </c:pt>
                <c:pt idx="2112">
                  <c:v>211.2</c:v>
                </c:pt>
                <c:pt idx="2113">
                  <c:v>211.3</c:v>
                </c:pt>
                <c:pt idx="2114">
                  <c:v>211.4</c:v>
                </c:pt>
                <c:pt idx="2115">
                  <c:v>211.5</c:v>
                </c:pt>
                <c:pt idx="2116">
                  <c:v>211.6</c:v>
                </c:pt>
                <c:pt idx="2117">
                  <c:v>211.7</c:v>
                </c:pt>
                <c:pt idx="2118">
                  <c:v>211.8</c:v>
                </c:pt>
                <c:pt idx="2119">
                  <c:v>211.9</c:v>
                </c:pt>
                <c:pt idx="2120">
                  <c:v>212</c:v>
                </c:pt>
                <c:pt idx="2121">
                  <c:v>212.1</c:v>
                </c:pt>
                <c:pt idx="2122">
                  <c:v>212.2</c:v>
                </c:pt>
                <c:pt idx="2123">
                  <c:v>212.3</c:v>
                </c:pt>
                <c:pt idx="2124">
                  <c:v>212.4</c:v>
                </c:pt>
                <c:pt idx="2125">
                  <c:v>212.5</c:v>
                </c:pt>
                <c:pt idx="2126">
                  <c:v>212.6</c:v>
                </c:pt>
                <c:pt idx="2127">
                  <c:v>212.7</c:v>
                </c:pt>
                <c:pt idx="2128">
                  <c:v>212.8</c:v>
                </c:pt>
                <c:pt idx="2129">
                  <c:v>212.9</c:v>
                </c:pt>
                <c:pt idx="2130">
                  <c:v>213</c:v>
                </c:pt>
                <c:pt idx="2131">
                  <c:v>213.1</c:v>
                </c:pt>
                <c:pt idx="2132">
                  <c:v>213.2</c:v>
                </c:pt>
                <c:pt idx="2133">
                  <c:v>213.3</c:v>
                </c:pt>
                <c:pt idx="2134">
                  <c:v>213.4</c:v>
                </c:pt>
                <c:pt idx="2135">
                  <c:v>213.5</c:v>
                </c:pt>
                <c:pt idx="2136">
                  <c:v>213.6</c:v>
                </c:pt>
                <c:pt idx="2137">
                  <c:v>213.7</c:v>
                </c:pt>
                <c:pt idx="2138">
                  <c:v>213.8</c:v>
                </c:pt>
                <c:pt idx="2139">
                  <c:v>213.9</c:v>
                </c:pt>
                <c:pt idx="2140">
                  <c:v>214</c:v>
                </c:pt>
                <c:pt idx="2141">
                  <c:v>214.1</c:v>
                </c:pt>
                <c:pt idx="2142">
                  <c:v>214.2</c:v>
                </c:pt>
                <c:pt idx="2143">
                  <c:v>214.3</c:v>
                </c:pt>
                <c:pt idx="2144">
                  <c:v>214.4</c:v>
                </c:pt>
                <c:pt idx="2145">
                  <c:v>214.5</c:v>
                </c:pt>
                <c:pt idx="2146">
                  <c:v>214.6</c:v>
                </c:pt>
                <c:pt idx="2147">
                  <c:v>214.7</c:v>
                </c:pt>
                <c:pt idx="2148">
                  <c:v>214.8</c:v>
                </c:pt>
                <c:pt idx="2149">
                  <c:v>214.9</c:v>
                </c:pt>
                <c:pt idx="2150">
                  <c:v>215</c:v>
                </c:pt>
                <c:pt idx="2151">
                  <c:v>215.1</c:v>
                </c:pt>
                <c:pt idx="2152">
                  <c:v>215.2</c:v>
                </c:pt>
                <c:pt idx="2153">
                  <c:v>215.3</c:v>
                </c:pt>
                <c:pt idx="2154">
                  <c:v>215.4</c:v>
                </c:pt>
                <c:pt idx="2155">
                  <c:v>215.5</c:v>
                </c:pt>
                <c:pt idx="2156">
                  <c:v>215.6</c:v>
                </c:pt>
                <c:pt idx="2157">
                  <c:v>215.7</c:v>
                </c:pt>
                <c:pt idx="2158">
                  <c:v>215.8</c:v>
                </c:pt>
                <c:pt idx="2159">
                  <c:v>215.9</c:v>
                </c:pt>
                <c:pt idx="2160">
                  <c:v>216</c:v>
                </c:pt>
                <c:pt idx="2161">
                  <c:v>216.1</c:v>
                </c:pt>
                <c:pt idx="2162">
                  <c:v>216.2</c:v>
                </c:pt>
                <c:pt idx="2163">
                  <c:v>216.3</c:v>
                </c:pt>
                <c:pt idx="2164">
                  <c:v>216.4</c:v>
                </c:pt>
                <c:pt idx="2165">
                  <c:v>216.5</c:v>
                </c:pt>
                <c:pt idx="2166">
                  <c:v>216.6</c:v>
                </c:pt>
                <c:pt idx="2167">
                  <c:v>216.7</c:v>
                </c:pt>
                <c:pt idx="2168">
                  <c:v>216.8</c:v>
                </c:pt>
                <c:pt idx="2169">
                  <c:v>216.9</c:v>
                </c:pt>
                <c:pt idx="2170">
                  <c:v>217</c:v>
                </c:pt>
                <c:pt idx="2171">
                  <c:v>217.1</c:v>
                </c:pt>
                <c:pt idx="2172">
                  <c:v>217.2</c:v>
                </c:pt>
                <c:pt idx="2173">
                  <c:v>217.3</c:v>
                </c:pt>
                <c:pt idx="2174">
                  <c:v>217.4</c:v>
                </c:pt>
                <c:pt idx="2175">
                  <c:v>217.5</c:v>
                </c:pt>
                <c:pt idx="2176">
                  <c:v>217.6</c:v>
                </c:pt>
                <c:pt idx="2177">
                  <c:v>217.7</c:v>
                </c:pt>
                <c:pt idx="2178">
                  <c:v>217.8</c:v>
                </c:pt>
                <c:pt idx="2179">
                  <c:v>217.9</c:v>
                </c:pt>
                <c:pt idx="2180">
                  <c:v>218</c:v>
                </c:pt>
                <c:pt idx="2181">
                  <c:v>218.1</c:v>
                </c:pt>
                <c:pt idx="2182">
                  <c:v>218.2</c:v>
                </c:pt>
                <c:pt idx="2183">
                  <c:v>218.3</c:v>
                </c:pt>
                <c:pt idx="2184">
                  <c:v>218.4</c:v>
                </c:pt>
                <c:pt idx="2185">
                  <c:v>218.5</c:v>
                </c:pt>
                <c:pt idx="2186">
                  <c:v>218.6</c:v>
                </c:pt>
                <c:pt idx="2187">
                  <c:v>218.7</c:v>
                </c:pt>
                <c:pt idx="2188">
                  <c:v>218.8</c:v>
                </c:pt>
                <c:pt idx="2189">
                  <c:v>218.9</c:v>
                </c:pt>
                <c:pt idx="2190">
                  <c:v>219</c:v>
                </c:pt>
                <c:pt idx="2191">
                  <c:v>219.1</c:v>
                </c:pt>
                <c:pt idx="2192">
                  <c:v>219.2</c:v>
                </c:pt>
                <c:pt idx="2193">
                  <c:v>219.3</c:v>
                </c:pt>
                <c:pt idx="2194">
                  <c:v>219.4</c:v>
                </c:pt>
                <c:pt idx="2195">
                  <c:v>219.5</c:v>
                </c:pt>
                <c:pt idx="2196">
                  <c:v>219.6</c:v>
                </c:pt>
                <c:pt idx="2197">
                  <c:v>219.7</c:v>
                </c:pt>
                <c:pt idx="2198">
                  <c:v>219.8</c:v>
                </c:pt>
                <c:pt idx="2199">
                  <c:v>219.9</c:v>
                </c:pt>
                <c:pt idx="2200">
                  <c:v>220</c:v>
                </c:pt>
                <c:pt idx="2201">
                  <c:v>220.1</c:v>
                </c:pt>
                <c:pt idx="2202">
                  <c:v>220.2</c:v>
                </c:pt>
                <c:pt idx="2203">
                  <c:v>220.3</c:v>
                </c:pt>
                <c:pt idx="2204">
                  <c:v>220.4</c:v>
                </c:pt>
                <c:pt idx="2205">
                  <c:v>220.5</c:v>
                </c:pt>
                <c:pt idx="2206">
                  <c:v>220.6</c:v>
                </c:pt>
                <c:pt idx="2207">
                  <c:v>220.7</c:v>
                </c:pt>
                <c:pt idx="2208">
                  <c:v>220.8</c:v>
                </c:pt>
                <c:pt idx="2209">
                  <c:v>220.9</c:v>
                </c:pt>
                <c:pt idx="2210">
                  <c:v>221</c:v>
                </c:pt>
                <c:pt idx="2211">
                  <c:v>221.1</c:v>
                </c:pt>
                <c:pt idx="2212">
                  <c:v>221.2</c:v>
                </c:pt>
                <c:pt idx="2213">
                  <c:v>221.3</c:v>
                </c:pt>
                <c:pt idx="2214">
                  <c:v>221.4</c:v>
                </c:pt>
                <c:pt idx="2215">
                  <c:v>221.5</c:v>
                </c:pt>
                <c:pt idx="2216">
                  <c:v>221.6</c:v>
                </c:pt>
                <c:pt idx="2217">
                  <c:v>221.7</c:v>
                </c:pt>
                <c:pt idx="2218">
                  <c:v>221.8</c:v>
                </c:pt>
                <c:pt idx="2219">
                  <c:v>221.9</c:v>
                </c:pt>
                <c:pt idx="2220">
                  <c:v>222</c:v>
                </c:pt>
                <c:pt idx="2221">
                  <c:v>222.1</c:v>
                </c:pt>
                <c:pt idx="2222">
                  <c:v>222.2</c:v>
                </c:pt>
                <c:pt idx="2223">
                  <c:v>222.3</c:v>
                </c:pt>
                <c:pt idx="2224">
                  <c:v>222.4</c:v>
                </c:pt>
                <c:pt idx="2225">
                  <c:v>222.5</c:v>
                </c:pt>
                <c:pt idx="2226">
                  <c:v>222.6</c:v>
                </c:pt>
                <c:pt idx="2227">
                  <c:v>222.7</c:v>
                </c:pt>
                <c:pt idx="2228">
                  <c:v>222.8</c:v>
                </c:pt>
                <c:pt idx="2229">
                  <c:v>222.9</c:v>
                </c:pt>
                <c:pt idx="2230">
                  <c:v>223</c:v>
                </c:pt>
                <c:pt idx="2231">
                  <c:v>223.1</c:v>
                </c:pt>
                <c:pt idx="2232">
                  <c:v>223.2</c:v>
                </c:pt>
                <c:pt idx="2233">
                  <c:v>223.3</c:v>
                </c:pt>
                <c:pt idx="2234">
                  <c:v>223.4</c:v>
                </c:pt>
                <c:pt idx="2235">
                  <c:v>223.5</c:v>
                </c:pt>
                <c:pt idx="2236">
                  <c:v>223.6</c:v>
                </c:pt>
                <c:pt idx="2237">
                  <c:v>223.7</c:v>
                </c:pt>
                <c:pt idx="2238">
                  <c:v>223.8</c:v>
                </c:pt>
                <c:pt idx="2239">
                  <c:v>223.9</c:v>
                </c:pt>
                <c:pt idx="2240">
                  <c:v>224</c:v>
                </c:pt>
                <c:pt idx="2241">
                  <c:v>224.1</c:v>
                </c:pt>
                <c:pt idx="2242">
                  <c:v>224.2</c:v>
                </c:pt>
                <c:pt idx="2243">
                  <c:v>224.3</c:v>
                </c:pt>
                <c:pt idx="2244">
                  <c:v>224.4</c:v>
                </c:pt>
                <c:pt idx="2245">
                  <c:v>224.5</c:v>
                </c:pt>
                <c:pt idx="2246">
                  <c:v>224.6</c:v>
                </c:pt>
                <c:pt idx="2247">
                  <c:v>224.7</c:v>
                </c:pt>
                <c:pt idx="2248">
                  <c:v>224.8</c:v>
                </c:pt>
                <c:pt idx="2249">
                  <c:v>224.9</c:v>
                </c:pt>
                <c:pt idx="2250">
                  <c:v>225</c:v>
                </c:pt>
                <c:pt idx="2251">
                  <c:v>225.1</c:v>
                </c:pt>
                <c:pt idx="2252">
                  <c:v>225.2</c:v>
                </c:pt>
                <c:pt idx="2253">
                  <c:v>225.3</c:v>
                </c:pt>
                <c:pt idx="2254">
                  <c:v>225.4</c:v>
                </c:pt>
                <c:pt idx="2255">
                  <c:v>225.5</c:v>
                </c:pt>
                <c:pt idx="2256">
                  <c:v>225.6</c:v>
                </c:pt>
                <c:pt idx="2257">
                  <c:v>225.7</c:v>
                </c:pt>
                <c:pt idx="2258">
                  <c:v>225.8</c:v>
                </c:pt>
                <c:pt idx="2259">
                  <c:v>225.9</c:v>
                </c:pt>
                <c:pt idx="2260">
                  <c:v>226</c:v>
                </c:pt>
                <c:pt idx="2261">
                  <c:v>226.1</c:v>
                </c:pt>
                <c:pt idx="2262">
                  <c:v>226.2</c:v>
                </c:pt>
                <c:pt idx="2263">
                  <c:v>226.3</c:v>
                </c:pt>
                <c:pt idx="2264">
                  <c:v>226.4</c:v>
                </c:pt>
                <c:pt idx="2265">
                  <c:v>226.5</c:v>
                </c:pt>
                <c:pt idx="2266">
                  <c:v>226.6</c:v>
                </c:pt>
                <c:pt idx="2267">
                  <c:v>226.7</c:v>
                </c:pt>
                <c:pt idx="2268">
                  <c:v>226.8</c:v>
                </c:pt>
                <c:pt idx="2269">
                  <c:v>226.9</c:v>
                </c:pt>
                <c:pt idx="2270">
                  <c:v>227</c:v>
                </c:pt>
                <c:pt idx="2271">
                  <c:v>227.1</c:v>
                </c:pt>
                <c:pt idx="2272">
                  <c:v>227.2</c:v>
                </c:pt>
                <c:pt idx="2273">
                  <c:v>227.3</c:v>
                </c:pt>
                <c:pt idx="2274">
                  <c:v>227.4</c:v>
                </c:pt>
                <c:pt idx="2275">
                  <c:v>227.5</c:v>
                </c:pt>
                <c:pt idx="2276">
                  <c:v>227.6</c:v>
                </c:pt>
                <c:pt idx="2277">
                  <c:v>227.7</c:v>
                </c:pt>
                <c:pt idx="2278">
                  <c:v>227.8</c:v>
                </c:pt>
                <c:pt idx="2279">
                  <c:v>227.9</c:v>
                </c:pt>
                <c:pt idx="2280">
                  <c:v>228</c:v>
                </c:pt>
                <c:pt idx="2281">
                  <c:v>228.1</c:v>
                </c:pt>
                <c:pt idx="2282">
                  <c:v>228.2</c:v>
                </c:pt>
                <c:pt idx="2283">
                  <c:v>228.3</c:v>
                </c:pt>
                <c:pt idx="2284">
                  <c:v>228.4</c:v>
                </c:pt>
                <c:pt idx="2285">
                  <c:v>228.5</c:v>
                </c:pt>
                <c:pt idx="2286">
                  <c:v>228.6</c:v>
                </c:pt>
                <c:pt idx="2287">
                  <c:v>228.7</c:v>
                </c:pt>
                <c:pt idx="2288">
                  <c:v>228.8</c:v>
                </c:pt>
                <c:pt idx="2289">
                  <c:v>228.9</c:v>
                </c:pt>
                <c:pt idx="2290">
                  <c:v>229</c:v>
                </c:pt>
                <c:pt idx="2291">
                  <c:v>229.1</c:v>
                </c:pt>
                <c:pt idx="2292">
                  <c:v>229.2</c:v>
                </c:pt>
                <c:pt idx="2293">
                  <c:v>229.3</c:v>
                </c:pt>
                <c:pt idx="2294">
                  <c:v>229.4</c:v>
                </c:pt>
                <c:pt idx="2295">
                  <c:v>229.5</c:v>
                </c:pt>
                <c:pt idx="2296">
                  <c:v>229.6</c:v>
                </c:pt>
                <c:pt idx="2297">
                  <c:v>229.7</c:v>
                </c:pt>
                <c:pt idx="2298">
                  <c:v>229.8</c:v>
                </c:pt>
                <c:pt idx="2299">
                  <c:v>229.9</c:v>
                </c:pt>
                <c:pt idx="2300">
                  <c:v>230</c:v>
                </c:pt>
                <c:pt idx="2301">
                  <c:v>230.1</c:v>
                </c:pt>
                <c:pt idx="2302">
                  <c:v>230.2</c:v>
                </c:pt>
                <c:pt idx="2303">
                  <c:v>230.3</c:v>
                </c:pt>
                <c:pt idx="2304">
                  <c:v>230.4</c:v>
                </c:pt>
                <c:pt idx="2305">
                  <c:v>230.5</c:v>
                </c:pt>
                <c:pt idx="2306">
                  <c:v>230.6</c:v>
                </c:pt>
                <c:pt idx="2307">
                  <c:v>230.7</c:v>
                </c:pt>
                <c:pt idx="2308">
                  <c:v>230.8</c:v>
                </c:pt>
                <c:pt idx="2309">
                  <c:v>230.9</c:v>
                </c:pt>
                <c:pt idx="2310">
                  <c:v>231</c:v>
                </c:pt>
                <c:pt idx="2311">
                  <c:v>231.1</c:v>
                </c:pt>
                <c:pt idx="2312">
                  <c:v>231.2</c:v>
                </c:pt>
                <c:pt idx="2313">
                  <c:v>231.3</c:v>
                </c:pt>
                <c:pt idx="2314">
                  <c:v>231.4</c:v>
                </c:pt>
                <c:pt idx="2315">
                  <c:v>231.5</c:v>
                </c:pt>
                <c:pt idx="2316">
                  <c:v>231.6</c:v>
                </c:pt>
                <c:pt idx="2317">
                  <c:v>231.7</c:v>
                </c:pt>
                <c:pt idx="2318">
                  <c:v>231.8</c:v>
                </c:pt>
                <c:pt idx="2319">
                  <c:v>231.9</c:v>
                </c:pt>
                <c:pt idx="2320">
                  <c:v>232</c:v>
                </c:pt>
                <c:pt idx="2321">
                  <c:v>232.1</c:v>
                </c:pt>
                <c:pt idx="2322">
                  <c:v>232.2</c:v>
                </c:pt>
                <c:pt idx="2323">
                  <c:v>232.3</c:v>
                </c:pt>
                <c:pt idx="2324">
                  <c:v>232.4</c:v>
                </c:pt>
                <c:pt idx="2325">
                  <c:v>232.5</c:v>
                </c:pt>
                <c:pt idx="2326">
                  <c:v>232.6</c:v>
                </c:pt>
                <c:pt idx="2327">
                  <c:v>232.7</c:v>
                </c:pt>
                <c:pt idx="2328">
                  <c:v>232.8</c:v>
                </c:pt>
                <c:pt idx="2329">
                  <c:v>232.9</c:v>
                </c:pt>
                <c:pt idx="2330">
                  <c:v>233</c:v>
                </c:pt>
                <c:pt idx="2331">
                  <c:v>233.1</c:v>
                </c:pt>
                <c:pt idx="2332">
                  <c:v>233.2</c:v>
                </c:pt>
                <c:pt idx="2333">
                  <c:v>233.3</c:v>
                </c:pt>
                <c:pt idx="2334">
                  <c:v>233.4</c:v>
                </c:pt>
                <c:pt idx="2335">
                  <c:v>233.5</c:v>
                </c:pt>
                <c:pt idx="2336">
                  <c:v>233.6</c:v>
                </c:pt>
                <c:pt idx="2337">
                  <c:v>233.7</c:v>
                </c:pt>
                <c:pt idx="2338">
                  <c:v>233.8</c:v>
                </c:pt>
                <c:pt idx="2339">
                  <c:v>233.9</c:v>
                </c:pt>
                <c:pt idx="2340">
                  <c:v>234</c:v>
                </c:pt>
                <c:pt idx="2341">
                  <c:v>234.1</c:v>
                </c:pt>
                <c:pt idx="2342">
                  <c:v>234.2</c:v>
                </c:pt>
                <c:pt idx="2343">
                  <c:v>234.3</c:v>
                </c:pt>
                <c:pt idx="2344">
                  <c:v>234.4</c:v>
                </c:pt>
                <c:pt idx="2345">
                  <c:v>234.5</c:v>
                </c:pt>
                <c:pt idx="2346">
                  <c:v>234.6</c:v>
                </c:pt>
                <c:pt idx="2347">
                  <c:v>234.7</c:v>
                </c:pt>
                <c:pt idx="2348">
                  <c:v>234.8</c:v>
                </c:pt>
                <c:pt idx="2349">
                  <c:v>234.9</c:v>
                </c:pt>
                <c:pt idx="2350">
                  <c:v>235</c:v>
                </c:pt>
                <c:pt idx="2351">
                  <c:v>235.1</c:v>
                </c:pt>
                <c:pt idx="2352">
                  <c:v>235.2</c:v>
                </c:pt>
                <c:pt idx="2353">
                  <c:v>235.3</c:v>
                </c:pt>
                <c:pt idx="2354">
                  <c:v>235.4</c:v>
                </c:pt>
                <c:pt idx="2355">
                  <c:v>235.5</c:v>
                </c:pt>
                <c:pt idx="2356">
                  <c:v>235.6</c:v>
                </c:pt>
                <c:pt idx="2357">
                  <c:v>235.7</c:v>
                </c:pt>
                <c:pt idx="2358">
                  <c:v>235.8</c:v>
                </c:pt>
                <c:pt idx="2359">
                  <c:v>235.9</c:v>
                </c:pt>
                <c:pt idx="2360">
                  <c:v>236</c:v>
                </c:pt>
                <c:pt idx="2361">
                  <c:v>236.1</c:v>
                </c:pt>
                <c:pt idx="2362">
                  <c:v>236.2</c:v>
                </c:pt>
                <c:pt idx="2363">
                  <c:v>236.3</c:v>
                </c:pt>
                <c:pt idx="2364">
                  <c:v>236.4</c:v>
                </c:pt>
                <c:pt idx="2365">
                  <c:v>236.5</c:v>
                </c:pt>
                <c:pt idx="2366">
                  <c:v>236.6</c:v>
                </c:pt>
                <c:pt idx="2367">
                  <c:v>236.7</c:v>
                </c:pt>
                <c:pt idx="2368">
                  <c:v>236.8</c:v>
                </c:pt>
                <c:pt idx="2369">
                  <c:v>236.9</c:v>
                </c:pt>
                <c:pt idx="2370">
                  <c:v>237</c:v>
                </c:pt>
                <c:pt idx="2371">
                  <c:v>237.1</c:v>
                </c:pt>
                <c:pt idx="2372">
                  <c:v>237.2</c:v>
                </c:pt>
                <c:pt idx="2373">
                  <c:v>237.3</c:v>
                </c:pt>
                <c:pt idx="2374">
                  <c:v>237.4</c:v>
                </c:pt>
                <c:pt idx="2375">
                  <c:v>237.5</c:v>
                </c:pt>
                <c:pt idx="2376">
                  <c:v>237.6</c:v>
                </c:pt>
                <c:pt idx="2377">
                  <c:v>237.7</c:v>
                </c:pt>
                <c:pt idx="2378">
                  <c:v>237.8</c:v>
                </c:pt>
                <c:pt idx="2379">
                  <c:v>237.9</c:v>
                </c:pt>
                <c:pt idx="2380">
                  <c:v>238</c:v>
                </c:pt>
                <c:pt idx="2381">
                  <c:v>238.1</c:v>
                </c:pt>
                <c:pt idx="2382">
                  <c:v>238.2</c:v>
                </c:pt>
                <c:pt idx="2383">
                  <c:v>238.3</c:v>
                </c:pt>
                <c:pt idx="2384">
                  <c:v>238.4</c:v>
                </c:pt>
                <c:pt idx="2385">
                  <c:v>238.5</c:v>
                </c:pt>
              </c:numCache>
            </c:numRef>
          </c:yVal>
          <c:smooth val="0"/>
          <c:extLst>
            <c:ext xmlns:c16="http://schemas.microsoft.com/office/drawing/2014/chart" uri="{C3380CC4-5D6E-409C-BE32-E72D297353CC}">
              <c16:uniqueId val="{00000007-42FD-D94E-9B3A-8EBA3AB96728}"/>
            </c:ext>
          </c:extLst>
        </c:ser>
        <c:dLbls>
          <c:showLegendKey val="0"/>
          <c:showVal val="1"/>
          <c:showCatName val="0"/>
          <c:showSerName val="0"/>
          <c:showPercent val="0"/>
          <c:showBubbleSize val="0"/>
        </c:dLbls>
        <c:axId val="1113727512"/>
        <c:axId val="1113726432"/>
      </c:scatterChart>
      <c:valAx>
        <c:axId val="1113727512"/>
        <c:scaling>
          <c:logBase val="10"/>
          <c:orientation val="minMax"/>
          <c:max val="10"/>
          <c:min val="1.0000000000000002E-3"/>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GB" noProof="0">
                    <a:solidFill>
                      <a:sysClr val="windowText" lastClr="000000"/>
                    </a:solidFill>
                  </a:rPr>
                  <a:t>MPN/g</a:t>
                </a:r>
                <a:r>
                  <a:rPr lang="en-GB" baseline="0" noProof="0">
                    <a:solidFill>
                      <a:sysClr val="windowText" lastClr="000000"/>
                    </a:solidFill>
                  </a:rPr>
                  <a:t> sediment</a:t>
                </a:r>
                <a:endParaRPr lang="en-GB" noProof="0">
                  <a:solidFill>
                    <a:sysClr val="windowText" lastClr="000000"/>
                  </a:solidFill>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13726432"/>
        <c:crosses val="autoZero"/>
        <c:crossBetween val="midCat"/>
      </c:valAx>
      <c:valAx>
        <c:axId val="1113726432"/>
        <c:scaling>
          <c:orientation val="maxMin"/>
          <c:max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GB" noProof="0">
                    <a:solidFill>
                      <a:sysClr val="windowText" lastClr="000000"/>
                    </a:solidFill>
                  </a:rPr>
                  <a:t>Borehole</a:t>
                </a:r>
                <a:r>
                  <a:rPr lang="en-GB" baseline="0" noProof="0">
                    <a:solidFill>
                      <a:sysClr val="windowText" lastClr="000000"/>
                    </a:solidFill>
                  </a:rPr>
                  <a:t> d</a:t>
                </a:r>
                <a:r>
                  <a:rPr lang="en-GB" noProof="0">
                    <a:solidFill>
                      <a:sysClr val="windowText" lastClr="000000"/>
                    </a:solidFill>
                  </a:rPr>
                  <a:t>epth</a:t>
                </a:r>
                <a:r>
                  <a:rPr lang="en-GB" baseline="0" noProof="0">
                    <a:solidFill>
                      <a:sysClr val="windowText" lastClr="000000"/>
                    </a:solidFill>
                  </a:rPr>
                  <a:t> (m)</a:t>
                </a:r>
                <a:endParaRPr lang="en-GB" noProof="0">
                  <a:solidFill>
                    <a:sysClr val="windowText" lastClr="000000"/>
                  </a:solidFill>
                </a:endParaRPr>
              </a:p>
            </c:rich>
          </c:tx>
          <c:overlay val="0"/>
          <c:spPr>
            <a:noFill/>
            <a:ln>
              <a:noFill/>
            </a:ln>
            <a:effectLst/>
          </c:sp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13727512"/>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omments/modernComment_100_16B2E9A5.xml><?xml version="1.0" encoding="utf-8"?>
<p188:cmLst xmlns:a="http://schemas.openxmlformats.org/drawingml/2006/main" xmlns:r="http://schemas.openxmlformats.org/officeDocument/2006/relationships" xmlns:p188="http://schemas.microsoft.com/office/powerpoint/2018/8/main">
  <p188:cm id="{7FA5B754-0CCF-4493-B959-CE9E43A44044}" authorId="{996CB9C9-9655-F680-2735-BBBCDC3F9D88}" created="2024-12-05T14:40:12.029">
    <ac:txMkLst xmlns:ac="http://schemas.microsoft.com/office/drawing/2013/main/command">
      <pc:docMk xmlns:pc="http://schemas.microsoft.com/office/powerpoint/2013/main/command"/>
      <pc:sldMk xmlns:pc="http://schemas.microsoft.com/office/powerpoint/2013/main/command" cId="380823973" sldId="256"/>
      <ac:spMk id="2" creationId="{6B44006C-39FC-325F-A968-1669B2A897E1}"/>
      <ac:txMk cp="100" len="4">
        <ac:context len="106" hash="2477440608"/>
      </ac:txMk>
    </ac:txMkLst>
    <p188:pos x="7593495" y="1653460"/>
    <p188:replyLst>
      <p188:reply id="{80C5BDFC-1A2F-D54B-8FAF-D96DA7B4677E}" authorId="{BD733421-B1F3-55A8-0539-825E064AAC08}" created="2025-01-03T10:26:48.688">
        <p188:txBody>
          <a:bodyPr/>
          <a:lstStyle/>
          <a:p>
            <a:r>
              <a:rPr lang="en-US"/>
              <a:t>Corrected</a:t>
            </a:r>
          </a:p>
        </p188:txBody>
      </p188:reply>
    </p188:replyLst>
    <p188:txBody>
      <a:bodyPr/>
      <a:lstStyle/>
      <a:p>
        <a:r>
          <a:rPr lang="en-GB"/>
          <a:t>Should be written in full before abbreviating </a:t>
        </a:r>
      </a:p>
    </p188:txBody>
  </p188:cm>
</p188:cmLst>
</file>

<file path=ppt/comments/modernComment_111_1B2C1672.xml><?xml version="1.0" encoding="utf-8"?>
<p188:cmLst xmlns:a="http://schemas.openxmlformats.org/drawingml/2006/main" xmlns:r="http://schemas.openxmlformats.org/officeDocument/2006/relationships" xmlns:p188="http://schemas.microsoft.com/office/powerpoint/2018/8/main">
  <p188:cm id="{75473081-7B5F-4F96-82DD-40FF539D9FAA}" authorId="{996CB9C9-9655-F680-2735-BBBCDC3F9D88}" created="2024-12-05T14:41:30.928">
    <ac:txMkLst xmlns:ac="http://schemas.microsoft.com/office/drawing/2013/main/command">
      <pc:docMk xmlns:pc="http://schemas.microsoft.com/office/powerpoint/2013/main/command"/>
      <pc:sldMk xmlns:pc="http://schemas.microsoft.com/office/powerpoint/2013/main/command" cId="455874162" sldId="273"/>
      <ac:spMk id="12" creationId="{9F7234A0-3D1A-EED6-A586-C0CBFA544ACF}"/>
      <ac:txMk cp="385" len="3">
        <ac:context len="422" hash="4218314474"/>
      </ac:txMk>
    </ac:txMkLst>
    <p188:pos x="2854106" y="3858916"/>
    <p188:replyLst>
      <p188:reply id="{B440F9C6-0520-5748-9865-3239376FB38C}" authorId="{BD733421-B1F3-55A8-0539-825E064AAC08}" created="2025-01-03T10:28:34.246">
        <p188:txBody>
          <a:bodyPr/>
          <a:lstStyle/>
          <a:p>
            <a:r>
              <a:rPr lang="en-US"/>
              <a:t>Corrected</a:t>
            </a:r>
          </a:p>
        </p188:txBody>
      </p188:reply>
    </p188:replyLst>
    <p188:txBody>
      <a:bodyPr/>
      <a:lstStyle/>
      <a:p>
        <a:r>
          <a:rPr lang="en-GB"/>
          <a:t>Use full term when first mentioned and then abbreviation can be used</a:t>
        </a:r>
      </a:p>
    </p188:txBody>
  </p188:cm>
</p188:cmLst>
</file>

<file path=ppt/comments/modernComment_116_60A679E9.xml><?xml version="1.0" encoding="utf-8"?>
<p188:cmLst xmlns:a="http://schemas.openxmlformats.org/drawingml/2006/main" xmlns:r="http://schemas.openxmlformats.org/officeDocument/2006/relationships" xmlns:p188="http://schemas.microsoft.com/office/powerpoint/2018/8/main">
  <p188:cm id="{1B2E1796-34D9-4053-AE62-130A4825A154}" authorId="{996CB9C9-9655-F680-2735-BBBCDC3F9D88}" created="2024-12-05T14:49:21.173">
    <ac:txMkLst xmlns:ac="http://schemas.microsoft.com/office/drawing/2013/main/command">
      <pc:docMk xmlns:pc="http://schemas.microsoft.com/office/powerpoint/2013/main/command"/>
      <pc:sldMk xmlns:pc="http://schemas.microsoft.com/office/powerpoint/2013/main/command" cId="1621522921" sldId="278"/>
      <ac:spMk id="2" creationId="{53A0EE16-0383-E48F-98DC-16622330AFE3}"/>
      <ac:txMk cp="31" len="1">
        <ac:context len="53" hash="3925534215"/>
      </ac:txMk>
    </ac:txMkLst>
    <p188:pos x="1638211" y="914762"/>
    <p188:replyLst>
      <p188:reply id="{F28CA369-E117-6E41-B722-712275ED64CA}" authorId="{BD733421-B1F3-55A8-0539-825E064AAC08}" created="2025-01-03T10:44:13.242">
        <p188:txBody>
          <a:bodyPr/>
          <a:lstStyle/>
          <a:p>
            <a:r>
              <a:rPr lang="en-US"/>
              <a:t>Changed to make more generic</a:t>
            </a:r>
          </a:p>
        </p188:txBody>
      </p188:reply>
    </p188:replyLst>
    <p188:txBody>
      <a:bodyPr/>
      <a:lstStyle/>
      <a:p>
        <a:r>
          <a:rPr lang="en-GB"/>
          <a:t>Will everyone know what this is? Should be typed in full before being abbreviated</a:t>
        </a:r>
      </a:p>
    </p188:txBody>
  </p188:cm>
  <p188:cm id="{BF59763D-9CE7-4373-A10C-0831CA7455F6}" authorId="{996CB9C9-9655-F680-2735-BBBCDC3F9D88}" created="2024-12-05T14:49:58.243">
    <ac:txMkLst xmlns:ac="http://schemas.microsoft.com/office/drawing/2013/main/command">
      <pc:docMk xmlns:pc="http://schemas.microsoft.com/office/powerpoint/2013/main/command"/>
      <pc:sldMk xmlns:pc="http://schemas.microsoft.com/office/powerpoint/2013/main/command" cId="1621522921" sldId="278"/>
      <ac:spMk id="5" creationId="{74672A91-B38B-B1A6-07D9-A50D057109ED}"/>
      <ac:txMk cp="31" len="3">
        <ac:context len="138" hash="389567348"/>
      </ac:txMk>
    </ac:txMkLst>
    <p188:pos x="4291486" y="298279"/>
    <p188:replyLst>
      <p188:reply id="{30309E97-4FF2-EC4B-971B-5BB32007A065}" authorId="{BD733421-B1F3-55A8-0539-825E064AAC08}" created="2025-01-03T10:44:27.634">
        <p188:txBody>
          <a:bodyPr/>
          <a:lstStyle/>
          <a:p>
            <a:r>
              <a:rPr lang="en-US"/>
              <a:t>I don’t think we need to define this</a:t>
            </a:r>
          </a:p>
        </p188:txBody>
      </p188:reply>
    </p188:replyLst>
    <p188:txBody>
      <a:bodyPr/>
      <a:lstStyle/>
      <a:p>
        <a:r>
          <a:rPr lang="en-GB"/>
          <a:t>Should be typed in full and then can be abbreviated. </a:t>
        </a:r>
      </a:p>
    </p188:txBody>
  </p188:cm>
</p188:cmLst>
</file>

<file path=ppt/comments/modernComment_26B_417D40A.xml><?xml version="1.0" encoding="utf-8"?>
<p188:cmLst xmlns:a="http://schemas.openxmlformats.org/drawingml/2006/main" xmlns:r="http://schemas.openxmlformats.org/officeDocument/2006/relationships" xmlns:p188="http://schemas.microsoft.com/office/powerpoint/2018/8/main">
  <p188:cm id="{8BED72C6-3D0C-4CBB-8C68-AC1A110D4462}" authorId="{996CB9C9-9655-F680-2735-BBBCDC3F9D88}" created="2024-12-05T14:53:58.137">
    <ac:txMkLst xmlns:ac="http://schemas.microsoft.com/office/drawing/2013/main/command">
      <pc:docMk xmlns:pc="http://schemas.microsoft.com/office/powerpoint/2013/main/command"/>
      <pc:sldMk xmlns:pc="http://schemas.microsoft.com/office/powerpoint/2013/main/command" cId="68670474" sldId="619"/>
      <ac:spMk id="5" creationId="{1ADDF620-CCC0-64B8-25A0-B8C82F8175BE}"/>
      <ac:txMk cp="13" len="3">
        <ac:context len="21" hash="3393660121"/>
      </ac:txMk>
    </ac:txMkLst>
    <p188:pos x="2257948" y="298921"/>
    <p188:replyLst>
      <p188:reply id="{12106D1A-633A-434B-A874-313624A6E4D7}" authorId="{BD733421-B1F3-55A8-0539-825E064AAC08}" created="2025-01-03T10:51:20.894">
        <p188:txBody>
          <a:bodyPr/>
          <a:lstStyle/>
          <a:p>
            <a:r>
              <a:rPr lang="en-US"/>
              <a:t>Corrected</a:t>
            </a:r>
          </a:p>
        </p188:txBody>
      </p188:reply>
    </p188:replyLst>
    <p188:txBody>
      <a:bodyPr/>
      <a:lstStyle/>
      <a:p>
        <a:r>
          <a:rPr lang="en-GB"/>
          <a:t>Type in full before abbreviating</a:t>
        </a:r>
      </a:p>
    </p188:txBody>
  </p188:cm>
</p188:cmLst>
</file>

<file path=ppt/comments/modernComment_26D_65B5E2B3.xml><?xml version="1.0" encoding="utf-8"?>
<p188:cmLst xmlns:a="http://schemas.openxmlformats.org/drawingml/2006/main" xmlns:r="http://schemas.openxmlformats.org/officeDocument/2006/relationships" xmlns:p188="http://schemas.microsoft.com/office/powerpoint/2018/8/main">
  <p188:cm id="{FCCD7132-9D99-458A-8D37-E5AFF918B1C9}" authorId="{996CB9C9-9655-F680-2735-BBBCDC3F9D88}" created="2024-12-05T14:54:49.245">
    <ac:txMkLst xmlns:ac="http://schemas.microsoft.com/office/drawing/2013/main/command">
      <pc:docMk xmlns:pc="http://schemas.microsoft.com/office/powerpoint/2013/main/command"/>
      <pc:sldMk xmlns:pc="http://schemas.microsoft.com/office/powerpoint/2013/main/command" cId="1706418867" sldId="621"/>
      <ac:spMk id="6" creationId="{11810912-BB81-E05C-FB66-D0177FDB83E4}"/>
      <ac:txMk cp="121" len="26">
        <ac:context len="205" hash="1240421546"/>
      </ac:txMk>
    </ac:txMkLst>
    <p188:pos x="894529" y="1397848"/>
    <p188:replyLst>
      <p188:reply id="{C8D494B3-B4E7-A24C-85C5-D3BB904E0CD5}" authorId="{BD733421-B1F3-55A8-0539-825E064AAC08}" created="2025-01-03T10:51:08.892">
        <p188:txBody>
          <a:bodyPr/>
          <a:lstStyle/>
          <a:p>
            <a:r>
              <a:rPr lang="en-US"/>
              <a:t>Changed</a:t>
            </a:r>
          </a:p>
        </p188:txBody>
      </p188:reply>
    </p188:replyLst>
    <p188:txBody>
      <a:bodyPr/>
      <a:lstStyle/>
      <a:p>
        <a:r>
          <a:rPr lang="en-GB"/>
          <a:t>Type in full before abbreviating</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ED75BA-F398-4E04-8457-B36F75E77DF0}" type="datetimeFigureOut">
              <a:rPr lang="en-GB" smtClean="0"/>
              <a:pPr/>
              <a:t>10/02/2025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BBD395-8D6F-49F8-8210-42D4AE14C3B7}" type="slidenum">
              <a:rPr lang="en-GB" smtClean="0"/>
              <a:pPr/>
              <a:t>‹#›</a:t>
            </a:fld>
            <a:endParaRPr lang="en-GB"/>
          </a:p>
        </p:txBody>
      </p:sp>
    </p:spTree>
    <p:extLst>
      <p:ext uri="{BB962C8B-B14F-4D97-AF65-F5344CB8AC3E}">
        <p14:creationId xmlns:p14="http://schemas.microsoft.com/office/powerpoint/2010/main" val="2745296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96B7E-AAA3-423D-B1C6-A25D1A675DB8}" type="datetimeFigureOut">
              <a:rPr lang="en-GB" smtClean="0"/>
              <a:pPr/>
              <a:t>10/02/2025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8CACE-0D7D-44D1-96DE-28DB955D8062}" type="slidenum">
              <a:rPr lang="en-GB" smtClean="0"/>
              <a:pPr/>
              <a:t>‹#›</a:t>
            </a:fld>
            <a:endParaRPr lang="en-GB"/>
          </a:p>
        </p:txBody>
      </p:sp>
    </p:spTree>
    <p:extLst>
      <p:ext uri="{BB962C8B-B14F-4D97-AF65-F5344CB8AC3E}">
        <p14:creationId xmlns:p14="http://schemas.microsoft.com/office/powerpoint/2010/main" val="19573971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 Shaw lead of Challenge 2 working along side WB for Challenge 2 </a:t>
            </a:r>
          </a:p>
          <a:p>
            <a:endParaRPr lang="en-US" dirty="0"/>
          </a:p>
          <a:p>
            <a:r>
              <a:rPr lang="en-US" dirty="0" err="1"/>
              <a:t>GeoSafe</a:t>
            </a:r>
            <a:r>
              <a:rPr lang="en-US" dirty="0"/>
              <a:t> Challenge 2 focuses contaminants pathways – as Robert described the set of Wp’s in this challenge area are focused on the transport and fate of  radionuclides with LSSR </a:t>
            </a:r>
          </a:p>
        </p:txBody>
      </p:sp>
      <p:sp>
        <p:nvSpPr>
          <p:cNvPr id="4" name="Slide Number Placeholder 3"/>
          <p:cNvSpPr>
            <a:spLocks noGrp="1"/>
          </p:cNvSpPr>
          <p:nvPr>
            <p:ph type="sldNum" sz="quarter" idx="5"/>
          </p:nvPr>
        </p:nvSpPr>
        <p:spPr/>
        <p:txBody>
          <a:bodyPr/>
          <a:lstStyle/>
          <a:p>
            <a:fld id="{7748CACE-0D7D-44D1-96DE-28DB955D8062}" type="slidenum">
              <a:rPr lang="en-GB" smtClean="0"/>
              <a:pPr/>
              <a:t>1</a:t>
            </a:fld>
            <a:endParaRPr lang="en-GB"/>
          </a:p>
        </p:txBody>
      </p:sp>
    </p:spTree>
    <p:extLst>
      <p:ext uri="{BB962C8B-B14F-4D97-AF65-F5344CB8AC3E}">
        <p14:creationId xmlns:p14="http://schemas.microsoft.com/office/powerpoint/2010/main" val="397343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a:cs typeface="Arial"/>
              </a:rPr>
              <a:t>Finally I would like to highlight some other initial results, where the team form UoM have been preforming microcosm experiments using an inoculum from hypersaline natural waters (Cheshire brine ponds) and have shown biological activity and halophilic SRB up to 200g/l, with the DNA analysis s showing a diverse range </a:t>
            </a:r>
            <a:r>
              <a:rPr lang="en-US" sz="1200" dirty="0" err="1">
                <a:latin typeface="Arial"/>
                <a:cs typeface="Arial"/>
              </a:rPr>
              <a:t>fo</a:t>
            </a:r>
            <a:r>
              <a:rPr lang="en-US" sz="1200" dirty="0">
                <a:latin typeface="Arial"/>
                <a:cs typeface="Arial"/>
              </a:rPr>
              <a:t> SRB’s preset</a:t>
            </a:r>
          </a:p>
          <a:p>
            <a:endParaRPr lang="en-US" sz="1200" i="1" dirty="0">
              <a:latin typeface="Arial"/>
              <a:cs typeface="Arial"/>
            </a:endParaRPr>
          </a:p>
          <a:p>
            <a:endParaRPr lang="en-US" sz="1200" i="1" dirty="0">
              <a:latin typeface="Arial"/>
              <a:cs typeface="Arial"/>
            </a:endParaRPr>
          </a:p>
          <a:p>
            <a:r>
              <a:rPr lang="en-US" sz="1200" i="1" dirty="0">
                <a:latin typeface="Arial"/>
                <a:cs typeface="Arial"/>
              </a:rPr>
              <a:t>Overall this indicates that microbial processes could occur across the entire groundwater composition range likely to be present within LSSR formations of interest, which in turn indicates that radionuclide behavior, for example via microbial mediated reductive precipitation may occur within these sedimentary systems, </a:t>
            </a:r>
          </a:p>
          <a:p>
            <a:endParaRPr lang="en-US" sz="1200" i="1" dirty="0">
              <a:latin typeface="Arial"/>
              <a:cs typeface="Arial"/>
            </a:endParaRPr>
          </a:p>
          <a:p>
            <a:endParaRPr lang="en-US" sz="1200" i="1" dirty="0">
              <a:latin typeface="Arial"/>
              <a:cs typeface="Arial"/>
            </a:endParaRPr>
          </a:p>
          <a:p>
            <a:r>
              <a:rPr lang="en-US" sz="1200" i="1" dirty="0">
                <a:latin typeface="Arial"/>
                <a:cs typeface="Arial"/>
              </a:rPr>
              <a:t>This understanding will be developed within the WP. </a:t>
            </a:r>
          </a:p>
          <a:p>
            <a:endParaRPr lang="en-US" sz="1200" i="1" dirty="0">
              <a:latin typeface="Arial"/>
              <a:cs typeface="Arial"/>
            </a:endParaRPr>
          </a:p>
          <a:p>
            <a:endParaRPr lang="en-US" sz="1200" i="1" dirty="0">
              <a:latin typeface="Arial"/>
              <a:cs typeface="Arial"/>
            </a:endParaRPr>
          </a:p>
          <a:p>
            <a:endParaRPr lang="en-US" sz="1200" i="1"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7748CACE-0D7D-44D1-96DE-28DB955D8062}" type="slidenum">
              <a:rPr lang="en-GB" smtClean="0"/>
              <a:pPr/>
              <a:t>10</a:t>
            </a:fld>
            <a:endParaRPr lang="en-GB"/>
          </a:p>
        </p:txBody>
      </p:sp>
    </p:spTree>
    <p:extLst>
      <p:ext uri="{BB962C8B-B14F-4D97-AF65-F5344CB8AC3E}">
        <p14:creationId xmlns:p14="http://schemas.microsoft.com/office/powerpoint/2010/main" val="2853094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more detail .. From previous slides at other meetings</a:t>
            </a:r>
          </a:p>
          <a:p>
            <a:endParaRPr lang="en-US" dirty="0"/>
          </a:p>
          <a:p>
            <a:pPr marL="127000" indent="0">
              <a:buNone/>
            </a:pPr>
            <a:r>
              <a:rPr lang="en-GB" b="1" dirty="0"/>
              <a:t>WP4.1 – Microbial characterization of representative LSSR samples BGS led</a:t>
            </a:r>
          </a:p>
          <a:p>
            <a:pPr marL="127000" indent="0">
              <a:buNone/>
            </a:pPr>
            <a:r>
              <a:rPr lang="en-GB" i="1" dirty="0"/>
              <a:t>Objective: To determine how the heterogeneity of LSSR affects its ability to support microbial activity through the provision of organic carbon and nutrient sources and to characterise the microbial communities within LSSR.</a:t>
            </a:r>
          </a:p>
          <a:p>
            <a:pPr marL="127000" indent="0">
              <a:buNone/>
            </a:pPr>
            <a:r>
              <a:rPr lang="en-GB" i="1" dirty="0">
                <a:solidFill>
                  <a:schemeClr val="bg2"/>
                </a:solidFill>
              </a:rPr>
              <a:t>Outcomes: Improved understanding of the potential for representative LSSR samples to influence microbial activity that could impact on GDF performance and radionuclide mobility (linking to Objective 1: heterogeneity of LSSR systems), and the development of microbial cultures and identification of suitable samples for use in WPs 4.2 and 4.3.</a:t>
            </a:r>
          </a:p>
          <a:p>
            <a:pPr marL="127000" indent="0">
              <a:buNone/>
            </a:pPr>
            <a:r>
              <a:rPr lang="en-GB" b="1" dirty="0"/>
              <a:t>WP4.2 - Biogeochemical impacts on radionuclides in batch systems (Manchester-led)</a:t>
            </a:r>
          </a:p>
          <a:p>
            <a:pPr marL="127000" indent="0">
              <a:buNone/>
            </a:pPr>
            <a:r>
              <a:rPr lang="en-GB" i="1" dirty="0"/>
              <a:t>Objective: Microcosm batch cultures will be used to quantify the impact of LSSR GDF-relevant microorganisms on the fate of priority radionuclides under a range of relevant biogeochemical conditions expected during LSSR evolution.</a:t>
            </a:r>
          </a:p>
          <a:p>
            <a:pPr marL="127000" indent="0">
              <a:buNone/>
            </a:pPr>
            <a:r>
              <a:rPr lang="en-GB" i="1" dirty="0">
                <a:solidFill>
                  <a:schemeClr val="bg2"/>
                </a:solidFill>
              </a:rPr>
              <a:t>Outcomes: A molecular-scale understanding of the key microbial processes impacting on radionuclide solubility in evolving LSSR systems, including the genes involved (for precise microbial profiling in future URL/in situ studies), and the underpinning mechanisms. Key data will also be delivered for WP3.4 biogeochemical models being developed by NNL.</a:t>
            </a:r>
          </a:p>
          <a:p>
            <a:pPr marL="127000" indent="0">
              <a:buNone/>
            </a:pPr>
            <a:r>
              <a:rPr lang="en-GB" b="1" dirty="0">
                <a:solidFill>
                  <a:schemeClr val="tx1"/>
                </a:solidFill>
              </a:rPr>
              <a:t>WP4.3 Microbial impact in flow-through systems (BGS and Manchester)</a:t>
            </a:r>
          </a:p>
          <a:p>
            <a:pPr marL="127000" indent="0">
              <a:buNone/>
            </a:pPr>
            <a:r>
              <a:rPr lang="en-GB" i="1" dirty="0">
                <a:solidFill>
                  <a:schemeClr val="tx1"/>
                </a:solidFill>
              </a:rPr>
              <a:t>Objective: To determine the impact of microbial processes on radionuclide fate column experiments, designed to mimic the CDZ in a cementitious GDF environment.</a:t>
            </a:r>
          </a:p>
          <a:p>
            <a:pPr marL="127000" indent="0">
              <a:buNone/>
            </a:pPr>
            <a:r>
              <a:rPr lang="en-GB" i="1" dirty="0">
                <a:solidFill>
                  <a:schemeClr val="bg2"/>
                </a:solidFill>
              </a:rPr>
              <a:t>Outcomes: The impacts of microbial processes on contaminant flow and radionuclide fate will be determined in heterogeneous flow-through systems, and data shared with modelling WPs as appropriate. Impacts will be quantified </a:t>
            </a:r>
          </a:p>
          <a:p>
            <a:pPr marL="127000" indent="0">
              <a:buNone/>
            </a:pPr>
            <a:r>
              <a:rPr lang="en-GB" i="1" dirty="0">
                <a:solidFill>
                  <a:schemeClr val="bg2"/>
                </a:solidFill>
              </a:rPr>
              <a:t>in terms of alteration to permeability, and in terms of geochemical and mineralogical alterations, including radionuclide/metal mobility</a:t>
            </a:r>
          </a:p>
          <a:p>
            <a:endParaRPr lang="en-US" dirty="0"/>
          </a:p>
        </p:txBody>
      </p:sp>
      <p:sp>
        <p:nvSpPr>
          <p:cNvPr id="4" name="Slide Number Placeholder 3"/>
          <p:cNvSpPr>
            <a:spLocks noGrp="1"/>
          </p:cNvSpPr>
          <p:nvPr>
            <p:ph type="sldNum" sz="quarter" idx="5"/>
          </p:nvPr>
        </p:nvSpPr>
        <p:spPr/>
        <p:txBody>
          <a:bodyPr/>
          <a:lstStyle/>
          <a:p>
            <a:fld id="{7748CACE-0D7D-44D1-96DE-28DB955D8062}" type="slidenum">
              <a:rPr lang="en-GB" smtClean="0"/>
              <a:pPr/>
              <a:t>11</a:t>
            </a:fld>
            <a:endParaRPr lang="en-GB"/>
          </a:p>
        </p:txBody>
      </p:sp>
    </p:spTree>
    <p:extLst>
      <p:ext uri="{BB962C8B-B14F-4D97-AF65-F5344CB8AC3E}">
        <p14:creationId xmlns:p14="http://schemas.microsoft.com/office/powerpoint/2010/main" val="1611040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aims is……</a:t>
            </a:r>
          </a:p>
          <a:p>
            <a:endParaRPr lang="en-US" dirty="0"/>
          </a:p>
          <a:p>
            <a:r>
              <a:rPr lang="en-US" dirty="0"/>
              <a:t>Overall this component of the project aims to determine the process by which radionuclides are sorbed and during transport through the LSSR, and the factors controlling their sequestration and rate of transport through these sedimentary rock. </a:t>
            </a:r>
          </a:p>
          <a:p>
            <a:endParaRPr lang="en-US" dirty="0"/>
          </a:p>
          <a:p>
            <a:r>
              <a:rPr lang="en-US" dirty="0"/>
              <a:t>You had the broad background project area RZ </a:t>
            </a:r>
          </a:p>
          <a:p>
            <a:endParaRPr lang="en-US" dirty="0"/>
          </a:p>
          <a:p>
            <a:r>
              <a:rPr lang="en-US" dirty="0"/>
              <a:t>Key challenges when study radionuclide interaction within the LSSR associate with this study i.e. OXC and MMG</a:t>
            </a:r>
          </a:p>
          <a:p>
            <a:endParaRPr lang="en-US" dirty="0"/>
          </a:p>
          <a:p>
            <a:r>
              <a:rPr lang="en-US" dirty="0"/>
              <a:t>Heterogeneity ---how do we account for and conceptualize the effect of this heterogeneity on the fate and transport of rads. </a:t>
            </a:r>
          </a:p>
          <a:p>
            <a:endParaRPr lang="en-US" dirty="0"/>
          </a:p>
          <a:p>
            <a:r>
              <a:rPr lang="en-US" dirty="0"/>
              <a:t>Secondly, the effects of biogeochemical process on the radionuclide within the LSSR and </a:t>
            </a:r>
          </a:p>
          <a:p>
            <a:endParaRPr lang="en-US" dirty="0"/>
          </a:p>
          <a:p>
            <a:r>
              <a:rPr lang="en-US" dirty="0"/>
              <a:t>Finally, the unique chemical conditions within the LSSR in particular the high salinity of the ground waters (up to 100’s g’s per </a:t>
            </a:r>
            <a:r>
              <a:rPr lang="en-US" dirty="0" err="1"/>
              <a:t>litre</a:t>
            </a:r>
            <a:r>
              <a:rPr lang="en-US" dirty="0"/>
              <a:t>) </a:t>
            </a:r>
          </a:p>
          <a:p>
            <a:endParaRPr lang="en-US" dirty="0"/>
          </a:p>
          <a:p>
            <a:r>
              <a:rPr lang="en-US" dirty="0"/>
              <a:t>Overall, these challenges are somewhat unique to these LSSR’s in the UK and are in many ways distinct form the LSSR formations being considered for GDF host rocks by other countries and WMO’s</a:t>
            </a:r>
          </a:p>
          <a:p>
            <a:r>
              <a:rPr lang="en-US" dirty="0"/>
              <a:t> </a:t>
            </a:r>
          </a:p>
        </p:txBody>
      </p:sp>
      <p:sp>
        <p:nvSpPr>
          <p:cNvPr id="4" name="Slide Number Placeholder 3"/>
          <p:cNvSpPr>
            <a:spLocks noGrp="1"/>
          </p:cNvSpPr>
          <p:nvPr>
            <p:ph type="sldNum" sz="quarter" idx="5"/>
          </p:nvPr>
        </p:nvSpPr>
        <p:spPr/>
        <p:txBody>
          <a:bodyPr/>
          <a:lstStyle/>
          <a:p>
            <a:fld id="{7748CACE-0D7D-44D1-96DE-28DB955D8062}" type="slidenum">
              <a:rPr lang="en-GB" smtClean="0"/>
              <a:pPr/>
              <a:t>2</a:t>
            </a:fld>
            <a:endParaRPr lang="en-GB"/>
          </a:p>
        </p:txBody>
      </p:sp>
    </p:spTree>
    <p:extLst>
      <p:ext uri="{BB962C8B-B14F-4D97-AF65-F5344CB8AC3E}">
        <p14:creationId xmlns:p14="http://schemas.microsoft.com/office/powerpoint/2010/main" val="252299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 combination of experimental, analytical and modelling approaches to </a:t>
            </a:r>
          </a:p>
        </p:txBody>
      </p:sp>
      <p:sp>
        <p:nvSpPr>
          <p:cNvPr id="4" name="Slide Number Placeholder 3"/>
          <p:cNvSpPr>
            <a:spLocks noGrp="1"/>
          </p:cNvSpPr>
          <p:nvPr>
            <p:ph type="sldNum" sz="quarter" idx="5"/>
          </p:nvPr>
        </p:nvSpPr>
        <p:spPr/>
        <p:txBody>
          <a:bodyPr/>
          <a:lstStyle/>
          <a:p>
            <a:fld id="{7748CACE-0D7D-44D1-96DE-28DB955D8062}" type="slidenum">
              <a:rPr lang="en-GB" smtClean="0"/>
              <a:pPr/>
              <a:t>3</a:t>
            </a:fld>
            <a:endParaRPr lang="en-GB"/>
          </a:p>
        </p:txBody>
      </p:sp>
    </p:spTree>
    <p:extLst>
      <p:ext uri="{BB962C8B-B14F-4D97-AF65-F5344CB8AC3E}">
        <p14:creationId xmlns:p14="http://schemas.microsoft.com/office/powerpoint/2010/main" val="631773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meet this challenge we have a broad range of expertise including geochemists, mineralogists, geomicrobiologists and experts in biogeochemical modeling, with the key institutions UoM, NNL and BGS.</a:t>
            </a:r>
          </a:p>
          <a:p>
            <a:endParaRPr lang="en-US" dirty="0"/>
          </a:p>
          <a:p>
            <a:r>
              <a:rPr lang="en-US" dirty="0"/>
              <a:t>This package commenced in September with the recruitment of our first full time PhD student in September 2024, and we are in the process of appointing 2 more PDRA’s and A PhD student, all of which will be in place by the end of March. </a:t>
            </a:r>
          </a:p>
          <a:p>
            <a:endParaRPr lang="en-US" dirty="0"/>
          </a:p>
          <a:p>
            <a:r>
              <a:rPr lang="en-US" dirty="0"/>
              <a:t>However, despite the early stage of the project we begun to develop experimental programs within both wp’s </a:t>
            </a:r>
          </a:p>
        </p:txBody>
      </p:sp>
      <p:sp>
        <p:nvSpPr>
          <p:cNvPr id="4" name="Slide Number Placeholder 3"/>
          <p:cNvSpPr>
            <a:spLocks noGrp="1"/>
          </p:cNvSpPr>
          <p:nvPr>
            <p:ph type="sldNum" sz="quarter" idx="5"/>
          </p:nvPr>
        </p:nvSpPr>
        <p:spPr/>
        <p:txBody>
          <a:bodyPr/>
          <a:lstStyle/>
          <a:p>
            <a:fld id="{7748CACE-0D7D-44D1-96DE-28DB955D8062}" type="slidenum">
              <a:rPr lang="en-GB" smtClean="0"/>
              <a:pPr/>
              <a:t>4</a:t>
            </a:fld>
            <a:endParaRPr lang="en-GB"/>
          </a:p>
        </p:txBody>
      </p:sp>
    </p:spTree>
    <p:extLst>
      <p:ext uri="{BB962C8B-B14F-4D97-AF65-F5344CB8AC3E}">
        <p14:creationId xmlns:p14="http://schemas.microsoft.com/office/powerpoint/2010/main" val="173847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90D11-D3FA-1EC7-5784-C5FF36E2B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74767-59BE-9092-17F7-DA7936219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4E586-401E-AA71-9A65-9A604307054E}"/>
              </a:ext>
            </a:extLst>
          </p:cNvPr>
          <p:cNvSpPr>
            <a:spLocks noGrp="1"/>
          </p:cNvSpPr>
          <p:nvPr>
            <p:ph type="body" idx="1"/>
          </p:nvPr>
        </p:nvSpPr>
        <p:spPr/>
        <p:txBody>
          <a:bodyPr/>
          <a:lstStyle/>
          <a:p>
            <a:r>
              <a:rPr lang="en-US" b="0" dirty="0"/>
              <a:t>Firstly, in order to begin an experimental program we need to develop protocols of synthesizing groundwater, which will be stable in our experimental systems and not directly react with the LSSR. This is not usually a challenge when considering lower salinity groundwater, but in some of the systems we are working with the salinity could be up to 5x seater, and </a:t>
            </a:r>
            <a:r>
              <a:rPr lang="en-US" b="0" dirty="0" err="1"/>
              <a:t>sauatarte</a:t>
            </a:r>
            <a:r>
              <a:rPr lang="en-US" b="0" dirty="0"/>
              <a:t> </a:t>
            </a:r>
            <a:r>
              <a:rPr lang="en-US" b="0" dirty="0" err="1"/>
              <a:t>wrt</a:t>
            </a:r>
            <a:r>
              <a:rPr lang="en-US" b="0" dirty="0"/>
              <a:t> evaporite phases including gypsum and even halite (or sodium chloride). </a:t>
            </a:r>
          </a:p>
          <a:p>
            <a:endParaRPr lang="en-US" b="0" dirty="0"/>
          </a:p>
          <a:p>
            <a:r>
              <a:rPr lang="en-US" b="0" dirty="0"/>
              <a:t>So to assess the groundwater, we are starting with compositions for the Oxford Clay and MMG groundwaters published recently by NWS . The teams at NNL and Manchester used </a:t>
            </a:r>
            <a:r>
              <a:rPr lang="en-US" b="0" dirty="0" err="1"/>
              <a:t>bith</a:t>
            </a:r>
            <a:r>
              <a:rPr lang="en-US" b="0" dirty="0"/>
              <a:t> </a:t>
            </a:r>
            <a:r>
              <a:rPr lang="en-US" b="0" dirty="0" err="1"/>
              <a:t>expriemntal</a:t>
            </a:r>
            <a:r>
              <a:rPr lang="en-US" b="0" dirty="0"/>
              <a:t> and </a:t>
            </a:r>
            <a:r>
              <a:rPr lang="en-US" b="0" dirty="0" err="1"/>
              <a:t>modlelig</a:t>
            </a:r>
            <a:r>
              <a:rPr lang="en-US" b="0" dirty="0"/>
              <a:t> approaches to assess the groundwater stability, </a:t>
            </a:r>
            <a:r>
              <a:rPr lang="en-US" b="0" dirty="0" err="1"/>
              <a:t>initally</a:t>
            </a:r>
            <a:r>
              <a:rPr lang="en-US" b="0" dirty="0"/>
              <a:t> focusing on the Oxford clay. </a:t>
            </a:r>
            <a:endParaRPr lang="en-US" b="1" dirty="0"/>
          </a:p>
          <a:p>
            <a:endParaRPr lang="en-US" b="1" dirty="0"/>
          </a:p>
          <a:p>
            <a:endParaRPr lang="en-US" b="1" dirty="0"/>
          </a:p>
          <a:p>
            <a:endParaRPr lang="en-US" b="1" dirty="0"/>
          </a:p>
          <a:p>
            <a:r>
              <a:rPr lang="en-US" b="1" dirty="0"/>
              <a:t>Composition (XRD):</a:t>
            </a:r>
          </a:p>
          <a:p>
            <a:r>
              <a:rPr lang="en-US" dirty="0"/>
              <a:t>Quartz (SiO</a:t>
            </a:r>
            <a:r>
              <a:rPr lang="en-US" baseline="-25000" dirty="0"/>
              <a:t>2</a:t>
            </a:r>
            <a:r>
              <a:rPr lang="en-US" dirty="0"/>
              <a:t>)</a:t>
            </a:r>
          </a:p>
          <a:p>
            <a:r>
              <a:rPr lang="en-US" dirty="0"/>
              <a:t>Calcite (CaCO</a:t>
            </a:r>
            <a:r>
              <a:rPr lang="en-US" baseline="-25000" dirty="0"/>
              <a:t>3</a:t>
            </a:r>
            <a:r>
              <a:rPr lang="en-US" dirty="0"/>
              <a:t>)</a:t>
            </a:r>
          </a:p>
          <a:p>
            <a:r>
              <a:rPr lang="en-US" dirty="0"/>
              <a:t>Kaolinite (</a:t>
            </a:r>
            <a:r>
              <a:rPr lang="en-US" dirty="0" err="1"/>
              <a:t>Al₂Si₂O</a:t>
            </a:r>
            <a:r>
              <a:rPr lang="en-US" dirty="0"/>
              <a:t>₅(OH)₄)</a:t>
            </a:r>
          </a:p>
          <a:p>
            <a:r>
              <a:rPr lang="en-US" dirty="0" err="1"/>
              <a:t>Illite</a:t>
            </a:r>
            <a:r>
              <a:rPr lang="en-US" dirty="0"/>
              <a:t> KMg</a:t>
            </a:r>
            <a:r>
              <a:rPr lang="en-US" baseline="-25000" dirty="0"/>
              <a:t>2</a:t>
            </a:r>
            <a:r>
              <a:rPr lang="en-US" dirty="0"/>
              <a:t>(</a:t>
            </a:r>
            <a:r>
              <a:rPr lang="en-US" dirty="0" err="1"/>
              <a:t>Si,Al</a:t>
            </a:r>
            <a:r>
              <a:rPr lang="en-US" dirty="0"/>
              <a:t>)</a:t>
            </a:r>
            <a:r>
              <a:rPr lang="en-US" baseline="-25000" dirty="0"/>
              <a:t>4</a:t>
            </a:r>
            <a:r>
              <a:rPr lang="en-US" dirty="0"/>
              <a:t>O</a:t>
            </a:r>
            <a:r>
              <a:rPr lang="en-US" baseline="-25000" dirty="0"/>
              <a:t>10</a:t>
            </a:r>
          </a:p>
          <a:p>
            <a:r>
              <a:rPr lang="en-US" dirty="0"/>
              <a:t>Pyrite (FeS</a:t>
            </a:r>
            <a:r>
              <a:rPr lang="en-US" baseline="-25000" dirty="0"/>
              <a:t>2</a:t>
            </a:r>
            <a:r>
              <a:rPr lang="en-US" dirty="0"/>
              <a:t>)</a:t>
            </a:r>
          </a:p>
          <a:p>
            <a:endParaRPr lang="en-US" dirty="0"/>
          </a:p>
        </p:txBody>
      </p:sp>
      <p:sp>
        <p:nvSpPr>
          <p:cNvPr id="4" name="Slide Number Placeholder 3">
            <a:extLst>
              <a:ext uri="{FF2B5EF4-FFF2-40B4-BE49-F238E27FC236}">
                <a16:creationId xmlns:a16="http://schemas.microsoft.com/office/drawing/2014/main" id="{1F028F66-C99E-606A-C222-C1DB7EF7637D}"/>
              </a:ext>
            </a:extLst>
          </p:cNvPr>
          <p:cNvSpPr>
            <a:spLocks noGrp="1"/>
          </p:cNvSpPr>
          <p:nvPr>
            <p:ph type="sldNum" sz="quarter" idx="5"/>
          </p:nvPr>
        </p:nvSpPr>
        <p:spPr/>
        <p:txBody>
          <a:bodyPr/>
          <a:lstStyle/>
          <a:p>
            <a:fld id="{7748CACE-0D7D-44D1-96DE-28DB955D8062}" type="slidenum">
              <a:rPr lang="en-GB" smtClean="0"/>
              <a:pPr/>
              <a:t>5</a:t>
            </a:fld>
            <a:endParaRPr lang="en-GB"/>
          </a:p>
        </p:txBody>
      </p:sp>
    </p:spTree>
    <p:extLst>
      <p:ext uri="{BB962C8B-B14F-4D97-AF65-F5344CB8AC3E}">
        <p14:creationId xmlns:p14="http://schemas.microsoft.com/office/powerpoint/2010/main" val="334442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889C8-90CE-D53C-F782-C3661B491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F658B-EA9C-7BB3-E3EC-9C81979FB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62C7A-3B6E-FA8A-A1D5-83068C9B5F6B}"/>
              </a:ext>
            </a:extLst>
          </p:cNvPr>
          <p:cNvSpPr>
            <a:spLocks noGrp="1"/>
          </p:cNvSpPr>
          <p:nvPr>
            <p:ph type="body" idx="1"/>
          </p:nvPr>
        </p:nvSpPr>
        <p:spPr/>
        <p:txBody>
          <a:bodyPr/>
          <a:lstStyle/>
          <a:p>
            <a:r>
              <a:rPr lang="en-US" b="0" dirty="0"/>
              <a:t>Firstly, both models and experimental study showed that the solution were stable </a:t>
            </a:r>
            <a:r>
              <a:rPr lang="en-US" b="0" dirty="0" err="1"/>
              <a:t>wrt</a:t>
            </a:r>
            <a:r>
              <a:rPr lang="en-US" b="0" dirty="0"/>
              <a:t> sold phase precipitation, and the composition of the groundwater stay close to the original recipe, this is also supported by the experimental results, as shown here the see a very small change in pH, well within natural variations. </a:t>
            </a:r>
          </a:p>
          <a:p>
            <a:endParaRPr lang="en-US" b="0" dirty="0"/>
          </a:p>
          <a:p>
            <a:r>
              <a:rPr lang="en-US" b="0" dirty="0"/>
              <a:t>However the modeling highlighted that the groundwaters are oversaturated </a:t>
            </a:r>
            <a:r>
              <a:rPr lang="en-US" b="0" dirty="0" err="1"/>
              <a:t>wrt</a:t>
            </a:r>
            <a:r>
              <a:rPr lang="en-US" b="0" dirty="0"/>
              <a:t> Co2 gas, and if left unconstrained this degassing could significantly change the composition for one example increasing pH to above 9</a:t>
            </a:r>
          </a:p>
          <a:p>
            <a:endParaRPr lang="en-US" b="0" dirty="0"/>
          </a:p>
          <a:p>
            <a:r>
              <a:rPr lang="en-US" b="0" dirty="0"/>
              <a:t>Therefore its clear that these groundwater must be stored in closed vessel with minimal head space, but how much headspace is too much</a:t>
            </a:r>
          </a:p>
          <a:p>
            <a:endParaRPr lang="en-US" b="0" dirty="0"/>
          </a:p>
          <a:p>
            <a:r>
              <a:rPr lang="en-US" b="0" dirty="0"/>
              <a:t>, and by modelling groundwater in equilibrium with the host rock mineralogy in vessel with a range of headspace volumes we were able to show that if we constrain the headspace to &lt;10% of the solution volume the change in composition is minimal. </a:t>
            </a:r>
          </a:p>
          <a:p>
            <a:endParaRPr lang="en-US" b="0" dirty="0"/>
          </a:p>
          <a:p>
            <a:r>
              <a:rPr lang="en-US" b="0" dirty="0"/>
              <a:t>The outcome from this work is that we now have a protocol to prepare, store and using these GW's in experiments, this is not only supporting the </a:t>
            </a:r>
            <a:r>
              <a:rPr lang="en-US" b="0" dirty="0" err="1"/>
              <a:t>GeoSafe</a:t>
            </a:r>
            <a:r>
              <a:rPr lang="en-US" b="0" dirty="0"/>
              <a:t> project, but other experimental </a:t>
            </a:r>
            <a:r>
              <a:rPr lang="en-US" b="0" dirty="0" err="1"/>
              <a:t>progams</a:t>
            </a:r>
            <a:r>
              <a:rPr lang="en-US" b="0" dirty="0"/>
              <a:t> in other RSO and NWS project's. </a:t>
            </a:r>
          </a:p>
          <a:p>
            <a:endParaRPr lang="en-US" b="1" dirty="0"/>
          </a:p>
          <a:p>
            <a:endParaRPr lang="en-US" b="1" dirty="0"/>
          </a:p>
          <a:p>
            <a:endParaRPr lang="en-US" b="1" dirty="0"/>
          </a:p>
          <a:p>
            <a:r>
              <a:rPr lang="en-US" b="1" dirty="0"/>
              <a:t>Composition (XRD):</a:t>
            </a:r>
          </a:p>
          <a:p>
            <a:r>
              <a:rPr lang="en-US" dirty="0"/>
              <a:t>Quartz (SiO</a:t>
            </a:r>
            <a:r>
              <a:rPr lang="en-US" baseline="-25000" dirty="0"/>
              <a:t>2</a:t>
            </a:r>
            <a:r>
              <a:rPr lang="en-US" dirty="0"/>
              <a:t>)</a:t>
            </a:r>
          </a:p>
          <a:p>
            <a:r>
              <a:rPr lang="en-US" dirty="0"/>
              <a:t>Calcite (CaCO</a:t>
            </a:r>
            <a:r>
              <a:rPr lang="en-US" baseline="-25000" dirty="0"/>
              <a:t>3</a:t>
            </a:r>
            <a:r>
              <a:rPr lang="en-US" dirty="0"/>
              <a:t>)</a:t>
            </a:r>
          </a:p>
          <a:p>
            <a:r>
              <a:rPr lang="en-US" dirty="0"/>
              <a:t>Kaolinite (</a:t>
            </a:r>
            <a:r>
              <a:rPr lang="en-US" dirty="0" err="1"/>
              <a:t>Al₂Si₂O</a:t>
            </a:r>
            <a:r>
              <a:rPr lang="en-US" dirty="0"/>
              <a:t>₅(OH)₄)</a:t>
            </a:r>
          </a:p>
          <a:p>
            <a:r>
              <a:rPr lang="en-US" dirty="0" err="1"/>
              <a:t>Illite</a:t>
            </a:r>
            <a:r>
              <a:rPr lang="en-US" dirty="0"/>
              <a:t> KMg</a:t>
            </a:r>
            <a:r>
              <a:rPr lang="en-US" baseline="-25000" dirty="0"/>
              <a:t>2</a:t>
            </a:r>
            <a:r>
              <a:rPr lang="en-US" dirty="0"/>
              <a:t>(</a:t>
            </a:r>
            <a:r>
              <a:rPr lang="en-US" dirty="0" err="1"/>
              <a:t>Si,Al</a:t>
            </a:r>
            <a:r>
              <a:rPr lang="en-US" dirty="0"/>
              <a:t>)</a:t>
            </a:r>
            <a:r>
              <a:rPr lang="en-US" baseline="-25000" dirty="0"/>
              <a:t>4</a:t>
            </a:r>
            <a:r>
              <a:rPr lang="en-US" dirty="0"/>
              <a:t>O</a:t>
            </a:r>
            <a:r>
              <a:rPr lang="en-US" baseline="-25000" dirty="0"/>
              <a:t>10</a:t>
            </a:r>
          </a:p>
          <a:p>
            <a:r>
              <a:rPr lang="en-US" dirty="0"/>
              <a:t>Pyrite (FeS</a:t>
            </a:r>
            <a:r>
              <a:rPr lang="en-US" baseline="-25000" dirty="0"/>
              <a:t>2</a:t>
            </a:r>
            <a:r>
              <a:rPr lang="en-US" dirty="0"/>
              <a:t>)</a:t>
            </a:r>
          </a:p>
          <a:p>
            <a:endParaRPr lang="en-US" dirty="0"/>
          </a:p>
        </p:txBody>
      </p:sp>
      <p:sp>
        <p:nvSpPr>
          <p:cNvPr id="4" name="Slide Number Placeholder 3">
            <a:extLst>
              <a:ext uri="{FF2B5EF4-FFF2-40B4-BE49-F238E27FC236}">
                <a16:creationId xmlns:a16="http://schemas.microsoft.com/office/drawing/2014/main" id="{3DE9F866-7C7D-3F6B-59F2-CB10200290B1}"/>
              </a:ext>
            </a:extLst>
          </p:cNvPr>
          <p:cNvSpPr>
            <a:spLocks noGrp="1"/>
          </p:cNvSpPr>
          <p:nvPr>
            <p:ph type="sldNum" sz="quarter" idx="5"/>
          </p:nvPr>
        </p:nvSpPr>
        <p:spPr/>
        <p:txBody>
          <a:bodyPr/>
          <a:lstStyle/>
          <a:p>
            <a:fld id="{7748CACE-0D7D-44D1-96DE-28DB955D8062}" type="slidenum">
              <a:rPr lang="en-GB" smtClean="0"/>
              <a:pPr/>
              <a:t>6</a:t>
            </a:fld>
            <a:endParaRPr lang="en-GB"/>
          </a:p>
        </p:txBody>
      </p:sp>
    </p:spTree>
    <p:extLst>
      <p:ext uri="{BB962C8B-B14F-4D97-AF65-F5344CB8AC3E}">
        <p14:creationId xmlns:p14="http://schemas.microsoft.com/office/powerpoint/2010/main" val="1601729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0000"/>
                </a:solidFill>
                <a:effectLst/>
                <a:latin typeface="Arial" panose="020B0604020202020204" pitchFamily="34" charset="0"/>
                <a:ea typeface="Times New Roman" panose="02020603050405020304" pitchFamily="18" charset="0"/>
              </a:rPr>
              <a:t> So now we have the starting materials the rock and groundwaters, we are now beginning the radionuclide uptake experiments which is one of the key components of WP3 in </a:t>
            </a:r>
            <a:r>
              <a:rPr lang="en-GB" sz="1200" b="0" dirty="0" err="1">
                <a:solidFill>
                  <a:srgbClr val="000000"/>
                </a:solidFill>
                <a:effectLst/>
                <a:latin typeface="Arial" panose="020B0604020202020204" pitchFamily="34" charset="0"/>
                <a:ea typeface="Times New Roman" panose="02020603050405020304" pitchFamily="18" charset="0"/>
              </a:rPr>
              <a:t>GeoSafe</a:t>
            </a:r>
            <a:r>
              <a:rPr lang="en-GB" sz="1200" b="0" dirty="0">
                <a:solidFill>
                  <a:srgbClr val="000000"/>
                </a:solidFill>
                <a:effectLst/>
                <a:latin typeface="Arial" panose="020B0604020202020204" pitchFamily="34" charset="0"/>
                <a:ea typeface="Times New Roman" panose="02020603050405020304" pitchFamily="18" charset="0"/>
              </a:rPr>
              <a:t>, we have adopted the use of the standard ASTM protocol to align with international best practice, to determine the degree of radionuclide adsorption under GDF conditions. This will be complemented by state of the art X-ray spectroscopy measurement which will allow us to determine the mechanism of radionuclide uptake, for example the mechanism of surface adsorption or the formation of discrete mineral phases.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0000"/>
                </a:solidFill>
                <a:effectLst/>
                <a:latin typeface="Arial" panose="020B0604020202020204" pitchFamily="34" charset="0"/>
                <a:ea typeface="Times New Roman" panose="02020603050405020304" pitchFamily="18" charset="0"/>
              </a:rPr>
              <a:t>Focusing on LSSR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0000"/>
                </a:solidFill>
                <a:effectLst/>
                <a:latin typeface="Arial" panose="020B0604020202020204" pitchFamily="34" charset="0"/>
                <a:ea typeface="Times New Roman" panose="02020603050405020304" pitchFamily="18" charset="0"/>
              </a:rPr>
              <a:t>We have also developed protocols and sample cell for flow through experiments to allow us to study the transport of these radionuclide through the LSSR, either by advective of diffusive transport. However, as these rock are heterogeneous one of the the key components of these part of the work will be be the use of X-ray and electron beam microanalysis techniques to determine the radionuclide distribution and speciation, including there oxidation state, associate with the different components of the LSSR at the nm to cm scale.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dirty="0">
                <a:solidFill>
                  <a:srgbClr val="BFBFBF"/>
                </a:solidFill>
                <a:effectLst/>
                <a:latin typeface="Google Sans"/>
              </a:rPr>
              <a:t>ASTM International, “</a:t>
            </a:r>
            <a:r>
              <a:rPr lang="en-GB" b="1" i="0" u="none" strike="noStrike" dirty="0">
                <a:solidFill>
                  <a:srgbClr val="FFFFFF"/>
                </a:solidFill>
                <a:effectLst/>
                <a:latin typeface="Google Sans"/>
              </a:rPr>
              <a:t>American Society for Testing and Materials”</a:t>
            </a:r>
            <a:endParaRPr lang="en-GB" sz="1200" b="1" dirty="0">
              <a:solidFill>
                <a:srgbClr val="000000"/>
              </a:solidFill>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748CACE-0D7D-44D1-96DE-28DB955D8062}" type="slidenum">
              <a:rPr lang="en-GB" smtClean="0"/>
              <a:pPr/>
              <a:t>7</a:t>
            </a:fld>
            <a:endParaRPr lang="en-GB"/>
          </a:p>
        </p:txBody>
      </p:sp>
    </p:spTree>
    <p:extLst>
      <p:ext uri="{BB962C8B-B14F-4D97-AF65-F5344CB8AC3E}">
        <p14:creationId xmlns:p14="http://schemas.microsoft.com/office/powerpoint/2010/main" val="1933574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466" indent="0">
              <a:buNone/>
            </a:pPr>
            <a:r>
              <a:rPr lang="en-GB" dirty="0"/>
              <a:t>Next , </a:t>
            </a:r>
            <a:endParaRPr lang="en-GB" sz="1200" dirty="0"/>
          </a:p>
          <a:p>
            <a:pPr marL="8466" indent="0">
              <a:buNone/>
            </a:pPr>
            <a:r>
              <a:rPr lang="en-GB" sz="1200" dirty="0"/>
              <a:t>Move onto wp4 which is focused on the geomicrobiology controls of radionuclide fate and transport. </a:t>
            </a:r>
          </a:p>
          <a:p>
            <a:pPr marL="8466" indent="0">
              <a:buNone/>
            </a:pPr>
            <a:endParaRPr lang="en-GB" sz="1200" dirty="0"/>
          </a:p>
          <a:p>
            <a:pPr marL="8466" marR="0" lvl="0" indent="0" algn="l" defTabSz="914400" rtl="0" eaLnBrk="1" fontAlgn="auto" latinLnBrk="0" hangingPunct="1">
              <a:lnSpc>
                <a:spcPct val="100000"/>
              </a:lnSpc>
              <a:spcBef>
                <a:spcPts val="0"/>
              </a:spcBef>
              <a:spcAft>
                <a:spcPts val="0"/>
              </a:spcAft>
              <a:buClrTx/>
              <a:buSzTx/>
              <a:buFontTx/>
              <a:buNone/>
              <a:tabLst/>
              <a:defRPr/>
            </a:pPr>
            <a:r>
              <a:rPr lang="en-GB" dirty="0"/>
              <a:t>including the study of microbial communities in post closure LSSR environments. These studies will employ culturing techniques to study microbial process within LSSR systems using a range of LSSR’s and utilising inoculate from URL’s and the Harpur hill CDZ analogue to study near field and far field repository systems. </a:t>
            </a:r>
            <a:endParaRPr lang="en-GB" sz="1200" dirty="0"/>
          </a:p>
          <a:p>
            <a:pPr marL="8466" indent="0">
              <a:buNone/>
            </a:pPr>
            <a:endParaRPr lang="en-GB" sz="1200" dirty="0"/>
          </a:p>
          <a:p>
            <a:pPr marL="8466" indent="0">
              <a:buNone/>
            </a:pPr>
            <a:r>
              <a:rPr lang="en-GB" sz="1200" dirty="0"/>
              <a:t>As previously state we are just at the start of this work, but the teams at the BGS and UoM have begun the tasks within WP.</a:t>
            </a:r>
          </a:p>
          <a:p>
            <a:pPr marL="8466" indent="0">
              <a:buNone/>
            </a:pPr>
            <a:endParaRPr lang="en-GB" sz="1200" dirty="0"/>
          </a:p>
          <a:p>
            <a:pPr marL="8466" indent="0">
              <a:buNone/>
            </a:pPr>
            <a:r>
              <a:rPr lang="en-GB" sz="1200" dirty="0"/>
              <a:t>In these early stage of the project we are focused to the in situ microbial communities with the LSSR’s. The information will then be use to support the later components of the project</a:t>
            </a:r>
          </a:p>
          <a:p>
            <a:pPr marL="8466" indent="0">
              <a:buNone/>
            </a:pPr>
            <a:endParaRPr lang="en-GB" sz="1200" dirty="0"/>
          </a:p>
          <a:p>
            <a:pPr marL="8466" indent="0">
              <a:buNone/>
            </a:pPr>
            <a:endParaRPr lang="en-GB" sz="1200" dirty="0"/>
          </a:p>
          <a:p>
            <a:pPr marL="8466" indent="0">
              <a:buNone/>
            </a:pPr>
            <a:r>
              <a:rPr lang="en-GB" sz="1200" dirty="0"/>
              <a:t>Characterising microbial communities within heterogenous materials (e.g. MMG) improves Waste Management Organisation’s (such as NWS) understanding of subsurface conditions relevant to radioactive waste disposal locations.</a:t>
            </a:r>
            <a:endParaRPr lang="en-GB" sz="1200" dirty="0">
              <a:latin typeface="Arial" panose="020B0604020202020204" pitchFamily="34" charset="0"/>
              <a:ea typeface="Arial" panose="020B0604020202020204" pitchFamily="34" charset="0"/>
            </a:endParaRPr>
          </a:p>
          <a:p>
            <a:r>
              <a:rPr lang="en-GB" sz="1200" dirty="0">
                <a:latin typeface="Arial" panose="020B0604020202020204" pitchFamily="34" charset="0"/>
                <a:ea typeface="Arial" panose="020B0604020202020204" pitchFamily="34" charset="0"/>
              </a:rPr>
              <a:t>Objective</a:t>
            </a:r>
            <a:r>
              <a:rPr lang="en-GB" sz="1200" i="1" dirty="0">
                <a:latin typeface="Arial" panose="020B0604020202020204" pitchFamily="34" charset="0"/>
                <a:ea typeface="Arial" panose="020B0604020202020204" pitchFamily="34" charset="0"/>
              </a:rPr>
              <a:t>: To determine how the heterogeneity of LSSR affects its ability to support microbial activity through the provision of electron donors and acceptors</a:t>
            </a:r>
          </a:p>
          <a:p>
            <a:r>
              <a:rPr lang="en-GB" sz="1200" dirty="0"/>
              <a:t>Questions in </a:t>
            </a:r>
            <a:r>
              <a:rPr lang="en-GB" sz="1200" dirty="0" err="1"/>
              <a:t>GeoSafe</a:t>
            </a:r>
            <a:r>
              <a:rPr lang="en-GB" sz="1200" dirty="0"/>
              <a:t>: Could organic matter in LSSR support microbial activity? Could sulphate in the LSSR/groundwater support sulphate reducing activity?</a:t>
            </a:r>
          </a:p>
          <a:p>
            <a:pPr marL="8466" indent="0">
              <a:buNone/>
            </a:pPr>
            <a:endParaRPr lang="en-GB" sz="1200" i="1" dirty="0">
              <a:latin typeface="Arial" panose="020B0604020202020204" pitchFamily="34" charset="0"/>
              <a:ea typeface="Arial" panose="020B0604020202020204" pitchFamily="34" charset="0"/>
            </a:endParaRPr>
          </a:p>
          <a:p>
            <a:pPr marL="8466" indent="0">
              <a:buNone/>
            </a:pPr>
            <a:r>
              <a:rPr lang="en-GB" sz="1200" b="1" dirty="0">
                <a:latin typeface="Arial" panose="020B0604020202020204" pitchFamily="34" charset="0"/>
                <a:ea typeface="Arial" panose="020B0604020202020204" pitchFamily="34" charset="0"/>
              </a:rPr>
              <a:t>MMG: </a:t>
            </a:r>
            <a:r>
              <a:rPr lang="en-GB" sz="1200" dirty="0">
                <a:latin typeface="Arial" panose="020B0604020202020204" pitchFamily="34" charset="0"/>
                <a:ea typeface="Arial" panose="020B0604020202020204" pitchFamily="34" charset="0"/>
              </a:rPr>
              <a:t>Microbiologically preserved samples obtained for future experiments and to produce representative cultures from indigenous community</a:t>
            </a:r>
            <a:endParaRPr lang="en-GB" sz="1200" b="1" dirty="0">
              <a:latin typeface="Arial" panose="020B0604020202020204" pitchFamily="34" charset="0"/>
              <a:ea typeface="Arial" panose="020B0604020202020204" pitchFamily="34" charset="0"/>
            </a:endParaRPr>
          </a:p>
          <a:p>
            <a:pPr marL="8466" indent="0">
              <a:buNone/>
            </a:pPr>
            <a:r>
              <a:rPr lang="en-GB" sz="1200" b="1" dirty="0">
                <a:latin typeface="Arial" panose="020B0604020202020204" pitchFamily="34" charset="0"/>
              </a:rPr>
              <a:t>Oxford Clay:</a:t>
            </a:r>
            <a:r>
              <a:rPr lang="en-GB" sz="1200" dirty="0"/>
              <a:t> Non-microbiologically preserved samples valuable as “matrix” in experiments to understand microbe-mineral interactions</a:t>
            </a:r>
          </a:p>
          <a:p>
            <a:endParaRPr lang="en-US" dirty="0"/>
          </a:p>
        </p:txBody>
      </p:sp>
      <p:sp>
        <p:nvSpPr>
          <p:cNvPr id="4" name="Slide Number Placeholder 3"/>
          <p:cNvSpPr>
            <a:spLocks noGrp="1"/>
          </p:cNvSpPr>
          <p:nvPr>
            <p:ph type="sldNum" sz="quarter" idx="5"/>
          </p:nvPr>
        </p:nvSpPr>
        <p:spPr/>
        <p:txBody>
          <a:bodyPr/>
          <a:lstStyle/>
          <a:p>
            <a:fld id="{7748CACE-0D7D-44D1-96DE-28DB955D8062}" type="slidenum">
              <a:rPr lang="en-GB" smtClean="0"/>
              <a:pPr/>
              <a:t>8</a:t>
            </a:fld>
            <a:endParaRPr lang="en-GB"/>
          </a:p>
        </p:txBody>
      </p:sp>
    </p:spTree>
    <p:extLst>
      <p:ext uri="{BB962C8B-B14F-4D97-AF65-F5344CB8AC3E}">
        <p14:creationId xmlns:p14="http://schemas.microsoft.com/office/powerpoint/2010/main" val="533848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In this initial stage of the project the team have been characterising fresh MMG borehole samples,  used aseptic technique to avoid contamination of the rock during sampling. They then conducted an MPN assay for SRB – to determine the number of culturable SRB’s in the rock samples</a:t>
            </a:r>
          </a:p>
          <a:p>
            <a:endParaRPr lang="en-GB" b="0" dirty="0"/>
          </a:p>
          <a:p>
            <a:r>
              <a:rPr lang="en-GB" b="0" dirty="0"/>
              <a:t>These initial result show that these rock samples contain v low levels of culturable cells, within these well seal formation, which is consistent with what we expect for these low porosity mudstones, and similar to rock from similar systems e.g.  Mount </a:t>
            </a:r>
            <a:r>
              <a:rPr lang="en-GB" b="0" dirty="0" err="1"/>
              <a:t>terri</a:t>
            </a:r>
            <a:r>
              <a:rPr lang="en-GB" b="0" dirty="0"/>
              <a:t> rocks. They are now working through </a:t>
            </a:r>
            <a:r>
              <a:rPr lang="en-GB" b="0" u="none" dirty="0"/>
              <a:t>these MPN tests to determine the level of other biogeochemically active microbes e.g. iron reducers</a:t>
            </a:r>
          </a:p>
          <a:p>
            <a:endParaRPr lang="en-GB" b="0" dirty="0"/>
          </a:p>
          <a:p>
            <a:endParaRPr lang="en-GB" b="0" dirty="0"/>
          </a:p>
          <a:p>
            <a:r>
              <a:rPr lang="en-GB" b="0" dirty="0"/>
              <a:t>Overall, what this shows there are active microorganisms all be it at a low level, and overall this type of study provides us </a:t>
            </a:r>
            <a:r>
              <a:rPr lang="en-GB" b="0" u="none" dirty="0"/>
              <a:t>with the Baseline understanding of the microbial activity within these rocks, and as we move through the project we will characterise how these microbial communities  </a:t>
            </a:r>
            <a:r>
              <a:rPr lang="en-GB" b="0" dirty="0"/>
              <a:t>will responds to perturbations related to the GDF system and their effect on the radionuclide fate and transport, using both batch and flow through experimental approaches. </a:t>
            </a:r>
          </a:p>
          <a:p>
            <a:endParaRPr lang="en-GB" b="0"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Oragnism</a:t>
            </a:r>
            <a:r>
              <a:rPr lang="en-GB" b="0" dirty="0"/>
              <a:t> </a:t>
            </a:r>
            <a:r>
              <a:rPr lang="en-GB" b="0" dirty="0" err="1"/>
              <a:t>aactivate</a:t>
            </a:r>
            <a:r>
              <a:rPr lang="en-GB" b="0" dirty="0"/>
              <a:t> and </a:t>
            </a:r>
            <a:r>
              <a:rPr lang="en-GB" b="0" dirty="0" err="1"/>
              <a:t>organisma</a:t>
            </a:r>
            <a:r>
              <a:rPr lang="en-GB" b="0" dirty="0"/>
              <a:t> can come through </a:t>
            </a:r>
          </a:p>
          <a:p>
            <a:r>
              <a:rPr lang="en-GB" b="0" dirty="0"/>
              <a:t>More in fractured zones. </a:t>
            </a:r>
          </a:p>
          <a:p>
            <a:endParaRPr lang="en-GB" b="1" dirty="0"/>
          </a:p>
          <a:p>
            <a:endParaRPr lang="en-GB" b="1" dirty="0"/>
          </a:p>
          <a:p>
            <a:r>
              <a:rPr lang="en-GB" b="0" dirty="0"/>
              <a:t>– cell per ml in media – low level 0.1 cell per rock </a:t>
            </a:r>
            <a:endParaRPr lang="en-GB" b="1" dirty="0"/>
          </a:p>
          <a:p>
            <a:r>
              <a:rPr lang="en-GB" b="1" dirty="0"/>
              <a:t>Now working through to look </a:t>
            </a:r>
            <a:r>
              <a:rPr lang="en-GB" b="1" dirty="0" err="1"/>
              <a:t>differe</a:t>
            </a:r>
            <a:endParaRPr lang="en-GB" b="1" dirty="0"/>
          </a:p>
          <a:p>
            <a:endParaRPr lang="en-GB" b="1" dirty="0"/>
          </a:p>
          <a:p>
            <a:r>
              <a:rPr lang="en-GB" b="1" dirty="0" err="1"/>
              <a:t>nt</a:t>
            </a:r>
            <a:r>
              <a:rPr lang="en-GB" b="1" dirty="0"/>
              <a:t> organism e.g. iron reducers </a:t>
            </a:r>
          </a:p>
          <a:p>
            <a:endParaRPr lang="en-GB" b="1" dirty="0"/>
          </a:p>
          <a:p>
            <a:r>
              <a:rPr lang="en-GB" b="1" dirty="0"/>
              <a:t>In all rock types</a:t>
            </a:r>
          </a:p>
          <a:p>
            <a:endParaRPr lang="en-GB" b="1" dirty="0"/>
          </a:p>
          <a:p>
            <a:endParaRPr lang="en-GB" b="1" dirty="0"/>
          </a:p>
          <a:p>
            <a:r>
              <a:rPr lang="en-GB" b="1" dirty="0"/>
              <a:t>Soil 10^9</a:t>
            </a:r>
          </a:p>
          <a:p>
            <a:endParaRPr lang="en-GB" b="1" dirty="0"/>
          </a:p>
          <a:p>
            <a:endParaRPr lang="en-GB" b="1" dirty="0"/>
          </a:p>
          <a:p>
            <a:endParaRPr lang="en-GB" b="1" dirty="0"/>
          </a:p>
          <a:p>
            <a:r>
              <a:rPr lang="en-GB" b="1" dirty="0"/>
              <a:t>Sampling protocol overview:</a:t>
            </a:r>
          </a:p>
          <a:p>
            <a:pPr marL="285744" indent="-285744">
              <a:buFont typeface="Arial" panose="020B0604020202020204" pitchFamily="34" charset="0"/>
              <a:buChar char="•"/>
            </a:pPr>
            <a:r>
              <a:rPr lang="en-GB" sz="1200" dirty="0"/>
              <a:t>Subsampling 10cm length core every 6m.</a:t>
            </a:r>
          </a:p>
          <a:p>
            <a:pPr marL="285744" indent="-285744">
              <a:buFont typeface="Arial" panose="020B0604020202020204" pitchFamily="34" charset="0"/>
              <a:buChar char="•"/>
            </a:pPr>
            <a:r>
              <a:rPr lang="en-GB" sz="1200" dirty="0"/>
              <a:t>10cm core quartered for various tests including:  geomicrobiology culture tests, geomicrobiology DNA tests and thermal properties.</a:t>
            </a:r>
          </a:p>
          <a:p>
            <a:pPr marL="285744" indent="-285744">
              <a:buFont typeface="Arial" panose="020B0604020202020204" pitchFamily="34" charset="0"/>
              <a:buChar char="•"/>
            </a:pPr>
            <a:r>
              <a:rPr lang="en-GB" sz="1200" dirty="0"/>
              <a:t>Core saw sterilised with IPA before making cuts.</a:t>
            </a:r>
          </a:p>
          <a:p>
            <a:pPr marL="285744" indent="-285744">
              <a:buFont typeface="Arial" panose="020B0604020202020204" pitchFamily="34" charset="0"/>
              <a:buChar char="•"/>
            </a:pPr>
            <a:r>
              <a:rPr lang="en-GB" sz="1200" dirty="0"/>
              <a:t>Samples stored at -80°C for DNA or 4 - 8°C (after anaerobically vacuum sealing and storing in a nitrogen flushed heat sealed bag) for culture tests.</a:t>
            </a:r>
          </a:p>
          <a:p>
            <a:endParaRPr lang="en-US" dirty="0"/>
          </a:p>
        </p:txBody>
      </p:sp>
      <p:sp>
        <p:nvSpPr>
          <p:cNvPr id="4" name="Slide Number Placeholder 3"/>
          <p:cNvSpPr>
            <a:spLocks noGrp="1"/>
          </p:cNvSpPr>
          <p:nvPr>
            <p:ph type="sldNum" sz="quarter" idx="5"/>
          </p:nvPr>
        </p:nvSpPr>
        <p:spPr/>
        <p:txBody>
          <a:bodyPr/>
          <a:lstStyle/>
          <a:p>
            <a:fld id="{7748CACE-0D7D-44D1-96DE-28DB955D8062}" type="slidenum">
              <a:rPr lang="en-GB" smtClean="0"/>
              <a:pPr/>
              <a:t>9</a:t>
            </a:fld>
            <a:endParaRPr lang="en-GB"/>
          </a:p>
        </p:txBody>
      </p:sp>
    </p:spTree>
    <p:extLst>
      <p:ext uri="{BB962C8B-B14F-4D97-AF65-F5344CB8AC3E}">
        <p14:creationId xmlns:p14="http://schemas.microsoft.com/office/powerpoint/2010/main" val="270274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684019"/>
            <a:ext cx="6858000" cy="2387600"/>
          </a:xfrm>
        </p:spPr>
        <p:txBody>
          <a:bodyPr anchor="b"/>
          <a:lstStyle>
            <a:lvl1pPr algn="r">
              <a:defRPr sz="4500">
                <a:solidFill>
                  <a:schemeClr val="tx1"/>
                </a:solidFill>
              </a:defRPr>
            </a:lvl1pPr>
          </a:lstStyle>
          <a:p>
            <a:r>
              <a:rPr lang="en-US"/>
              <a:t>Click to edit Master title style</a:t>
            </a:r>
            <a:endParaRPr lang="en-GB"/>
          </a:p>
        </p:txBody>
      </p:sp>
      <p:sp>
        <p:nvSpPr>
          <p:cNvPr id="3" name="Subtitle 2"/>
          <p:cNvSpPr>
            <a:spLocks noGrp="1"/>
          </p:cNvSpPr>
          <p:nvPr>
            <p:ph type="subTitle" idx="1"/>
          </p:nvPr>
        </p:nvSpPr>
        <p:spPr>
          <a:xfrm>
            <a:off x="1143000" y="4346444"/>
            <a:ext cx="6858000" cy="1655762"/>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1115" y="192078"/>
            <a:ext cx="3061538" cy="1050136"/>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DCA353C2-7A09-175F-5EFD-186DC67222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90" y="0"/>
            <a:ext cx="2389180" cy="1447843"/>
          </a:xfrm>
          <a:prstGeom prst="rect">
            <a:avLst/>
          </a:prstGeom>
        </p:spPr>
      </p:pic>
      <p:cxnSp>
        <p:nvCxnSpPr>
          <p:cNvPr id="13" name="Straight Connector 12">
            <a:extLst>
              <a:ext uri="{FF2B5EF4-FFF2-40B4-BE49-F238E27FC236}">
                <a16:creationId xmlns:a16="http://schemas.microsoft.com/office/drawing/2014/main" id="{B55469B2-0F5D-8E4E-F30F-C10A4915A03A}"/>
              </a:ext>
            </a:extLst>
          </p:cNvPr>
          <p:cNvCxnSpPr>
            <a:cxnSpLocks/>
          </p:cNvCxnSpPr>
          <p:nvPr userDrawn="1"/>
        </p:nvCxnSpPr>
        <p:spPr>
          <a:xfrm>
            <a:off x="0" y="1414917"/>
            <a:ext cx="9144000" cy="0"/>
          </a:xfrm>
          <a:prstGeom prst="line">
            <a:avLst/>
          </a:prstGeom>
          <a:ln w="76200">
            <a:solidFill>
              <a:schemeClr val="accent6"/>
            </a:solidFill>
          </a:ln>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userDrawn="1"/>
        </p:nvPicPr>
        <p:blipFill>
          <a:blip r:embed="rId4"/>
          <a:stretch>
            <a:fillRect/>
          </a:stretch>
        </p:blipFill>
        <p:spPr>
          <a:xfrm>
            <a:off x="-397" y="1402360"/>
            <a:ext cx="9144793" cy="5444200"/>
          </a:xfrm>
          <a:prstGeom prst="rect">
            <a:avLst/>
          </a:prstGeom>
        </p:spPr>
      </p:pic>
    </p:spTree>
    <p:extLst>
      <p:ext uri="{BB962C8B-B14F-4D97-AF65-F5344CB8AC3E}">
        <p14:creationId xmlns:p14="http://schemas.microsoft.com/office/powerpoint/2010/main" val="327874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365129"/>
            <a:ext cx="4856480" cy="1325563"/>
          </a:xfrm>
        </p:spPr>
        <p:txBody>
          <a:bodyPr/>
          <a:lstStyle>
            <a:lvl1pPr>
              <a:defRPr>
                <a:solidFill>
                  <a:schemeClr val="tx2"/>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shape&#10;&#10;Description automatically generated">
            <a:extLst>
              <a:ext uri="{FF2B5EF4-FFF2-40B4-BE49-F238E27FC236}">
                <a16:creationId xmlns:a16="http://schemas.microsoft.com/office/drawing/2014/main" id="{8A1344A4-ED5B-3049-2B2B-68C8BBDF67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4820" y="0"/>
            <a:ext cx="2389180" cy="1447843"/>
          </a:xfrm>
          <a:prstGeom prst="rect">
            <a:avLst/>
          </a:prstGeom>
        </p:spPr>
      </p:pic>
      <p:cxnSp>
        <p:nvCxnSpPr>
          <p:cNvPr id="6" name="Straight Connector 5">
            <a:extLst>
              <a:ext uri="{FF2B5EF4-FFF2-40B4-BE49-F238E27FC236}">
                <a16:creationId xmlns:a16="http://schemas.microsoft.com/office/drawing/2014/main" id="{0E126BFE-64E7-63B1-E18B-2863746B6B97}"/>
              </a:ext>
            </a:extLst>
          </p:cNvPr>
          <p:cNvCxnSpPr>
            <a:cxnSpLocks/>
          </p:cNvCxnSpPr>
          <p:nvPr userDrawn="1"/>
        </p:nvCxnSpPr>
        <p:spPr>
          <a:xfrm>
            <a:off x="0" y="1690692"/>
            <a:ext cx="9144000" cy="0"/>
          </a:xfrm>
          <a:prstGeom prst="line">
            <a:avLst/>
          </a:prstGeom>
          <a:ln w="57150">
            <a:solidFill>
              <a:schemeClr val="accent3"/>
            </a:solidFill>
          </a:ln>
        </p:spPr>
        <p:style>
          <a:lnRef idx="1">
            <a:schemeClr val="accent4"/>
          </a:lnRef>
          <a:fillRef idx="0">
            <a:schemeClr val="accent4"/>
          </a:fillRef>
          <a:effectRef idx="0">
            <a:schemeClr val="accent4"/>
          </a:effectRef>
          <a:fontRef idx="minor">
            <a:schemeClr val="tx1"/>
          </a:fontRef>
        </p:style>
      </p:cxnSp>
      <p:pic>
        <p:nvPicPr>
          <p:cNvPr id="5" name="Picture 4" descr="A black background with white letters&#10;&#10;Description automatically generated">
            <a:extLst>
              <a:ext uri="{FF2B5EF4-FFF2-40B4-BE49-F238E27FC236}">
                <a16:creationId xmlns:a16="http://schemas.microsoft.com/office/drawing/2014/main" id="{4CB34877-6507-BBCE-D7CB-45380D7AAD9D}"/>
              </a:ext>
            </a:extLst>
          </p:cNvPr>
          <p:cNvPicPr>
            <a:picLocks/>
          </p:cNvPicPr>
          <p:nvPr userDrawn="1"/>
        </p:nvPicPr>
        <p:blipFill>
          <a:blip r:embed="rId3">
            <a:duotone>
              <a:schemeClr val="accent1">
                <a:shade val="45000"/>
                <a:satMod val="135000"/>
              </a:schemeClr>
              <a:prstClr val="white"/>
            </a:duotone>
          </a:blip>
          <a:stretch>
            <a:fillRect/>
          </a:stretch>
        </p:blipFill>
        <p:spPr>
          <a:xfrm>
            <a:off x="267981" y="390811"/>
            <a:ext cx="1770503" cy="581192"/>
          </a:xfrm>
          <a:prstGeom prst="rect">
            <a:avLst/>
          </a:prstGeom>
        </p:spPr>
      </p:pic>
    </p:spTree>
    <p:extLst>
      <p:ext uri="{BB962C8B-B14F-4D97-AF65-F5344CB8AC3E}">
        <p14:creationId xmlns:p14="http://schemas.microsoft.com/office/powerpoint/2010/main" val="1275198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picture containing shape&#10;&#10;Description automatically generated">
            <a:extLst>
              <a:ext uri="{FF2B5EF4-FFF2-40B4-BE49-F238E27FC236}">
                <a16:creationId xmlns:a16="http://schemas.microsoft.com/office/drawing/2014/main" id="{53622ECB-5142-145F-FA1E-2915803B0A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4820" y="0"/>
            <a:ext cx="2389180" cy="1447843"/>
          </a:xfrm>
          <a:prstGeom prst="rect">
            <a:avLst/>
          </a:prstGeom>
        </p:spPr>
      </p:pic>
      <p:cxnSp>
        <p:nvCxnSpPr>
          <p:cNvPr id="6" name="Straight Connector 5">
            <a:extLst>
              <a:ext uri="{FF2B5EF4-FFF2-40B4-BE49-F238E27FC236}">
                <a16:creationId xmlns:a16="http://schemas.microsoft.com/office/drawing/2014/main" id="{15891A3B-2A2E-2648-2CE8-F84616CD5212}"/>
              </a:ext>
            </a:extLst>
          </p:cNvPr>
          <p:cNvCxnSpPr>
            <a:cxnSpLocks/>
          </p:cNvCxnSpPr>
          <p:nvPr userDrawn="1"/>
        </p:nvCxnSpPr>
        <p:spPr>
          <a:xfrm>
            <a:off x="0" y="1690692"/>
            <a:ext cx="9144000" cy="0"/>
          </a:xfrm>
          <a:prstGeom prst="line">
            <a:avLst/>
          </a:prstGeom>
          <a:ln w="57150">
            <a:solidFill>
              <a:schemeClr val="accent3"/>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087657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icture containing shape&#10;&#10;Description automatically generated">
            <a:extLst>
              <a:ext uri="{FF2B5EF4-FFF2-40B4-BE49-F238E27FC236}">
                <a16:creationId xmlns:a16="http://schemas.microsoft.com/office/drawing/2014/main" id="{14066852-0350-AFC1-64B7-04950E61AD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4820" y="0"/>
            <a:ext cx="2389180" cy="1447843"/>
          </a:xfrm>
          <a:prstGeom prst="rect">
            <a:avLst/>
          </a:prstGeom>
        </p:spPr>
      </p:pic>
      <p:cxnSp>
        <p:nvCxnSpPr>
          <p:cNvPr id="10" name="Straight Connector 9">
            <a:extLst>
              <a:ext uri="{FF2B5EF4-FFF2-40B4-BE49-F238E27FC236}">
                <a16:creationId xmlns:a16="http://schemas.microsoft.com/office/drawing/2014/main" id="{97431007-D149-C2AA-E855-E1B64DA9A291}"/>
              </a:ext>
            </a:extLst>
          </p:cNvPr>
          <p:cNvCxnSpPr>
            <a:cxnSpLocks/>
          </p:cNvCxnSpPr>
          <p:nvPr userDrawn="1"/>
        </p:nvCxnSpPr>
        <p:spPr>
          <a:xfrm>
            <a:off x="0" y="1690692"/>
            <a:ext cx="9144000" cy="0"/>
          </a:xfrm>
          <a:prstGeom prst="line">
            <a:avLst/>
          </a:prstGeom>
          <a:ln w="57150">
            <a:solidFill>
              <a:schemeClr val="accent3"/>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3537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3" name="Picture 2" descr="A picture containing shape&#10;&#10;Description automatically generated">
            <a:extLst>
              <a:ext uri="{FF2B5EF4-FFF2-40B4-BE49-F238E27FC236}">
                <a16:creationId xmlns:a16="http://schemas.microsoft.com/office/drawing/2014/main" id="{DA703CF3-EC4D-27E9-63A7-008A4876C8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4820" y="0"/>
            <a:ext cx="2389180" cy="1447843"/>
          </a:xfrm>
          <a:prstGeom prst="rect">
            <a:avLst/>
          </a:prstGeom>
        </p:spPr>
      </p:pic>
    </p:spTree>
    <p:extLst>
      <p:ext uri="{BB962C8B-B14F-4D97-AF65-F5344CB8AC3E}">
        <p14:creationId xmlns:p14="http://schemas.microsoft.com/office/powerpoint/2010/main" val="16189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3" name="Picture 2" descr="A picture containing shape&#10;&#10;Description automatically generated">
            <a:extLst>
              <a:ext uri="{FF2B5EF4-FFF2-40B4-BE49-F238E27FC236}">
                <a16:creationId xmlns:a16="http://schemas.microsoft.com/office/drawing/2014/main" id="{5836C927-12A2-1E2B-D22B-799D155903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4820" y="0"/>
            <a:ext cx="2389180" cy="1447843"/>
          </a:xfrm>
          <a:prstGeom prst="rect">
            <a:avLst/>
          </a:prstGeom>
        </p:spPr>
      </p:pic>
      <p:cxnSp>
        <p:nvCxnSpPr>
          <p:cNvPr id="5" name="Straight Connector 4">
            <a:extLst>
              <a:ext uri="{FF2B5EF4-FFF2-40B4-BE49-F238E27FC236}">
                <a16:creationId xmlns:a16="http://schemas.microsoft.com/office/drawing/2014/main" id="{A4A7EAE3-9239-5CAF-52C5-E62E05DDE57A}"/>
              </a:ext>
            </a:extLst>
          </p:cNvPr>
          <p:cNvCxnSpPr>
            <a:cxnSpLocks/>
          </p:cNvCxnSpPr>
          <p:nvPr userDrawn="1"/>
        </p:nvCxnSpPr>
        <p:spPr>
          <a:xfrm>
            <a:off x="0" y="1690692"/>
            <a:ext cx="9144000" cy="0"/>
          </a:xfrm>
          <a:prstGeom prst="line">
            <a:avLst/>
          </a:prstGeom>
          <a:ln w="57150">
            <a:solidFill>
              <a:schemeClr val="accent3"/>
            </a:solidFill>
          </a:ln>
        </p:spPr>
        <p:style>
          <a:lnRef idx="1">
            <a:schemeClr val="accent4"/>
          </a:lnRef>
          <a:fillRef idx="0">
            <a:schemeClr val="accent4"/>
          </a:fillRef>
          <a:effectRef idx="0">
            <a:schemeClr val="accent4"/>
          </a:effectRef>
          <a:fontRef idx="minor">
            <a:schemeClr val="tx1"/>
          </a:fontRef>
        </p:style>
      </p:cxnSp>
      <p:pic>
        <p:nvPicPr>
          <p:cNvPr id="6" name="Picture 5" descr="A beach with a body of water in the background&#10;&#10;Description automatically generated with low confidence">
            <a:extLst>
              <a:ext uri="{FF2B5EF4-FFF2-40B4-BE49-F238E27FC236}">
                <a16:creationId xmlns:a16="http://schemas.microsoft.com/office/drawing/2014/main" id="{5B80D634-0070-B7E1-22B0-E925B5D3C176}"/>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l="12500" t="14349" r="12500" b="10303"/>
          <a:stretch/>
        </p:blipFill>
        <p:spPr>
          <a:xfrm>
            <a:off x="0" y="1690691"/>
            <a:ext cx="9144000" cy="5167309"/>
          </a:xfrm>
          <a:prstGeom prst="rect">
            <a:avLst/>
          </a:prstGeom>
        </p:spPr>
      </p:pic>
    </p:spTree>
    <p:extLst>
      <p:ext uri="{BB962C8B-B14F-4D97-AF65-F5344CB8AC3E}">
        <p14:creationId xmlns:p14="http://schemas.microsoft.com/office/powerpoint/2010/main" val="1488063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CEDF7-5A0C-41CD-65AE-A67C39EAB9F8}"/>
              </a:ext>
            </a:extLst>
          </p:cNvPr>
          <p:cNvSpPr>
            <a:spLocks noGrp="1"/>
          </p:cNvSpPr>
          <p:nvPr>
            <p:ph type="title"/>
          </p:nvPr>
        </p:nvSpPr>
        <p:spPr/>
        <p:txBody>
          <a:bodyPr/>
          <a:lstStyle/>
          <a:p>
            <a:r>
              <a:rPr lang="en-US"/>
              <a:t>Click to edit Master title style</a:t>
            </a:r>
            <a:endParaRPr lang="en-GB"/>
          </a:p>
        </p:txBody>
      </p:sp>
      <p:pic>
        <p:nvPicPr>
          <p:cNvPr id="4" name="Picture 3" descr="A beach with a body of water in the background&#10;&#10;Description automatically generated with low confidence">
            <a:extLst>
              <a:ext uri="{FF2B5EF4-FFF2-40B4-BE49-F238E27FC236}">
                <a16:creationId xmlns:a16="http://schemas.microsoft.com/office/drawing/2014/main" id="{D26D93FD-9DCF-4E6C-439A-BA8D4E6A9E9D}"/>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3EC33467-F4CF-214D-895B-E3FB10295C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54820" y="0"/>
            <a:ext cx="2389180" cy="1447843"/>
          </a:xfrm>
          <a:prstGeom prst="rect">
            <a:avLst/>
          </a:prstGeom>
        </p:spPr>
      </p:pic>
    </p:spTree>
    <p:extLst>
      <p:ext uri="{BB962C8B-B14F-4D97-AF65-F5344CB8AC3E}">
        <p14:creationId xmlns:p14="http://schemas.microsoft.com/office/powerpoint/2010/main" val="728929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a:extLst>
              <a:ext uri="{FF2B5EF4-FFF2-40B4-BE49-F238E27FC236}">
                <a16:creationId xmlns:a16="http://schemas.microsoft.com/office/drawing/2014/main" id="{FD4051C9-FC72-7DCB-DA35-9F2E8150FF49}"/>
              </a:ext>
            </a:extLst>
          </p:cNvPr>
          <p:cNvCxnSpPr>
            <a:cxnSpLocks/>
          </p:cNvCxnSpPr>
          <p:nvPr userDrawn="1"/>
        </p:nvCxnSpPr>
        <p:spPr>
          <a:xfrm>
            <a:off x="0" y="1690692"/>
            <a:ext cx="9144000" cy="0"/>
          </a:xfrm>
          <a:prstGeom prst="line">
            <a:avLst/>
          </a:prstGeom>
          <a:ln w="571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92966432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6" name="Title 1"/>
          <p:cNvSpPr>
            <a:spLocks noGrp="1"/>
          </p:cNvSpPr>
          <p:nvPr>
            <p:ph type="title"/>
          </p:nvPr>
        </p:nvSpPr>
        <p:spPr>
          <a:xfrm>
            <a:off x="628650" y="365129"/>
            <a:ext cx="7886700" cy="1325563"/>
          </a:xfrm>
        </p:spPr>
        <p:txBody>
          <a:bodyPr/>
          <a:lstStyle/>
          <a:p>
            <a:r>
              <a:rPr lang="en-US"/>
              <a:t>Click to edit Master title style</a:t>
            </a:r>
            <a:endParaRPr lang="en-GB"/>
          </a:p>
        </p:txBody>
      </p:sp>
    </p:spTree>
    <p:extLst>
      <p:ext uri="{BB962C8B-B14F-4D97-AF65-F5344CB8AC3E}">
        <p14:creationId xmlns:p14="http://schemas.microsoft.com/office/powerpoint/2010/main" val="407719691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Box 4">
            <a:extLst>
              <a:ext uri="{FF2B5EF4-FFF2-40B4-BE49-F238E27FC236}">
                <a16:creationId xmlns:a16="http://schemas.microsoft.com/office/drawing/2014/main" id="{638C1DCB-5927-ABC5-230C-69D54F6E4815}"/>
              </a:ext>
            </a:extLst>
          </p:cNvPr>
          <p:cNvSpPr txBox="1"/>
          <p:nvPr>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591389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78" r:id="rId6"/>
    <p:sldLayoutId id="2147483675" r:id="rId7"/>
    <p:sldLayoutId id="2147483672" r:id="rId8"/>
    <p:sldLayoutId id="2147483667" r:id="rId9"/>
  </p:sldLayoutIdLst>
  <p:hf hdr="0" ftr="0" dt="0"/>
  <p:txStyles>
    <p:titleStyle>
      <a:lvl1pPr algn="l" defTabSz="685783"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16B2E9A5.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26D_65B5E2B3.xml"/><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18/10/relationships/comments" Target="../comments/modernComment_111_1B2C1672.xml"/><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18/10/relationships/comments" Target="../comments/modernComment_116_60A679E9.xml"/><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tiff"/><Relationship Id="rId3" Type="http://schemas.openxmlformats.org/officeDocument/2006/relationships/hyperlink" Target="http://www.astm.org/" TargetMode="External"/><Relationship Id="rId7" Type="http://schemas.openxmlformats.org/officeDocument/2006/relationships/image" Target="../media/image9.jpeg"/><Relationship Id="rId12"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emf"/><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18/10/relationships/comments" Target="../comments/modernComment_26B_417D40A.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4006C-39FC-325F-A968-1669B2A897E1}"/>
              </a:ext>
            </a:extLst>
          </p:cNvPr>
          <p:cNvSpPr>
            <a:spLocks noGrp="1"/>
          </p:cNvSpPr>
          <p:nvPr>
            <p:ph type="ctrTitle"/>
          </p:nvPr>
        </p:nvSpPr>
        <p:spPr>
          <a:xfrm>
            <a:off x="1" y="1434297"/>
            <a:ext cx="9143999" cy="1850933"/>
          </a:xfrm>
        </p:spPr>
        <p:txBody>
          <a:bodyPr>
            <a:noAutofit/>
          </a:bodyPr>
          <a:lstStyle/>
          <a:p>
            <a:pPr algn="ctr" defTabSz="420624">
              <a:lnSpc>
                <a:spcPts val="3560"/>
              </a:lnSpc>
            </a:pPr>
            <a:r>
              <a:rPr lang="en-GB" sz="3200" b="1" noProof="0" err="1">
                <a:latin typeface="Arial" panose="020B0604020202020204" pitchFamily="34" charset="0"/>
                <a:cs typeface="Arial" panose="020B0604020202020204" pitchFamily="34" charset="0"/>
              </a:rPr>
              <a:t>GeoSafe</a:t>
            </a:r>
            <a:r>
              <a:rPr lang="en-GB" sz="3200" b="1" noProof="0">
                <a:latin typeface="Arial" panose="020B0604020202020204" pitchFamily="34" charset="0"/>
                <a:cs typeface="Arial" panose="020B0604020202020204" pitchFamily="34" charset="0"/>
              </a:rPr>
              <a:t>: Towards Safe Geological Disposal </a:t>
            </a:r>
            <a:br>
              <a:rPr lang="en-GB" sz="3200" b="1" noProof="0">
                <a:latin typeface="Arial" panose="020B0604020202020204" pitchFamily="34" charset="0"/>
                <a:cs typeface="Arial" panose="020B0604020202020204" pitchFamily="34" charset="0"/>
              </a:rPr>
            </a:br>
            <a:r>
              <a:rPr lang="en-GB" sz="3200" b="1" noProof="0">
                <a:latin typeface="Arial" panose="020B0604020202020204" pitchFamily="34" charset="0"/>
                <a:cs typeface="Arial" panose="020B0604020202020204" pitchFamily="34" charset="0"/>
              </a:rPr>
              <a:t>of Radioactive Waste in Lower Strength Sedimentary Rock (LSSR)</a:t>
            </a:r>
            <a:endParaRPr lang="en-GB" sz="3200" noProof="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9D7308A9-1C39-4F9F-7CF7-B41A81FCFB50}"/>
              </a:ext>
            </a:extLst>
          </p:cNvPr>
          <p:cNvSpPr>
            <a:spLocks noGrp="1"/>
          </p:cNvSpPr>
          <p:nvPr>
            <p:ph type="subTitle" idx="1"/>
          </p:nvPr>
        </p:nvSpPr>
        <p:spPr>
          <a:xfrm>
            <a:off x="1143000" y="4408391"/>
            <a:ext cx="6858000" cy="1193978"/>
          </a:xfrm>
        </p:spPr>
        <p:txBody>
          <a:bodyPr>
            <a:noAutofit/>
          </a:bodyPr>
          <a:lstStyle/>
          <a:p>
            <a:pPr algn="ctr" defTabSz="630936">
              <a:lnSpc>
                <a:spcPct val="120000"/>
              </a:lnSpc>
              <a:spcBef>
                <a:spcPts val="0"/>
              </a:spcBef>
              <a:spcAft>
                <a:spcPts val="2400"/>
              </a:spcAft>
            </a:pPr>
            <a:r>
              <a:rPr lang="en-GB" sz="2000" noProof="0"/>
              <a:t>Sam Shaw (Manchester) and Will Bower (NWS)</a:t>
            </a:r>
          </a:p>
          <a:p>
            <a:pPr algn="ctr" defTabSz="630936">
              <a:lnSpc>
                <a:spcPct val="120000"/>
              </a:lnSpc>
              <a:spcBef>
                <a:spcPts val="0"/>
              </a:spcBef>
              <a:spcAft>
                <a:spcPts val="600"/>
              </a:spcAft>
            </a:pPr>
            <a:r>
              <a:rPr lang="en-GB" sz="2000" noProof="0"/>
              <a:t>NWS-RSO Annual Conference</a:t>
            </a:r>
          </a:p>
          <a:p>
            <a:pPr algn="ctr" defTabSz="630936">
              <a:lnSpc>
                <a:spcPct val="120000"/>
              </a:lnSpc>
              <a:spcBef>
                <a:spcPts val="0"/>
              </a:spcBef>
              <a:spcAft>
                <a:spcPts val="600"/>
              </a:spcAft>
            </a:pPr>
            <a:r>
              <a:rPr lang="en-GB" sz="2000" noProof="0"/>
              <a:t>Bristol, UK</a:t>
            </a:r>
          </a:p>
          <a:p>
            <a:pPr algn="ctr" defTabSz="630936">
              <a:lnSpc>
                <a:spcPct val="120000"/>
              </a:lnSpc>
              <a:spcBef>
                <a:spcPts val="0"/>
              </a:spcBef>
              <a:spcAft>
                <a:spcPts val="600"/>
              </a:spcAft>
            </a:pPr>
            <a:r>
              <a:rPr lang="en-GB" sz="2000" noProof="0"/>
              <a:t>16</a:t>
            </a:r>
            <a:r>
              <a:rPr lang="en-GB" sz="2000" baseline="30000" noProof="0"/>
              <a:t>th</a:t>
            </a:r>
            <a:r>
              <a:rPr lang="en-GB" sz="2000" noProof="0"/>
              <a:t> January 2025 </a:t>
            </a:r>
          </a:p>
        </p:txBody>
      </p:sp>
      <p:sp>
        <p:nvSpPr>
          <p:cNvPr id="4" name="TextBox 3"/>
          <p:cNvSpPr txBox="1"/>
          <p:nvPr/>
        </p:nvSpPr>
        <p:spPr>
          <a:xfrm>
            <a:off x="8830956" y="6488668"/>
            <a:ext cx="313044" cy="369332"/>
          </a:xfrm>
          <a:prstGeom prst="rect">
            <a:avLst/>
          </a:prstGeom>
          <a:noFill/>
        </p:spPr>
        <p:txBody>
          <a:bodyPr wrap="none" rtlCol="0">
            <a:spAutoFit/>
          </a:bodyPr>
          <a:lstStyle/>
          <a:p>
            <a:fld id="{0A9B35AF-2F0D-FB4F-89DD-B8EB15801B8D}" type="slidenum">
              <a:rPr lang="en-GB" noProof="0" smtClean="0"/>
              <a:pPr/>
              <a:t>1</a:t>
            </a:fld>
            <a:endParaRPr lang="en-GB" noProof="0"/>
          </a:p>
        </p:txBody>
      </p:sp>
      <p:pic>
        <p:nvPicPr>
          <p:cNvPr id="5" name="Picture 4" descr="A black background with white letters&#10;&#10;Description automatically generated">
            <a:extLst>
              <a:ext uri="{FF2B5EF4-FFF2-40B4-BE49-F238E27FC236}">
                <a16:creationId xmlns:a16="http://schemas.microsoft.com/office/drawing/2014/main" id="{90EA5BEC-E8CC-2771-F1CE-9339882019C5}"/>
              </a:ext>
            </a:extLst>
          </p:cNvPr>
          <p:cNvPicPr>
            <a:picLocks/>
          </p:cNvPicPr>
          <p:nvPr/>
        </p:nvPicPr>
        <p:blipFill>
          <a:blip r:embed="rId4">
            <a:duotone>
              <a:schemeClr val="accent1">
                <a:shade val="45000"/>
                <a:satMod val="135000"/>
              </a:schemeClr>
              <a:prstClr val="white"/>
            </a:duotone>
          </a:blip>
          <a:stretch>
            <a:fillRect/>
          </a:stretch>
        </p:blipFill>
        <p:spPr>
          <a:xfrm>
            <a:off x="3194150" y="433696"/>
            <a:ext cx="1859028" cy="617517"/>
          </a:xfrm>
          <a:prstGeom prst="rect">
            <a:avLst/>
          </a:prstGeom>
        </p:spPr>
      </p:pic>
      <p:sp>
        <p:nvSpPr>
          <p:cNvPr id="6" name="TextBox 5"/>
          <p:cNvSpPr txBox="1"/>
          <p:nvPr/>
        </p:nvSpPr>
        <p:spPr>
          <a:xfrm>
            <a:off x="1407076" y="3690085"/>
            <a:ext cx="6349740" cy="523220"/>
          </a:xfrm>
          <a:prstGeom prst="rect">
            <a:avLst/>
          </a:prstGeom>
          <a:noFill/>
        </p:spPr>
        <p:txBody>
          <a:bodyPr wrap="none" rtlCol="0">
            <a:spAutoFit/>
          </a:bodyPr>
          <a:lstStyle/>
          <a:p>
            <a:r>
              <a:rPr lang="en-GB" sz="2800" b="1" noProof="0"/>
              <a:t>Challenge 2: Contaminant Pathways</a:t>
            </a:r>
          </a:p>
        </p:txBody>
      </p:sp>
    </p:spTree>
    <p:extLst>
      <p:ext uri="{BB962C8B-B14F-4D97-AF65-F5344CB8AC3E}">
        <p14:creationId xmlns:p14="http://schemas.microsoft.com/office/powerpoint/2010/main" val="380823973"/>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E4CF9-2AB9-8009-89FB-0D76168A684E}"/>
              </a:ext>
            </a:extLst>
          </p:cNvPr>
          <p:cNvSpPr>
            <a:spLocks noGrp="1"/>
          </p:cNvSpPr>
          <p:nvPr>
            <p:ph type="title"/>
          </p:nvPr>
        </p:nvSpPr>
        <p:spPr>
          <a:xfrm>
            <a:off x="2143760" y="110297"/>
            <a:ext cx="4856480" cy="1325563"/>
          </a:xfrm>
        </p:spPr>
        <p:txBody>
          <a:bodyPr>
            <a:normAutofit/>
          </a:bodyPr>
          <a:lstStyle/>
          <a:p>
            <a:r>
              <a:rPr lang="en-GB" sz="2400" noProof="0">
                <a:solidFill>
                  <a:srgbClr val="7030A0"/>
                </a:solidFill>
                <a:latin typeface="Arial" panose="020B0604020202020204" pitchFamily="34" charset="0"/>
                <a:ea typeface="Times New Roman" panose="02020603050405020304" pitchFamily="18" charset="0"/>
              </a:rPr>
              <a:t>Microbial activity in LSSR systems </a:t>
            </a:r>
            <a:endParaRPr lang="en-GB" sz="2400" noProof="0"/>
          </a:p>
        </p:txBody>
      </p:sp>
      <p:sp>
        <p:nvSpPr>
          <p:cNvPr id="6" name="TextBox 5">
            <a:extLst>
              <a:ext uri="{FF2B5EF4-FFF2-40B4-BE49-F238E27FC236}">
                <a16:creationId xmlns:a16="http://schemas.microsoft.com/office/drawing/2014/main" id="{11810912-BB81-E05C-FB66-D0177FDB83E4}"/>
              </a:ext>
            </a:extLst>
          </p:cNvPr>
          <p:cNvSpPr txBox="1"/>
          <p:nvPr/>
        </p:nvSpPr>
        <p:spPr>
          <a:xfrm>
            <a:off x="104931" y="1834450"/>
            <a:ext cx="4586990" cy="2308324"/>
          </a:xfrm>
          <a:prstGeom prst="rect">
            <a:avLst/>
          </a:prstGeom>
          <a:noFill/>
        </p:spPr>
        <p:txBody>
          <a:bodyPr wrap="square">
            <a:spAutoFit/>
          </a:bodyPr>
          <a:lstStyle/>
          <a:p>
            <a:pPr marL="9525" indent="0">
              <a:buNone/>
            </a:pPr>
            <a:r>
              <a:rPr lang="en-GB" sz="1800" i="1" noProof="0">
                <a:solidFill>
                  <a:srgbClr val="000000"/>
                </a:solidFill>
                <a:latin typeface="Arial" panose="020B0604020202020204" pitchFamily="34" charset="0"/>
                <a:ea typeface="Times New Roman" panose="02020603050405020304" pitchFamily="18" charset="0"/>
              </a:rPr>
              <a:t>Microbial activity in hypersaline systems</a:t>
            </a:r>
          </a:p>
          <a:p>
            <a:pPr marL="9525" indent="0">
              <a:buNone/>
            </a:pPr>
            <a:endParaRPr lang="en-GB" sz="1800" i="1" noProof="0">
              <a:solidFill>
                <a:srgbClr val="000000"/>
              </a:solidFill>
              <a:latin typeface="Arial" panose="020B0604020202020204" pitchFamily="34" charset="0"/>
              <a:ea typeface="Times New Roman" panose="02020603050405020304" pitchFamily="18" charset="0"/>
            </a:endParaRPr>
          </a:p>
          <a:p>
            <a:pPr marL="295275" indent="-285750">
              <a:buFont typeface="Arial" panose="020B0604020202020204" pitchFamily="34" charset="0"/>
              <a:buChar char="•"/>
            </a:pPr>
            <a:r>
              <a:rPr lang="en-GB" i="1" noProof="0">
                <a:solidFill>
                  <a:srgbClr val="000000"/>
                </a:solidFill>
                <a:latin typeface="Arial" panose="020B0604020202020204" pitchFamily="34" charset="0"/>
                <a:ea typeface="Times New Roman" panose="02020603050405020304" pitchFamily="18" charset="0"/>
              </a:rPr>
              <a:t>Microcosm experiments containing brine pond sediment (Cheshire Brine Springs)</a:t>
            </a:r>
          </a:p>
          <a:p>
            <a:pPr marL="295275" indent="-285750">
              <a:buFont typeface="Arial" panose="020B0604020202020204" pitchFamily="34" charset="0"/>
              <a:buChar char="•"/>
            </a:pPr>
            <a:r>
              <a:rPr lang="en-GB" sz="1800" i="1" noProof="0">
                <a:solidFill>
                  <a:srgbClr val="000000"/>
                </a:solidFill>
                <a:latin typeface="Arial" panose="020B0604020202020204" pitchFamily="34" charset="0"/>
                <a:ea typeface="Times New Roman" panose="02020603050405020304" pitchFamily="18" charset="0"/>
              </a:rPr>
              <a:t>Sulphate-Reducing Bacteria activity with added electron donor up to 200 g l</a:t>
            </a:r>
            <a:r>
              <a:rPr lang="en-GB" sz="1800" i="1" baseline="30000" noProof="0">
                <a:solidFill>
                  <a:srgbClr val="000000"/>
                </a:solidFill>
                <a:latin typeface="Arial" panose="020B0604020202020204" pitchFamily="34" charset="0"/>
                <a:ea typeface="Times New Roman" panose="02020603050405020304" pitchFamily="18" charset="0"/>
              </a:rPr>
              <a:t>-1</a:t>
            </a:r>
            <a:r>
              <a:rPr lang="en-GB" sz="1800" i="1" noProof="0">
                <a:solidFill>
                  <a:srgbClr val="000000"/>
                </a:solidFill>
                <a:latin typeface="Arial" panose="020B0604020202020204" pitchFamily="34" charset="0"/>
                <a:ea typeface="Times New Roman" panose="02020603050405020304" pitchFamily="18" charset="0"/>
              </a:rPr>
              <a:t> NaCl</a:t>
            </a:r>
          </a:p>
          <a:p>
            <a:pPr marL="295275" indent="-285750">
              <a:buFont typeface="Arial" panose="020B0604020202020204" pitchFamily="34" charset="0"/>
              <a:buChar char="•"/>
            </a:pPr>
            <a:endParaRPr lang="en-GB" sz="1800" i="1" noProof="0">
              <a:solidFill>
                <a:srgbClr val="000000"/>
              </a:solidFill>
              <a:effectLst/>
              <a:latin typeface="Arial" panose="020B0604020202020204" pitchFamily="34" charset="0"/>
              <a:ea typeface="Times New Roman" panose="02020603050405020304" pitchFamily="18" charset="0"/>
            </a:endParaRPr>
          </a:p>
        </p:txBody>
      </p:sp>
      <p:pic>
        <p:nvPicPr>
          <p:cNvPr id="8" name="Picture 7" descr="A graph of different colored bars&#10;&#10;Description automatically generated">
            <a:extLst>
              <a:ext uri="{FF2B5EF4-FFF2-40B4-BE49-F238E27FC236}">
                <a16:creationId xmlns:a16="http://schemas.microsoft.com/office/drawing/2014/main" id="{06B3F530-3915-CC2B-370A-BB1BB34DB3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1921" y="4581550"/>
            <a:ext cx="4352868" cy="2237255"/>
          </a:xfrm>
          <a:prstGeom prst="rect">
            <a:avLst/>
          </a:prstGeom>
        </p:spPr>
      </p:pic>
      <p:pic>
        <p:nvPicPr>
          <p:cNvPr id="11" name="Picture 10" descr="A group of glass bottles with blue caps&#10;&#10;Description automatically generated">
            <a:extLst>
              <a:ext uri="{FF2B5EF4-FFF2-40B4-BE49-F238E27FC236}">
                <a16:creationId xmlns:a16="http://schemas.microsoft.com/office/drawing/2014/main" id="{587E9E94-EEF0-7D92-29B6-96975862D44A}"/>
              </a:ext>
            </a:extLst>
          </p:cNvPr>
          <p:cNvPicPr>
            <a:picLocks noChangeAspect="1"/>
          </p:cNvPicPr>
          <p:nvPr/>
        </p:nvPicPr>
        <p:blipFill>
          <a:blip r:embed="rId5" cstate="print">
            <a:extLst>
              <a:ext uri="{28A0092B-C50C-407E-A947-70E740481C1C}">
                <a14:useLocalDpi xmlns:a14="http://schemas.microsoft.com/office/drawing/2010/main" val="0"/>
              </a:ext>
            </a:extLst>
          </a:blip>
          <a:srcRect l="35059" t="10666" r="35791" b="14980"/>
          <a:stretch/>
        </p:blipFill>
        <p:spPr>
          <a:xfrm>
            <a:off x="3128897" y="4330859"/>
            <a:ext cx="961606" cy="1839558"/>
          </a:xfrm>
          <a:prstGeom prst="rect">
            <a:avLst/>
          </a:prstGeom>
        </p:spPr>
      </p:pic>
      <p:pic>
        <p:nvPicPr>
          <p:cNvPr id="13" name="Picture 12" descr="A person holding a bird&#10;&#10;Description automatically generated">
            <a:extLst>
              <a:ext uri="{FF2B5EF4-FFF2-40B4-BE49-F238E27FC236}">
                <a16:creationId xmlns:a16="http://schemas.microsoft.com/office/drawing/2014/main" id="{A469654F-FB73-5D8B-735B-44647455915D}"/>
              </a:ext>
            </a:extLst>
          </p:cNvPr>
          <p:cNvPicPr>
            <a:picLocks noChangeAspect="1"/>
          </p:cNvPicPr>
          <p:nvPr/>
        </p:nvPicPr>
        <p:blipFill>
          <a:blip r:embed="rId6" cstate="print">
            <a:extLst>
              <a:ext uri="{28A0092B-C50C-407E-A947-70E740481C1C}">
                <a14:useLocalDpi xmlns:a14="http://schemas.microsoft.com/office/drawing/2010/main" val="0"/>
              </a:ext>
            </a:extLst>
          </a:blip>
          <a:srcRect l="52706" t="30549" r="28941" b="37242"/>
          <a:stretch/>
        </p:blipFill>
        <p:spPr>
          <a:xfrm rot="5400000">
            <a:off x="477048" y="4033359"/>
            <a:ext cx="1845283" cy="2428835"/>
          </a:xfrm>
          <a:prstGeom prst="rect">
            <a:avLst/>
          </a:prstGeom>
        </p:spPr>
      </p:pic>
      <p:pic>
        <p:nvPicPr>
          <p:cNvPr id="15" name="Picture 14" descr="A graph of different types of substances&#10;&#10;Description automatically generated with medium confidence">
            <a:extLst>
              <a:ext uri="{FF2B5EF4-FFF2-40B4-BE49-F238E27FC236}">
                <a16:creationId xmlns:a16="http://schemas.microsoft.com/office/drawing/2014/main" id="{F6C1A413-0892-E3BF-5299-A04413E7C8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5053" y="1776308"/>
            <a:ext cx="3387941" cy="2759435"/>
          </a:xfrm>
          <a:prstGeom prst="rect">
            <a:avLst/>
          </a:prstGeom>
        </p:spPr>
      </p:pic>
      <p:sp>
        <p:nvSpPr>
          <p:cNvPr id="16" name="Arrow: Right 15">
            <a:extLst>
              <a:ext uri="{FF2B5EF4-FFF2-40B4-BE49-F238E27FC236}">
                <a16:creationId xmlns:a16="http://schemas.microsoft.com/office/drawing/2014/main" id="{2BCCEB83-04C7-1ACE-1064-6D7FA675D802}"/>
              </a:ext>
            </a:extLst>
          </p:cNvPr>
          <p:cNvSpPr/>
          <p:nvPr/>
        </p:nvSpPr>
        <p:spPr>
          <a:xfrm>
            <a:off x="2495205" y="5034579"/>
            <a:ext cx="879139" cy="441063"/>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Arrow: Right 16">
            <a:extLst>
              <a:ext uri="{FF2B5EF4-FFF2-40B4-BE49-F238E27FC236}">
                <a16:creationId xmlns:a16="http://schemas.microsoft.com/office/drawing/2014/main" id="{B292D009-C58A-666F-B331-4F07A91244B2}"/>
              </a:ext>
            </a:extLst>
          </p:cNvPr>
          <p:cNvSpPr/>
          <p:nvPr/>
        </p:nvSpPr>
        <p:spPr>
          <a:xfrm rot="19625749">
            <a:off x="3787783" y="4179728"/>
            <a:ext cx="1377939" cy="441063"/>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Arrow: Right 17">
            <a:extLst>
              <a:ext uri="{FF2B5EF4-FFF2-40B4-BE49-F238E27FC236}">
                <a16:creationId xmlns:a16="http://schemas.microsoft.com/office/drawing/2014/main" id="{A0BD5702-F6BD-B229-9A32-7C7255760972}"/>
              </a:ext>
            </a:extLst>
          </p:cNvPr>
          <p:cNvSpPr/>
          <p:nvPr/>
        </p:nvSpPr>
        <p:spPr>
          <a:xfrm rot="663782">
            <a:off x="3862623" y="5231194"/>
            <a:ext cx="841351" cy="441063"/>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1706418867"/>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C856-800B-DDD5-50E6-8D1B844D87F3}"/>
              </a:ext>
            </a:extLst>
          </p:cNvPr>
          <p:cNvSpPr>
            <a:spLocks noGrp="1"/>
          </p:cNvSpPr>
          <p:nvPr>
            <p:ph type="title"/>
          </p:nvPr>
        </p:nvSpPr>
        <p:spPr/>
        <p:txBody>
          <a:bodyPr/>
          <a:lstStyle/>
          <a:p>
            <a:r>
              <a:rPr lang="en-US" dirty="0"/>
              <a:t>Deliverables </a:t>
            </a:r>
          </a:p>
        </p:txBody>
      </p:sp>
      <p:sp>
        <p:nvSpPr>
          <p:cNvPr id="3" name="Content Placeholder 2">
            <a:extLst>
              <a:ext uri="{FF2B5EF4-FFF2-40B4-BE49-F238E27FC236}">
                <a16:creationId xmlns:a16="http://schemas.microsoft.com/office/drawing/2014/main" id="{5CCB2837-EC67-4292-D5E6-FE04BFCA235B}"/>
              </a:ext>
            </a:extLst>
          </p:cNvPr>
          <p:cNvSpPr>
            <a:spLocks noGrp="1"/>
          </p:cNvSpPr>
          <p:nvPr>
            <p:ph idx="1"/>
          </p:nvPr>
        </p:nvSpPr>
        <p:spPr>
          <a:xfrm>
            <a:off x="252072" y="1935161"/>
            <a:ext cx="4413071" cy="4486275"/>
          </a:xfrm>
        </p:spPr>
        <p:txBody>
          <a:bodyPr/>
          <a:lstStyle/>
          <a:p>
            <a:pPr marL="0" indent="0">
              <a:buNone/>
            </a:pPr>
            <a:r>
              <a:rPr lang="en-US" sz="1800" b="1" dirty="0"/>
              <a:t>Develop understanding related to: </a:t>
            </a:r>
          </a:p>
          <a:p>
            <a:pPr marL="0" indent="0">
              <a:buNone/>
            </a:pPr>
            <a:endParaRPr lang="en-US" sz="1800" dirty="0"/>
          </a:p>
          <a:p>
            <a:r>
              <a:rPr lang="en-US" sz="1800" dirty="0"/>
              <a:t>Bulk partitioning and sorption mechanisms of radionuclides to LSSRs as a function of geochemical conditions</a:t>
            </a:r>
          </a:p>
          <a:p>
            <a:endParaRPr lang="en-US" sz="1800" dirty="0"/>
          </a:p>
          <a:p>
            <a:r>
              <a:rPr lang="en-US" sz="1800" dirty="0"/>
              <a:t>Fate and transport rate of radionuclides through LSSRs.</a:t>
            </a:r>
          </a:p>
          <a:p>
            <a:endParaRPr lang="en-US" sz="1800" dirty="0"/>
          </a:p>
          <a:p>
            <a:r>
              <a:rPr lang="en-US" sz="1800" dirty="0"/>
              <a:t>Impact of indigenous LSSR microbial communities (or introduced </a:t>
            </a:r>
            <a:r>
              <a:rPr lang="en-US" sz="1800" dirty="0" err="1"/>
              <a:t>halophilies</a:t>
            </a:r>
            <a:r>
              <a:rPr lang="en-US" sz="1800" dirty="0"/>
              <a:t>) on radionuclide transport under GDF relevant conditions.</a:t>
            </a:r>
          </a:p>
          <a:p>
            <a:pPr marL="0" indent="0">
              <a:buNone/>
            </a:pPr>
            <a:endParaRPr lang="en-US" dirty="0"/>
          </a:p>
          <a:p>
            <a:pPr marL="0" indent="0">
              <a:buNone/>
            </a:pPr>
            <a:endParaRPr lang="en-US" dirty="0"/>
          </a:p>
        </p:txBody>
      </p:sp>
      <p:pic>
        <p:nvPicPr>
          <p:cNvPr id="4" name="Picture 3" descr="A diagram of a system&#10;&#10;Description automatically generated">
            <a:extLst>
              <a:ext uri="{FF2B5EF4-FFF2-40B4-BE49-F238E27FC236}">
                <a16:creationId xmlns:a16="http://schemas.microsoft.com/office/drawing/2014/main" id="{2DE576DB-855D-5B83-9C24-2F556F44D6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21023" y="2786853"/>
            <a:ext cx="4226785" cy="2293939"/>
          </a:xfrm>
          <a:prstGeom prst="rect">
            <a:avLst/>
          </a:prstGeom>
        </p:spPr>
      </p:pic>
    </p:spTree>
    <p:extLst>
      <p:ext uri="{BB962C8B-B14F-4D97-AF65-F5344CB8AC3E}">
        <p14:creationId xmlns:p14="http://schemas.microsoft.com/office/powerpoint/2010/main" val="2994019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31FC-6375-D85D-D9C5-A133F727B87B}"/>
              </a:ext>
            </a:extLst>
          </p:cNvPr>
          <p:cNvSpPr>
            <a:spLocks noGrp="1"/>
          </p:cNvSpPr>
          <p:nvPr>
            <p:ph type="title"/>
          </p:nvPr>
        </p:nvSpPr>
        <p:spPr>
          <a:xfrm>
            <a:off x="2352660" y="120684"/>
            <a:ext cx="4883649" cy="1325563"/>
          </a:xfrm>
        </p:spPr>
        <p:txBody>
          <a:bodyPr>
            <a:normAutofit/>
          </a:bodyPr>
          <a:lstStyle/>
          <a:p>
            <a:r>
              <a:rPr lang="en-GB" sz="2400" noProof="0"/>
              <a:t>Biogeochemical controls on radionuclide fate and transport</a:t>
            </a:r>
          </a:p>
        </p:txBody>
      </p:sp>
      <p:pic>
        <p:nvPicPr>
          <p:cNvPr id="1026" name="Picture 2">
            <a:extLst>
              <a:ext uri="{FF2B5EF4-FFF2-40B4-BE49-F238E27FC236}">
                <a16:creationId xmlns:a16="http://schemas.microsoft.com/office/drawing/2014/main" id="{9088DE92-6580-0053-C579-D23135FD7D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484"/>
          <a:stretch/>
        </p:blipFill>
        <p:spPr bwMode="auto">
          <a:xfrm>
            <a:off x="5249115" y="1829687"/>
            <a:ext cx="3810000" cy="15729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996C7C-7048-EA57-E947-B69167F49895}"/>
              </a:ext>
            </a:extLst>
          </p:cNvPr>
          <p:cNvSpPr txBox="1"/>
          <p:nvPr/>
        </p:nvSpPr>
        <p:spPr>
          <a:xfrm>
            <a:off x="80481" y="6642556"/>
            <a:ext cx="3053137" cy="215444"/>
          </a:xfrm>
          <a:prstGeom prst="rect">
            <a:avLst/>
          </a:prstGeom>
          <a:noFill/>
        </p:spPr>
        <p:txBody>
          <a:bodyPr wrap="square" rtlCol="0">
            <a:spAutoFit/>
          </a:bodyPr>
          <a:lstStyle/>
          <a:p>
            <a:r>
              <a:rPr lang="en-GB" sz="800" noProof="0"/>
              <a:t>Zhang et al. (2022) J. Haz. Mat. 424C, 127550</a:t>
            </a:r>
          </a:p>
        </p:txBody>
      </p:sp>
      <p:pic>
        <p:nvPicPr>
          <p:cNvPr id="6" name="Content Placeholder 5" descr="A diagram of a concrete container&#10;&#10;Description automatically generated">
            <a:extLst>
              <a:ext uri="{FF2B5EF4-FFF2-40B4-BE49-F238E27FC236}">
                <a16:creationId xmlns:a16="http://schemas.microsoft.com/office/drawing/2014/main" id="{50A20E63-00F7-2665-A73E-3C5C56DED5DC}"/>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t="6686"/>
          <a:stretch/>
        </p:blipFill>
        <p:spPr>
          <a:xfrm>
            <a:off x="5299200" y="3108293"/>
            <a:ext cx="1632945" cy="1572990"/>
          </a:xfrm>
        </p:spPr>
      </p:pic>
      <p:grpSp>
        <p:nvGrpSpPr>
          <p:cNvPr id="9" name="Group 8">
            <a:extLst>
              <a:ext uri="{FF2B5EF4-FFF2-40B4-BE49-F238E27FC236}">
                <a16:creationId xmlns:a16="http://schemas.microsoft.com/office/drawing/2014/main" id="{9542FD80-0410-B217-8125-73E56C13BE6C}"/>
              </a:ext>
            </a:extLst>
          </p:cNvPr>
          <p:cNvGrpSpPr/>
          <p:nvPr/>
        </p:nvGrpSpPr>
        <p:grpSpPr>
          <a:xfrm>
            <a:off x="6932145" y="3435087"/>
            <a:ext cx="2148519" cy="1147615"/>
            <a:chOff x="6730304" y="4307963"/>
            <a:chExt cx="2295076" cy="1225898"/>
          </a:xfrm>
        </p:grpSpPr>
        <p:pic>
          <p:nvPicPr>
            <p:cNvPr id="1028" name="Picture 4">
              <a:extLst>
                <a:ext uri="{FF2B5EF4-FFF2-40B4-BE49-F238E27FC236}">
                  <a16:creationId xmlns:a16="http://schemas.microsoft.com/office/drawing/2014/main" id="{22E2B0C4-F071-7A32-5E58-F948CA5CF0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0304" y="4307963"/>
              <a:ext cx="2239617" cy="1205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B34B64-C7C9-601C-FB09-497B36BF69CC}"/>
                </a:ext>
              </a:extLst>
            </p:cNvPr>
            <p:cNvSpPr txBox="1"/>
            <p:nvPr/>
          </p:nvSpPr>
          <p:spPr>
            <a:xfrm>
              <a:off x="7960833" y="5318417"/>
              <a:ext cx="1064547" cy="215444"/>
            </a:xfrm>
            <a:prstGeom prst="rect">
              <a:avLst/>
            </a:prstGeom>
            <a:noFill/>
          </p:spPr>
          <p:txBody>
            <a:bodyPr wrap="square" rtlCol="0">
              <a:spAutoFit/>
            </a:bodyPr>
            <a:lstStyle/>
            <a:p>
              <a:r>
                <a:rPr lang="en-GB" sz="800" noProof="0"/>
                <a:t>Zhang et al. 2022</a:t>
              </a:r>
            </a:p>
          </p:txBody>
        </p:sp>
      </p:grpSp>
      <p:sp>
        <p:nvSpPr>
          <p:cNvPr id="12" name="TextBox 11">
            <a:extLst>
              <a:ext uri="{FF2B5EF4-FFF2-40B4-BE49-F238E27FC236}">
                <a16:creationId xmlns:a16="http://schemas.microsoft.com/office/drawing/2014/main" id="{9F7234A0-3D1A-EED6-A586-C0CBFA544ACF}"/>
              </a:ext>
            </a:extLst>
          </p:cNvPr>
          <p:cNvSpPr txBox="1"/>
          <p:nvPr/>
        </p:nvSpPr>
        <p:spPr>
          <a:xfrm>
            <a:off x="80480" y="1903931"/>
            <a:ext cx="5004599" cy="5078313"/>
          </a:xfrm>
          <a:prstGeom prst="rect">
            <a:avLst/>
          </a:prstGeom>
          <a:noFill/>
        </p:spPr>
        <p:txBody>
          <a:bodyPr wrap="square">
            <a:spAutoFit/>
          </a:bodyPr>
          <a:lstStyle/>
          <a:p>
            <a:pPr marL="114300"/>
            <a:r>
              <a:rPr lang="en-GB" sz="1800" b="1" noProof="0"/>
              <a:t>Aim:</a:t>
            </a:r>
            <a:r>
              <a:rPr lang="en-GB" sz="1800" noProof="0"/>
              <a:t> identify and assess key (bio)geochemical processes that control radionuclide speciation/transport in LSSRs </a:t>
            </a:r>
          </a:p>
          <a:p>
            <a:pPr marL="114300"/>
            <a:endParaRPr lang="en-GB" noProof="0"/>
          </a:p>
          <a:p>
            <a:pPr marL="114300"/>
            <a:r>
              <a:rPr lang="en-GB" sz="1800" b="1" noProof="0"/>
              <a:t>Key Challenges</a:t>
            </a:r>
            <a:r>
              <a:rPr lang="en-GB" b="1" noProof="0"/>
              <a:t>:</a:t>
            </a:r>
          </a:p>
          <a:p>
            <a:pPr marL="400050" indent="-285750">
              <a:buFont typeface="Arial" panose="020B0604020202020204" pitchFamily="34" charset="0"/>
              <a:buChar char="•"/>
            </a:pPr>
            <a:r>
              <a:rPr lang="en-GB" noProof="0"/>
              <a:t>Heterogeneous LSSR lithologies (&lt;mm to &gt;m scale)</a:t>
            </a:r>
          </a:p>
          <a:p>
            <a:pPr marL="400050" indent="-285750">
              <a:buFont typeface="Arial" panose="020B0604020202020204" pitchFamily="34" charset="0"/>
              <a:buChar char="•"/>
            </a:pPr>
            <a:endParaRPr lang="en-GB" noProof="0"/>
          </a:p>
          <a:p>
            <a:pPr marL="400050" indent="-285750">
              <a:buFont typeface="Arial" panose="020B0604020202020204" pitchFamily="34" charset="0"/>
              <a:buChar char="•"/>
            </a:pPr>
            <a:r>
              <a:rPr lang="en-GB" noProof="0"/>
              <a:t>Biogeochemical processes occurring from Å to m scale within pores and fractures key to radionuclide transport and fate</a:t>
            </a:r>
          </a:p>
          <a:p>
            <a:pPr marL="400050" indent="-285750">
              <a:buFont typeface="Arial" panose="020B0604020202020204" pitchFamily="34" charset="0"/>
              <a:buChar char="•"/>
            </a:pPr>
            <a:endParaRPr lang="en-GB" noProof="0"/>
          </a:p>
          <a:p>
            <a:pPr marL="400050" indent="-285750">
              <a:buFont typeface="Arial" panose="020B0604020202020204" pitchFamily="34" charset="0"/>
              <a:buChar char="•"/>
            </a:pPr>
            <a:r>
              <a:rPr lang="en-GB" noProof="0"/>
              <a:t>Unique geochemical conditions within LSSR adjacent to Geological Disposal Facility (GDF)  (e.g. High salinity and pH)</a:t>
            </a:r>
          </a:p>
          <a:p>
            <a:pPr marL="400050" indent="-285750">
              <a:buFont typeface="Arial" panose="020B0604020202020204" pitchFamily="34" charset="0"/>
              <a:buChar char="•"/>
            </a:pPr>
            <a:endParaRPr lang="en-GB" b="1" noProof="0"/>
          </a:p>
          <a:p>
            <a:pPr marL="400050" indent="-285750">
              <a:buFont typeface="Arial" panose="020B0604020202020204" pitchFamily="34" charset="0"/>
              <a:buChar char="•"/>
            </a:pPr>
            <a:endParaRPr lang="en-GB" b="1" noProof="0"/>
          </a:p>
          <a:p>
            <a:pPr marL="400050" indent="-285750">
              <a:buFont typeface="Arial" panose="020B0604020202020204" pitchFamily="34" charset="0"/>
              <a:buChar char="•"/>
            </a:pPr>
            <a:endParaRPr lang="en-GB" sz="1800" b="1" noProof="0"/>
          </a:p>
        </p:txBody>
      </p:sp>
      <p:grpSp>
        <p:nvGrpSpPr>
          <p:cNvPr id="14" name="Group 13">
            <a:extLst>
              <a:ext uri="{FF2B5EF4-FFF2-40B4-BE49-F238E27FC236}">
                <a16:creationId xmlns:a16="http://schemas.microsoft.com/office/drawing/2014/main" id="{B406E182-5EF3-498A-736F-4B6024370022}"/>
              </a:ext>
            </a:extLst>
          </p:cNvPr>
          <p:cNvGrpSpPr/>
          <p:nvPr/>
        </p:nvGrpSpPr>
        <p:grpSpPr>
          <a:xfrm>
            <a:off x="7720863" y="5514181"/>
            <a:ext cx="1545632" cy="1133745"/>
            <a:chOff x="9814812" y="4896276"/>
            <a:chExt cx="2128542" cy="1561317"/>
          </a:xfrm>
        </p:grpSpPr>
        <p:pic>
          <p:nvPicPr>
            <p:cNvPr id="15" name="Picture 14" descr="A close-up of a gravel surface&#10;&#10;Description automatically generated">
              <a:extLst>
                <a:ext uri="{FF2B5EF4-FFF2-40B4-BE49-F238E27FC236}">
                  <a16:creationId xmlns:a16="http://schemas.microsoft.com/office/drawing/2014/main" id="{6CB2422A-63D7-799D-023D-047AFEABFB2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14812" y="4896276"/>
              <a:ext cx="1990325" cy="1492744"/>
            </a:xfrm>
            <a:prstGeom prst="rect">
              <a:avLst/>
            </a:prstGeom>
          </p:spPr>
        </p:pic>
        <p:cxnSp>
          <p:nvCxnSpPr>
            <p:cNvPr id="16" name="Straight Connector 15">
              <a:extLst>
                <a:ext uri="{FF2B5EF4-FFF2-40B4-BE49-F238E27FC236}">
                  <a16:creationId xmlns:a16="http://schemas.microsoft.com/office/drawing/2014/main" id="{81FEF93F-F566-D8E6-0B2E-67E102306960}"/>
                </a:ext>
              </a:extLst>
            </p:cNvPr>
            <p:cNvCxnSpPr/>
            <p:nvPr/>
          </p:nvCxnSpPr>
          <p:spPr>
            <a:xfrm>
              <a:off x="11203106" y="6076129"/>
              <a:ext cx="4546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C40870-4A0A-F4EE-1871-6A653906057D}"/>
                </a:ext>
              </a:extLst>
            </p:cNvPr>
            <p:cNvSpPr txBox="1"/>
            <p:nvPr/>
          </p:nvSpPr>
          <p:spPr>
            <a:xfrm>
              <a:off x="11001237" y="6076129"/>
              <a:ext cx="942117" cy="381464"/>
            </a:xfrm>
            <a:prstGeom prst="rect">
              <a:avLst/>
            </a:prstGeom>
            <a:noFill/>
          </p:spPr>
          <p:txBody>
            <a:bodyPr wrap="square" rtlCol="0">
              <a:spAutoFit/>
            </a:bodyPr>
            <a:lstStyle/>
            <a:p>
              <a:r>
                <a:rPr lang="en-GB" sz="1200" noProof="0">
                  <a:solidFill>
                    <a:srgbClr val="FF0000"/>
                  </a:solidFill>
                </a:rPr>
                <a:t>1mm</a:t>
              </a:r>
            </a:p>
          </p:txBody>
        </p:sp>
      </p:grpSp>
      <p:pic>
        <p:nvPicPr>
          <p:cNvPr id="18" name="Picture 2" descr="Mercia Mudstone Group, Permo-Triassic, Bristol and Gloucester region -  MediaWiki">
            <a:extLst>
              <a:ext uri="{FF2B5EF4-FFF2-40B4-BE49-F238E27FC236}">
                <a16:creationId xmlns:a16="http://schemas.microsoft.com/office/drawing/2014/main" id="{6DEDD555-2A6D-6B3C-978F-8B58DE1829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55710" y="4775197"/>
            <a:ext cx="1993300" cy="1439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874162"/>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1698-2ADA-458B-C99F-9200C33F61EA}"/>
              </a:ext>
            </a:extLst>
          </p:cNvPr>
          <p:cNvSpPr>
            <a:spLocks noGrp="1"/>
          </p:cNvSpPr>
          <p:nvPr>
            <p:ph type="title"/>
          </p:nvPr>
        </p:nvSpPr>
        <p:spPr>
          <a:xfrm>
            <a:off x="2057400" y="500062"/>
            <a:ext cx="5029200" cy="1325563"/>
          </a:xfrm>
        </p:spPr>
        <p:txBody>
          <a:bodyPr>
            <a:normAutofit/>
          </a:bodyPr>
          <a:lstStyle/>
          <a:p>
            <a:r>
              <a:rPr lang="en-GB" sz="2400" noProof="0"/>
              <a:t>Challenge 2 Work Packages (WP’s)</a:t>
            </a:r>
          </a:p>
        </p:txBody>
      </p:sp>
      <p:sp>
        <p:nvSpPr>
          <p:cNvPr id="3" name="Content Placeholder 2">
            <a:extLst>
              <a:ext uri="{FF2B5EF4-FFF2-40B4-BE49-F238E27FC236}">
                <a16:creationId xmlns:a16="http://schemas.microsoft.com/office/drawing/2014/main" id="{A8585557-9CAD-9DFA-F4EA-38CE93BF13DA}"/>
              </a:ext>
            </a:extLst>
          </p:cNvPr>
          <p:cNvSpPr>
            <a:spLocks noGrp="1"/>
          </p:cNvSpPr>
          <p:nvPr>
            <p:ph idx="1"/>
          </p:nvPr>
        </p:nvSpPr>
        <p:spPr/>
        <p:txBody>
          <a:bodyPr>
            <a:normAutofit fontScale="92500" lnSpcReduction="10000"/>
          </a:bodyPr>
          <a:lstStyle/>
          <a:p>
            <a:r>
              <a:rPr lang="en-GB" sz="2200" b="1" noProof="0" dirty="0">
                <a:solidFill>
                  <a:srgbClr val="000000"/>
                </a:solidFill>
                <a:effectLst/>
                <a:latin typeface="Arial" panose="020B0604020202020204" pitchFamily="34" charset="0"/>
                <a:ea typeface="Times New Roman" panose="02020603050405020304" pitchFamily="18" charset="0"/>
              </a:rPr>
              <a:t>WP 3</a:t>
            </a:r>
            <a:r>
              <a:rPr lang="en-GB" sz="2200" b="1" noProof="0" dirty="0">
                <a:solidFill>
                  <a:srgbClr val="222222"/>
                </a:solidFill>
                <a:effectLst/>
                <a:latin typeface="Arial" panose="020B0604020202020204" pitchFamily="34" charset="0"/>
                <a:ea typeface="Times New Roman" panose="02020603050405020304" pitchFamily="18" charset="0"/>
              </a:rPr>
              <a:t> Geochemical Controls on Radionuclide Transport and Fate in Heterogeneous LSSR – from Atomic to Macro-scale</a:t>
            </a:r>
            <a:endParaRPr lang="en-GB" sz="2200" b="1" noProof="0" dirty="0">
              <a:solidFill>
                <a:srgbClr val="000000"/>
              </a:solidFill>
              <a:effectLst/>
              <a:latin typeface="Arial" panose="020B0604020202020204" pitchFamily="34" charset="0"/>
              <a:ea typeface="Times New Roman" panose="02020603050405020304" pitchFamily="18" charset="0"/>
            </a:endParaRPr>
          </a:p>
          <a:p>
            <a:r>
              <a:rPr lang="en-GB" sz="1900" noProof="0" dirty="0">
                <a:solidFill>
                  <a:srgbClr val="000000"/>
                </a:solidFill>
                <a:effectLst/>
                <a:latin typeface="Arial" panose="020B0604020202020204" pitchFamily="34" charset="0"/>
                <a:ea typeface="Times New Roman" panose="02020603050405020304" pitchFamily="18" charset="0"/>
              </a:rPr>
              <a:t>WP 3.1 Bulk radionuclide LSSR interactions</a:t>
            </a:r>
          </a:p>
          <a:p>
            <a:r>
              <a:rPr lang="en-GB" sz="1900" noProof="0" dirty="0">
                <a:solidFill>
                  <a:srgbClr val="000000"/>
                </a:solidFill>
                <a:effectLst/>
                <a:latin typeface="Arial" panose="020B0604020202020204" pitchFamily="34" charset="0"/>
                <a:ea typeface="Times New Roman" panose="02020603050405020304" pitchFamily="18" charset="0"/>
              </a:rPr>
              <a:t>WP 3.2 </a:t>
            </a:r>
            <a:r>
              <a:rPr lang="en-GB" sz="1900" noProof="0" dirty="0">
                <a:solidFill>
                  <a:srgbClr val="000000"/>
                </a:solidFill>
                <a:latin typeface="Arial" panose="020B0604020202020204" pitchFamily="34" charset="0"/>
                <a:ea typeface="Times New Roman" panose="02020603050405020304" pitchFamily="18" charset="0"/>
              </a:rPr>
              <a:t>Radionuclide interaction with LSSR via flow experiments with multi scale characterisation</a:t>
            </a:r>
          </a:p>
          <a:p>
            <a:r>
              <a:rPr lang="en-GB" sz="1900" noProof="0" dirty="0">
                <a:solidFill>
                  <a:srgbClr val="000000"/>
                </a:solidFill>
                <a:latin typeface="Arial" panose="020B0604020202020204" pitchFamily="34" charset="0"/>
                <a:ea typeface="Times New Roman" panose="02020603050405020304" pitchFamily="18" charset="0"/>
              </a:rPr>
              <a:t>WP 3.3 Dynamic imaging and quantification of radionuclide transport and fate in LSSRs</a:t>
            </a:r>
          </a:p>
          <a:p>
            <a:r>
              <a:rPr lang="en-GB" sz="1900" noProof="0" dirty="0">
                <a:solidFill>
                  <a:srgbClr val="000000"/>
                </a:solidFill>
                <a:latin typeface="Arial" panose="020B0604020202020204" pitchFamily="34" charset="0"/>
                <a:ea typeface="Times New Roman" panose="02020603050405020304" pitchFamily="18" charset="0"/>
                <a:cs typeface="Arial" panose="020B0604020202020204" pitchFamily="34" charset="0"/>
              </a:rPr>
              <a:t>WP 3.4 Thermodynamic modelling of radionuclide fate and transport </a:t>
            </a:r>
          </a:p>
          <a:p>
            <a:endParaRPr lang="en-GB" noProof="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sz="2200" b="1" noProof="0" dirty="0">
                <a:solidFill>
                  <a:srgbClr val="000000"/>
                </a:solidFill>
                <a:effectLst/>
                <a:latin typeface="Arial" panose="020B0604020202020204" pitchFamily="34" charset="0"/>
                <a:ea typeface="Times New Roman" panose="02020603050405020304" pitchFamily="18" charset="0"/>
              </a:rPr>
              <a:t>WP </a:t>
            </a:r>
            <a:r>
              <a:rPr lang="en-GB" sz="2200" b="1" noProof="0" dirty="0">
                <a:solidFill>
                  <a:srgbClr val="000000"/>
                </a:solidFill>
                <a:latin typeface="Arial" panose="020B0604020202020204" pitchFamily="34" charset="0"/>
                <a:ea typeface="Times New Roman" panose="02020603050405020304" pitchFamily="18" charset="0"/>
              </a:rPr>
              <a:t>4</a:t>
            </a:r>
            <a:r>
              <a:rPr lang="en-GB" sz="2200" b="1" noProof="0" dirty="0">
                <a:solidFill>
                  <a:srgbClr val="222222"/>
                </a:solidFill>
                <a:effectLst/>
                <a:latin typeface="Arial" panose="020B0604020202020204" pitchFamily="34" charset="0"/>
                <a:ea typeface="Times New Roman" panose="02020603050405020304" pitchFamily="18" charset="0"/>
              </a:rPr>
              <a:t> Geomicrobiological controls of radionuclide transport and fate </a:t>
            </a:r>
          </a:p>
          <a:p>
            <a:r>
              <a:rPr lang="en-GB" noProof="0" dirty="0">
                <a:solidFill>
                  <a:srgbClr val="000000"/>
                </a:solidFill>
                <a:effectLst/>
                <a:latin typeface="Arial" panose="020B0604020202020204" pitchFamily="34" charset="0"/>
                <a:ea typeface="Times New Roman" panose="02020603050405020304" pitchFamily="18" charset="0"/>
              </a:rPr>
              <a:t>WP 4.1 Microbial characterization of representative LSSR samples</a:t>
            </a:r>
          </a:p>
          <a:p>
            <a:r>
              <a:rPr lang="en-GB" noProof="0" dirty="0">
                <a:solidFill>
                  <a:srgbClr val="000000"/>
                </a:solidFill>
                <a:effectLst/>
                <a:latin typeface="Arial" panose="020B0604020202020204" pitchFamily="34" charset="0"/>
                <a:ea typeface="Times New Roman" panose="02020603050405020304" pitchFamily="18" charset="0"/>
              </a:rPr>
              <a:t>WP 4.2 </a:t>
            </a:r>
            <a:r>
              <a:rPr lang="en-GB" noProof="0" dirty="0">
                <a:solidFill>
                  <a:srgbClr val="000000"/>
                </a:solidFill>
                <a:latin typeface="Arial" panose="020B0604020202020204" pitchFamily="34" charset="0"/>
                <a:ea typeface="Times New Roman" panose="02020603050405020304" pitchFamily="18" charset="0"/>
              </a:rPr>
              <a:t>Biogeochemical impacts on radionuclides in batch systems </a:t>
            </a:r>
          </a:p>
          <a:p>
            <a:r>
              <a:rPr lang="en-GB" noProof="0" dirty="0">
                <a:solidFill>
                  <a:srgbClr val="000000"/>
                </a:solidFill>
                <a:latin typeface="Arial" panose="020B0604020202020204" pitchFamily="34" charset="0"/>
                <a:ea typeface="Times New Roman" panose="02020603050405020304" pitchFamily="18" charset="0"/>
              </a:rPr>
              <a:t>WP 4.3 Microbial impact in flow-through systems</a:t>
            </a:r>
          </a:p>
          <a:p>
            <a:endParaRPr lang="en-GB" noProof="0" dirty="0"/>
          </a:p>
        </p:txBody>
      </p:sp>
    </p:spTree>
    <p:extLst>
      <p:ext uri="{BB962C8B-B14F-4D97-AF65-F5344CB8AC3E}">
        <p14:creationId xmlns:p14="http://schemas.microsoft.com/office/powerpoint/2010/main" val="2450756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010" y="429027"/>
            <a:ext cx="5753578" cy="1325563"/>
          </a:xfrm>
        </p:spPr>
        <p:txBody>
          <a:bodyPr>
            <a:normAutofit/>
          </a:bodyPr>
          <a:lstStyle/>
          <a:p>
            <a:pPr algn="ctr"/>
            <a:r>
              <a:rPr lang="en-GB" sz="3200" b="1" noProof="0" err="1">
                <a:solidFill>
                  <a:srgbClr val="000000"/>
                </a:solidFill>
              </a:rPr>
              <a:t>GeoSafe</a:t>
            </a:r>
            <a:r>
              <a:rPr lang="en-GB" sz="3200" b="1" noProof="0">
                <a:solidFill>
                  <a:srgbClr val="000000"/>
                </a:solidFill>
              </a:rPr>
              <a:t> Challenge 2: </a:t>
            </a:r>
            <a:br>
              <a:rPr lang="en-GB" sz="3200" b="1" noProof="0">
                <a:solidFill>
                  <a:srgbClr val="000000"/>
                </a:solidFill>
              </a:rPr>
            </a:br>
            <a:r>
              <a:rPr lang="en-GB" sz="3200" b="1" noProof="0">
                <a:solidFill>
                  <a:srgbClr val="000000"/>
                </a:solidFill>
              </a:rPr>
              <a:t>Contaminant Pathways</a:t>
            </a:r>
          </a:p>
        </p:txBody>
      </p:sp>
      <p:sp>
        <p:nvSpPr>
          <p:cNvPr id="3" name="Content Placeholder 2"/>
          <p:cNvSpPr>
            <a:spLocks noGrp="1"/>
          </p:cNvSpPr>
          <p:nvPr>
            <p:ph idx="1"/>
          </p:nvPr>
        </p:nvSpPr>
        <p:spPr>
          <a:xfrm>
            <a:off x="400533" y="1982219"/>
            <a:ext cx="4167266" cy="4351338"/>
          </a:xfrm>
        </p:spPr>
        <p:txBody>
          <a:bodyPr>
            <a:noAutofit/>
          </a:bodyPr>
          <a:lstStyle/>
          <a:p>
            <a:pPr marL="0" indent="0" algn="just">
              <a:lnSpc>
                <a:spcPct val="100000"/>
              </a:lnSpc>
              <a:spcBef>
                <a:spcPts val="600"/>
              </a:spcBef>
              <a:buNone/>
            </a:pPr>
            <a:r>
              <a:rPr lang="en-GB" sz="1800" b="1" noProof="0">
                <a:solidFill>
                  <a:srgbClr val="000000"/>
                </a:solidFill>
                <a:latin typeface="Arial" panose="020B0604020202020204" pitchFamily="34" charset="0"/>
                <a:ea typeface="Times New Roman" panose="02020603050405020304" pitchFamily="18" charset="0"/>
              </a:rPr>
              <a:t>WP3</a:t>
            </a:r>
            <a:endParaRPr lang="en-GB" sz="1800" i="1" noProof="0"/>
          </a:p>
          <a:p>
            <a:pPr marL="0" indent="0" algn="just">
              <a:lnSpc>
                <a:spcPct val="100000"/>
              </a:lnSpc>
              <a:spcBef>
                <a:spcPts val="600"/>
              </a:spcBef>
              <a:buNone/>
            </a:pPr>
            <a:r>
              <a:rPr lang="en-GB" sz="1800" i="1" noProof="0"/>
              <a:t>University of Manchester </a:t>
            </a:r>
          </a:p>
          <a:p>
            <a:pPr marL="0" indent="0" algn="just">
              <a:lnSpc>
                <a:spcPct val="100000"/>
              </a:lnSpc>
              <a:spcBef>
                <a:spcPts val="600"/>
              </a:spcBef>
              <a:buNone/>
            </a:pPr>
            <a:r>
              <a:rPr lang="en-GB" sz="1800" noProof="0"/>
              <a:t>Sam Shaw (PI)</a:t>
            </a:r>
          </a:p>
          <a:p>
            <a:pPr marL="0" indent="0" algn="just">
              <a:lnSpc>
                <a:spcPct val="100000"/>
              </a:lnSpc>
              <a:spcBef>
                <a:spcPts val="600"/>
              </a:spcBef>
              <a:buNone/>
            </a:pPr>
            <a:r>
              <a:rPr lang="en-GB" sz="1800" noProof="0"/>
              <a:t>Prof. Katherine Morris (Co-I)</a:t>
            </a:r>
          </a:p>
          <a:p>
            <a:pPr marL="0" indent="0" algn="just">
              <a:lnSpc>
                <a:spcPct val="100000"/>
              </a:lnSpc>
              <a:spcBef>
                <a:spcPts val="600"/>
              </a:spcBef>
              <a:buNone/>
            </a:pPr>
            <a:r>
              <a:rPr lang="en-GB" sz="1800" noProof="0"/>
              <a:t>Callum Robinson (PDRA)</a:t>
            </a:r>
          </a:p>
          <a:p>
            <a:pPr marL="0" indent="0" algn="just">
              <a:lnSpc>
                <a:spcPct val="100000"/>
              </a:lnSpc>
              <a:spcBef>
                <a:spcPts val="600"/>
              </a:spcBef>
              <a:buNone/>
            </a:pPr>
            <a:r>
              <a:rPr lang="en-GB" sz="1800" noProof="0"/>
              <a:t>Karl </a:t>
            </a:r>
            <a:r>
              <a:rPr lang="en-GB" sz="1800" noProof="0" err="1"/>
              <a:t>Kraavi</a:t>
            </a:r>
            <a:r>
              <a:rPr lang="en-GB" sz="1800" noProof="0"/>
              <a:t> (PhD)</a:t>
            </a:r>
          </a:p>
          <a:p>
            <a:pPr marL="0" indent="0" algn="just">
              <a:lnSpc>
                <a:spcPct val="100000"/>
              </a:lnSpc>
              <a:spcBef>
                <a:spcPts val="600"/>
              </a:spcBef>
              <a:buNone/>
            </a:pPr>
            <a:r>
              <a:rPr lang="en-GB" sz="1800" i="1" noProof="0"/>
              <a:t>British Geological Survey </a:t>
            </a:r>
          </a:p>
          <a:p>
            <a:pPr marL="0" indent="0" algn="just">
              <a:lnSpc>
                <a:spcPct val="100000"/>
              </a:lnSpc>
              <a:spcBef>
                <a:spcPts val="600"/>
              </a:spcBef>
              <a:buNone/>
            </a:pPr>
            <a:r>
              <a:rPr lang="en-GB" sz="1800" noProof="0"/>
              <a:t>Keith Bateman (Co-I)</a:t>
            </a:r>
          </a:p>
          <a:p>
            <a:pPr marL="0" indent="0" algn="just">
              <a:lnSpc>
                <a:spcPct val="100000"/>
              </a:lnSpc>
              <a:spcBef>
                <a:spcPts val="600"/>
              </a:spcBef>
              <a:buNone/>
            </a:pPr>
            <a:r>
              <a:rPr lang="en-GB" sz="1800" i="1" noProof="0"/>
              <a:t>National Nuclear Lab</a:t>
            </a:r>
          </a:p>
          <a:p>
            <a:pPr marL="0" indent="0" algn="just">
              <a:lnSpc>
                <a:spcPct val="100000"/>
              </a:lnSpc>
              <a:spcBef>
                <a:spcPts val="600"/>
              </a:spcBef>
              <a:buNone/>
            </a:pPr>
            <a:r>
              <a:rPr lang="en-GB" sz="1800" noProof="0"/>
              <a:t>Liam  Abrahamsen-Mills (Co-I)</a:t>
            </a:r>
          </a:p>
          <a:p>
            <a:pPr marL="0" indent="0" algn="just">
              <a:lnSpc>
                <a:spcPct val="100000"/>
              </a:lnSpc>
              <a:spcBef>
                <a:spcPts val="600"/>
              </a:spcBef>
              <a:buNone/>
            </a:pPr>
            <a:r>
              <a:rPr lang="en-GB" sz="1800" noProof="0"/>
              <a:t>Aislinn Boylan (Co-I) </a:t>
            </a:r>
          </a:p>
          <a:p>
            <a:pPr marL="0" indent="0" algn="just">
              <a:lnSpc>
                <a:spcPct val="100000"/>
              </a:lnSpc>
              <a:spcBef>
                <a:spcPts val="600"/>
              </a:spcBef>
              <a:buNone/>
            </a:pPr>
            <a:r>
              <a:rPr lang="en-GB" sz="1800" i="1" noProof="0"/>
              <a:t>University of Helsinki </a:t>
            </a:r>
          </a:p>
          <a:p>
            <a:pPr marL="0" indent="0" algn="just">
              <a:lnSpc>
                <a:spcPct val="100000"/>
              </a:lnSpc>
              <a:spcBef>
                <a:spcPts val="600"/>
              </a:spcBef>
              <a:buNone/>
            </a:pPr>
            <a:r>
              <a:rPr lang="en-GB" sz="1800" noProof="0"/>
              <a:t>Gareth Law (project partner)</a:t>
            </a:r>
          </a:p>
        </p:txBody>
      </p:sp>
      <p:sp>
        <p:nvSpPr>
          <p:cNvPr id="4" name="TextBox 3"/>
          <p:cNvSpPr txBox="1"/>
          <p:nvPr/>
        </p:nvSpPr>
        <p:spPr>
          <a:xfrm>
            <a:off x="8830956" y="6488668"/>
            <a:ext cx="313044" cy="369332"/>
          </a:xfrm>
          <a:prstGeom prst="rect">
            <a:avLst/>
          </a:prstGeom>
          <a:noFill/>
        </p:spPr>
        <p:txBody>
          <a:bodyPr wrap="none" rtlCol="0">
            <a:spAutoFit/>
          </a:bodyPr>
          <a:lstStyle/>
          <a:p>
            <a:fld id="{0A9B35AF-2F0D-FB4F-89DD-B8EB15801B8D}" type="slidenum">
              <a:rPr lang="en-GB" noProof="0" smtClean="0"/>
              <a:pPr/>
              <a:t>4</a:t>
            </a:fld>
            <a:endParaRPr lang="en-GB" noProof="0"/>
          </a:p>
        </p:txBody>
      </p:sp>
      <p:sp>
        <p:nvSpPr>
          <p:cNvPr id="7" name="Content Placeholder 2">
            <a:extLst>
              <a:ext uri="{FF2B5EF4-FFF2-40B4-BE49-F238E27FC236}">
                <a16:creationId xmlns:a16="http://schemas.microsoft.com/office/drawing/2014/main" id="{97C8966A-F8DD-66FE-8759-B417A8A2D0C0}"/>
              </a:ext>
            </a:extLst>
          </p:cNvPr>
          <p:cNvSpPr txBox="1">
            <a:spLocks/>
          </p:cNvSpPr>
          <p:nvPr/>
        </p:nvSpPr>
        <p:spPr>
          <a:xfrm>
            <a:off x="3897749" y="1982219"/>
            <a:ext cx="2842048" cy="4351338"/>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600"/>
              </a:spcBef>
              <a:buFont typeface="Arial" panose="020B0604020202020204" pitchFamily="34" charset="0"/>
              <a:buNone/>
            </a:pPr>
            <a:r>
              <a:rPr lang="en-GB" sz="1800" b="1" noProof="0"/>
              <a:t>WP4 </a:t>
            </a:r>
            <a:endParaRPr lang="en-GB" sz="1800" noProof="0"/>
          </a:p>
          <a:p>
            <a:pPr marL="0" indent="0" algn="just">
              <a:lnSpc>
                <a:spcPct val="100000"/>
              </a:lnSpc>
              <a:spcBef>
                <a:spcPts val="600"/>
              </a:spcBef>
              <a:buFont typeface="Arial" panose="020B0604020202020204" pitchFamily="34" charset="0"/>
              <a:buNone/>
            </a:pPr>
            <a:r>
              <a:rPr lang="en-GB" sz="1800" i="1" noProof="0"/>
              <a:t>University of Manchester </a:t>
            </a:r>
          </a:p>
          <a:p>
            <a:pPr marL="0" indent="0" algn="just">
              <a:lnSpc>
                <a:spcPct val="100000"/>
              </a:lnSpc>
              <a:spcBef>
                <a:spcPts val="600"/>
              </a:spcBef>
              <a:buFont typeface="Arial" panose="020B0604020202020204" pitchFamily="34" charset="0"/>
              <a:buNone/>
            </a:pPr>
            <a:r>
              <a:rPr lang="en-GB" sz="1800" noProof="0"/>
              <a:t>Jon Lloyd (PI)</a:t>
            </a:r>
          </a:p>
          <a:p>
            <a:pPr marL="0" indent="0" algn="just">
              <a:lnSpc>
                <a:spcPct val="100000"/>
              </a:lnSpc>
              <a:spcBef>
                <a:spcPts val="600"/>
              </a:spcBef>
              <a:buFont typeface="Arial" panose="020B0604020202020204" pitchFamily="34" charset="0"/>
              <a:buNone/>
            </a:pPr>
            <a:r>
              <a:rPr lang="en-GB" sz="1800" noProof="0"/>
              <a:t>Chris Wort (PhD)</a:t>
            </a:r>
          </a:p>
          <a:p>
            <a:pPr marL="0" indent="0" algn="just">
              <a:lnSpc>
                <a:spcPct val="100000"/>
              </a:lnSpc>
              <a:spcBef>
                <a:spcPts val="600"/>
              </a:spcBef>
              <a:buFont typeface="Arial" panose="020B0604020202020204" pitchFamily="34" charset="0"/>
              <a:buNone/>
            </a:pPr>
            <a:r>
              <a:rPr lang="en-GB" sz="1800" noProof="0"/>
              <a:t>TBC (PDRA)</a:t>
            </a:r>
          </a:p>
          <a:p>
            <a:pPr marL="0" indent="0" algn="just">
              <a:lnSpc>
                <a:spcPct val="100000"/>
              </a:lnSpc>
              <a:spcBef>
                <a:spcPts val="600"/>
              </a:spcBef>
              <a:buFont typeface="Arial" panose="020B0604020202020204" pitchFamily="34" charset="0"/>
              <a:buNone/>
            </a:pPr>
            <a:r>
              <a:rPr lang="en-GB" sz="1800" noProof="0"/>
              <a:t>Rebecca Snow (PhD)</a:t>
            </a:r>
          </a:p>
          <a:p>
            <a:pPr marL="0" indent="0" algn="just">
              <a:lnSpc>
                <a:spcPct val="100000"/>
              </a:lnSpc>
              <a:spcBef>
                <a:spcPts val="600"/>
              </a:spcBef>
              <a:buFont typeface="Arial" panose="020B0604020202020204" pitchFamily="34" charset="0"/>
              <a:buNone/>
            </a:pPr>
            <a:r>
              <a:rPr lang="en-GB" sz="1800" i="1" noProof="0"/>
              <a:t>British Geological Survey </a:t>
            </a:r>
          </a:p>
          <a:p>
            <a:pPr marL="0" indent="0" algn="just">
              <a:lnSpc>
                <a:spcPct val="100000"/>
              </a:lnSpc>
              <a:spcBef>
                <a:spcPts val="600"/>
              </a:spcBef>
              <a:buFont typeface="Arial" panose="020B0604020202020204" pitchFamily="34" charset="0"/>
              <a:buNone/>
            </a:pPr>
            <a:r>
              <a:rPr lang="en-GB" sz="1800" noProof="0"/>
              <a:t>Simon Gregory (Co-I)</a:t>
            </a:r>
          </a:p>
          <a:p>
            <a:pPr marL="0" indent="0" algn="just">
              <a:lnSpc>
                <a:spcPct val="100000"/>
              </a:lnSpc>
              <a:spcBef>
                <a:spcPts val="600"/>
              </a:spcBef>
              <a:buFont typeface="Arial" panose="020B0604020202020204" pitchFamily="34" charset="0"/>
              <a:buNone/>
            </a:pPr>
            <a:r>
              <a:rPr lang="en-GB" sz="1800" noProof="0"/>
              <a:t>Jess Mackie (PhD)</a:t>
            </a:r>
          </a:p>
          <a:p>
            <a:pPr marL="0" indent="0" algn="just">
              <a:lnSpc>
                <a:spcPct val="100000"/>
              </a:lnSpc>
              <a:spcBef>
                <a:spcPts val="600"/>
              </a:spcBef>
              <a:buFont typeface="Arial" panose="020B0604020202020204" pitchFamily="34" charset="0"/>
              <a:buNone/>
            </a:pPr>
            <a:endParaRPr lang="en-GB" sz="1800" noProof="0"/>
          </a:p>
        </p:txBody>
      </p:sp>
      <p:pic>
        <p:nvPicPr>
          <p:cNvPr id="1026" name="Picture 2" descr="University logo | University brand | StaffNet | The ...">
            <a:extLst>
              <a:ext uri="{FF2B5EF4-FFF2-40B4-BE49-F238E27FC236}">
                <a16:creationId xmlns:a16="http://schemas.microsoft.com/office/drawing/2014/main" id="{8EE23C2B-2004-1FDD-E65B-8FB34D7267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04" t="21027" r="18487" b="19873"/>
          <a:stretch/>
        </p:blipFill>
        <p:spPr bwMode="auto">
          <a:xfrm>
            <a:off x="6739797" y="2017061"/>
            <a:ext cx="2091159" cy="8922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ational Nuclear Laboratory">
            <a:extLst>
              <a:ext uri="{FF2B5EF4-FFF2-40B4-BE49-F238E27FC236}">
                <a16:creationId xmlns:a16="http://schemas.microsoft.com/office/drawing/2014/main" id="{D3F611E3-FFF0-895C-8D37-3292F47BB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9797" y="3214055"/>
            <a:ext cx="2023370" cy="5288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GS unveils new visual identity | Agg-Net">
            <a:extLst>
              <a:ext uri="{FF2B5EF4-FFF2-40B4-BE49-F238E27FC236}">
                <a16:creationId xmlns:a16="http://schemas.microsoft.com/office/drawing/2014/main" id="{896A66F4-11C4-B381-DE03-1FAA0DD3EB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31" r="8893" b="34501"/>
          <a:stretch/>
        </p:blipFill>
        <p:spPr bwMode="auto">
          <a:xfrm>
            <a:off x="6590177" y="4047656"/>
            <a:ext cx="2404203" cy="10557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2E6EFC0-5FF5-A849-B856-AE6AA84AD3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4424" y="5286375"/>
            <a:ext cx="1178953" cy="1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78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4FC52-3848-8371-E37E-9245A85AC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0EE16-0383-E48F-98DC-16622330AFE3}"/>
              </a:ext>
            </a:extLst>
          </p:cNvPr>
          <p:cNvSpPr>
            <a:spLocks noGrp="1"/>
          </p:cNvSpPr>
          <p:nvPr>
            <p:ph type="title"/>
          </p:nvPr>
        </p:nvSpPr>
        <p:spPr>
          <a:xfrm>
            <a:off x="2359631" y="265452"/>
            <a:ext cx="4856480" cy="1325563"/>
          </a:xfrm>
        </p:spPr>
        <p:txBody>
          <a:bodyPr>
            <a:normAutofit/>
          </a:bodyPr>
          <a:lstStyle/>
          <a:p>
            <a:r>
              <a:rPr lang="en-GB" sz="2400" noProof="0"/>
              <a:t>LSSR groundwater interactions:</a:t>
            </a:r>
            <a:br>
              <a:rPr lang="en-GB" sz="2400" noProof="0"/>
            </a:br>
            <a:r>
              <a:rPr lang="en-GB" sz="2400" noProof="0"/>
              <a:t>Geochemical modelling</a:t>
            </a:r>
          </a:p>
        </p:txBody>
      </p:sp>
      <p:sp>
        <p:nvSpPr>
          <p:cNvPr id="5" name="TextBox 4">
            <a:extLst>
              <a:ext uri="{FF2B5EF4-FFF2-40B4-BE49-F238E27FC236}">
                <a16:creationId xmlns:a16="http://schemas.microsoft.com/office/drawing/2014/main" id="{74672A91-B38B-B1A6-07D9-A50D057109ED}"/>
              </a:ext>
            </a:extLst>
          </p:cNvPr>
          <p:cNvSpPr txBox="1"/>
          <p:nvPr/>
        </p:nvSpPr>
        <p:spPr>
          <a:xfrm>
            <a:off x="78495" y="1753805"/>
            <a:ext cx="6322306" cy="1477328"/>
          </a:xfrm>
          <a:prstGeom prst="rect">
            <a:avLst/>
          </a:prstGeom>
          <a:noFill/>
        </p:spPr>
        <p:txBody>
          <a:bodyPr wrap="square" rtlCol="0">
            <a:spAutoFit/>
          </a:bodyPr>
          <a:lstStyle/>
          <a:p>
            <a:pPr marL="285750" indent="-285750">
              <a:buFont typeface="Arial" panose="020B0604020202020204" pitchFamily="34" charset="0"/>
              <a:buChar char="•"/>
            </a:pPr>
            <a:r>
              <a:rPr lang="en-GB" noProof="0"/>
              <a:t>Groundwater selection based on NWS porewater study </a:t>
            </a:r>
          </a:p>
          <a:p>
            <a:pPr marL="742950" lvl="1" indent="-285750">
              <a:buFont typeface="Arial" panose="020B0604020202020204" pitchFamily="34" charset="0"/>
              <a:buChar char="•"/>
            </a:pPr>
            <a:r>
              <a:rPr lang="en-GB" noProof="0"/>
              <a:t>High salinity up to &gt;5 x seawater</a:t>
            </a:r>
          </a:p>
          <a:p>
            <a:pPr marL="742950" lvl="1" indent="-285750">
              <a:buFont typeface="Arial" panose="020B0604020202020204" pitchFamily="34" charset="0"/>
              <a:buChar char="•"/>
            </a:pPr>
            <a:r>
              <a:rPr lang="en-GB" noProof="0"/>
              <a:t>Saturated </a:t>
            </a:r>
            <a:r>
              <a:rPr lang="en-GB" noProof="0" err="1"/>
              <a:t>wrt</a:t>
            </a:r>
            <a:r>
              <a:rPr lang="en-GB" noProof="0"/>
              <a:t> key phases</a:t>
            </a:r>
          </a:p>
          <a:p>
            <a:pPr marL="742950" lvl="1" indent="-285750">
              <a:buFont typeface="Arial" panose="020B0604020202020204" pitchFamily="34" charset="0"/>
              <a:buChar char="•"/>
            </a:pPr>
            <a:r>
              <a:rPr lang="en-GB" noProof="0"/>
              <a:t>Oversaturated </a:t>
            </a:r>
            <a:r>
              <a:rPr lang="en-GB" noProof="0" err="1"/>
              <a:t>wrt</a:t>
            </a:r>
            <a:r>
              <a:rPr lang="en-GB" noProof="0"/>
              <a:t> CO</a:t>
            </a:r>
            <a:r>
              <a:rPr lang="en-GB" baseline="-25000" noProof="0"/>
              <a:t>2(g)</a:t>
            </a:r>
            <a:r>
              <a:rPr lang="en-GB" noProof="0"/>
              <a:t> </a:t>
            </a:r>
          </a:p>
          <a:p>
            <a:pPr lvl="1"/>
            <a:endParaRPr lang="en-GB" b="1" noProof="0"/>
          </a:p>
        </p:txBody>
      </p:sp>
      <p:pic>
        <p:nvPicPr>
          <p:cNvPr id="6" name="Picture 5" descr="A green background with white text&#10;&#10;Description automatically generated">
            <a:extLst>
              <a:ext uri="{FF2B5EF4-FFF2-40B4-BE49-F238E27FC236}">
                <a16:creationId xmlns:a16="http://schemas.microsoft.com/office/drawing/2014/main" id="{0D527FC3-E1AB-25EE-6861-29F2F5417DA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09887" y="1753805"/>
            <a:ext cx="1294235" cy="1828393"/>
          </a:xfrm>
          <a:prstGeom prst="rect">
            <a:avLst/>
          </a:prstGeom>
        </p:spPr>
      </p:pic>
      <p:sp>
        <p:nvSpPr>
          <p:cNvPr id="8" name="TextBox 7">
            <a:extLst>
              <a:ext uri="{FF2B5EF4-FFF2-40B4-BE49-F238E27FC236}">
                <a16:creationId xmlns:a16="http://schemas.microsoft.com/office/drawing/2014/main" id="{E2C9B300-03BC-B7F7-A6B8-2A7F8D57ABA4}"/>
              </a:ext>
            </a:extLst>
          </p:cNvPr>
          <p:cNvSpPr txBox="1"/>
          <p:nvPr/>
        </p:nvSpPr>
        <p:spPr>
          <a:xfrm>
            <a:off x="6262180" y="6585674"/>
            <a:ext cx="1907862" cy="338554"/>
          </a:xfrm>
          <a:prstGeom prst="rect">
            <a:avLst/>
          </a:prstGeom>
          <a:noFill/>
        </p:spPr>
        <p:txBody>
          <a:bodyPr wrap="square" rtlCol="0">
            <a:spAutoFit/>
          </a:bodyPr>
          <a:lstStyle/>
          <a:p>
            <a:r>
              <a:rPr lang="en-GB" sz="1600" noProof="0" dirty="0"/>
              <a:t>Units = ppm</a:t>
            </a:r>
          </a:p>
        </p:txBody>
      </p:sp>
      <p:pic>
        <p:nvPicPr>
          <p:cNvPr id="4" name="Picture 3" descr="A map of england with a red line&#10;&#10;Description automatically generated">
            <a:extLst>
              <a:ext uri="{FF2B5EF4-FFF2-40B4-BE49-F238E27FC236}">
                <a16:creationId xmlns:a16="http://schemas.microsoft.com/office/drawing/2014/main" id="{C7FADC6F-03D6-14B2-E1F4-8C09C7885151}"/>
              </a:ext>
            </a:extLst>
          </p:cNvPr>
          <p:cNvPicPr>
            <a:picLocks noChangeAspect="1"/>
          </p:cNvPicPr>
          <p:nvPr/>
        </p:nvPicPr>
        <p:blipFill>
          <a:blip r:embed="rId5"/>
          <a:srcRect l="7983" t="5718" r="6731" b="6772"/>
          <a:stretch/>
        </p:blipFill>
        <p:spPr>
          <a:xfrm>
            <a:off x="7852229" y="2170480"/>
            <a:ext cx="1130022" cy="1465943"/>
          </a:xfrm>
          <a:prstGeom prst="rect">
            <a:avLst/>
          </a:prstGeom>
        </p:spPr>
      </p:pic>
      <p:pic>
        <p:nvPicPr>
          <p:cNvPr id="15" name="Picture 14" descr="A diagram of a test tube&#10;&#10;Description automatically generated">
            <a:extLst>
              <a:ext uri="{FF2B5EF4-FFF2-40B4-BE49-F238E27FC236}">
                <a16:creationId xmlns:a16="http://schemas.microsoft.com/office/drawing/2014/main" id="{CCF78E36-D68E-FB8C-48D9-AB03A64670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9" y="3017917"/>
            <a:ext cx="4445632" cy="1762494"/>
          </a:xfrm>
          <a:prstGeom prst="rect">
            <a:avLst/>
          </a:prstGeom>
        </p:spPr>
      </p:pic>
      <p:graphicFrame>
        <p:nvGraphicFramePr>
          <p:cNvPr id="3" name="Table 2">
            <a:extLst>
              <a:ext uri="{FF2B5EF4-FFF2-40B4-BE49-F238E27FC236}">
                <a16:creationId xmlns:a16="http://schemas.microsoft.com/office/drawing/2014/main" id="{B2ECAAE1-CD0C-8D94-4D48-15E5054E2DFC}"/>
              </a:ext>
            </a:extLst>
          </p:cNvPr>
          <p:cNvGraphicFramePr>
            <a:graphicFrameLocks noGrp="1"/>
          </p:cNvGraphicFramePr>
          <p:nvPr>
            <p:extLst>
              <p:ext uri="{D42A27DB-BD31-4B8C-83A1-F6EECF244321}">
                <p14:modId xmlns:p14="http://schemas.microsoft.com/office/powerpoint/2010/main" val="509018708"/>
              </p:ext>
            </p:extLst>
          </p:nvPr>
        </p:nvGraphicFramePr>
        <p:xfrm>
          <a:off x="6049839" y="3744988"/>
          <a:ext cx="3003754" cy="2860096"/>
        </p:xfrm>
        <a:graphic>
          <a:graphicData uri="http://schemas.openxmlformats.org/drawingml/2006/table">
            <a:tbl>
              <a:tblPr>
                <a:tableStyleId>{5C22544A-7EE6-4342-B048-85BDC9FD1C3A}</a:tableStyleId>
              </a:tblPr>
              <a:tblGrid>
                <a:gridCol w="918099">
                  <a:extLst>
                    <a:ext uri="{9D8B030D-6E8A-4147-A177-3AD203B41FA5}">
                      <a16:colId xmlns:a16="http://schemas.microsoft.com/office/drawing/2014/main" val="3350390682"/>
                    </a:ext>
                  </a:extLst>
                </a:gridCol>
                <a:gridCol w="986319">
                  <a:extLst>
                    <a:ext uri="{9D8B030D-6E8A-4147-A177-3AD203B41FA5}">
                      <a16:colId xmlns:a16="http://schemas.microsoft.com/office/drawing/2014/main" val="2356910061"/>
                    </a:ext>
                  </a:extLst>
                </a:gridCol>
                <a:gridCol w="1099336">
                  <a:extLst>
                    <a:ext uri="{9D8B030D-6E8A-4147-A177-3AD203B41FA5}">
                      <a16:colId xmlns:a16="http://schemas.microsoft.com/office/drawing/2014/main" val="3362415965"/>
                    </a:ext>
                  </a:extLst>
                </a:gridCol>
              </a:tblGrid>
              <a:tr h="510776">
                <a:tc>
                  <a:txBody>
                    <a:bodyPr/>
                    <a:lstStyle/>
                    <a:p>
                      <a:pPr algn="ctr" fontAlgn="ctr"/>
                      <a:r>
                        <a:rPr lang="en-GB" sz="1200" b="1" i="0" u="none" strike="noStrike" noProof="0">
                          <a:solidFill>
                            <a:srgbClr val="000000"/>
                          </a:solidFill>
                          <a:effectLst/>
                          <a:latin typeface="Arial" panose="020B0604020202020204" pitchFamily="34" charset="0"/>
                        </a:rPr>
                        <a:t>Sample description</a:t>
                      </a:r>
                    </a:p>
                  </a:txBody>
                  <a:tcPr marL="7920" marR="7920" marT="7920" marB="0" anchor="ctr"/>
                </a:tc>
                <a:tc>
                  <a:txBody>
                    <a:bodyPr/>
                    <a:lstStyle/>
                    <a:p>
                      <a:pPr algn="ctr" fontAlgn="ctr"/>
                      <a:r>
                        <a:rPr lang="en-GB" sz="1200" b="1" u="none" strike="noStrike" noProof="0">
                          <a:effectLst/>
                        </a:rPr>
                        <a:t> Oxford Clay groundwater </a:t>
                      </a:r>
                      <a:endParaRPr lang="en-GB" sz="1200" b="1"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1" u="none" strike="noStrike" noProof="0">
                          <a:effectLst/>
                        </a:rPr>
                        <a:t>Following </a:t>
                      </a:r>
                      <a:r>
                        <a:rPr lang="en-GB" sz="1200" b="1" u="none" strike="noStrike" noProof="0" err="1">
                          <a:effectLst/>
                        </a:rPr>
                        <a:t>equil</a:t>
                      </a:r>
                      <a:r>
                        <a:rPr lang="en-GB" sz="1200" b="1" u="none" strike="noStrike" noProof="0">
                          <a:effectLst/>
                        </a:rPr>
                        <a:t>. with Oxford Clay </a:t>
                      </a:r>
                      <a:endParaRPr lang="en-GB" sz="1200" b="1" i="0" u="none" strike="noStrike" noProof="0">
                        <a:solidFill>
                          <a:srgbClr val="000000"/>
                        </a:solidFill>
                        <a:effectLst/>
                        <a:latin typeface="Arial" panose="020B0604020202020204" pitchFamily="34" charset="0"/>
                      </a:endParaRPr>
                    </a:p>
                  </a:txBody>
                  <a:tcPr marL="6031" marR="6031" marT="6031" marB="0" anchor="ctr">
                    <a:solidFill>
                      <a:schemeClr val="accent3">
                        <a:lumMod val="20000"/>
                        <a:lumOff val="80000"/>
                      </a:schemeClr>
                    </a:solidFill>
                  </a:tcPr>
                </a:tc>
                <a:extLst>
                  <a:ext uri="{0D108BD9-81ED-4DB2-BD59-A6C34878D82A}">
                    <a16:rowId xmlns:a16="http://schemas.microsoft.com/office/drawing/2014/main" val="3739746840"/>
                  </a:ext>
                </a:extLst>
              </a:tr>
              <a:tr h="184056">
                <a:tc>
                  <a:txBody>
                    <a:bodyPr/>
                    <a:lstStyle/>
                    <a:p>
                      <a:pPr algn="ctr" fontAlgn="ctr"/>
                      <a:r>
                        <a:rPr lang="en-GB" sz="1200" b="1" i="0" u="none" strike="noStrike" noProof="0">
                          <a:solidFill>
                            <a:srgbClr val="000000"/>
                          </a:solidFill>
                          <a:effectLst/>
                          <a:latin typeface="Arial" panose="020B0604020202020204" pitchFamily="34" charset="0"/>
                        </a:rPr>
                        <a:t>RW Code</a:t>
                      </a:r>
                    </a:p>
                  </a:txBody>
                  <a:tcPr marL="7920" marR="7920" marT="7920" marB="0" anchor="ctr"/>
                </a:tc>
                <a:tc>
                  <a:txBody>
                    <a:bodyPr/>
                    <a:lstStyle/>
                    <a:p>
                      <a:pPr algn="ctr" fontAlgn="ctr"/>
                      <a:r>
                        <a:rPr lang="en-GB" sz="1200" u="none" strike="noStrike" noProof="0">
                          <a:effectLst/>
                        </a:rPr>
                        <a:t>RW25</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a:t>
                      </a:r>
                    </a:p>
                  </a:txBody>
                  <a:tcPr marL="11085" marR="11085" marT="11085" marB="0" anchor="ctr">
                    <a:solidFill>
                      <a:schemeClr val="accent3">
                        <a:lumMod val="20000"/>
                        <a:lumOff val="80000"/>
                      </a:schemeClr>
                    </a:solidFill>
                  </a:tcPr>
                </a:tc>
                <a:extLst>
                  <a:ext uri="{0D108BD9-81ED-4DB2-BD59-A6C34878D82A}">
                    <a16:rowId xmlns:a16="http://schemas.microsoft.com/office/drawing/2014/main" val="2451856272"/>
                  </a:ext>
                </a:extLst>
              </a:tr>
              <a:tr h="184056">
                <a:tc>
                  <a:txBody>
                    <a:bodyPr/>
                    <a:lstStyle/>
                    <a:p>
                      <a:pPr algn="ctr" fontAlgn="ctr"/>
                      <a:endParaRPr lang="en-GB" sz="1200" b="1" i="0" u="none" strike="noStrike" noProof="0">
                        <a:solidFill>
                          <a:srgbClr val="000000"/>
                        </a:solidFill>
                        <a:effectLst/>
                        <a:latin typeface="Arial" panose="020B0604020202020204" pitchFamily="34" charset="0"/>
                      </a:endParaRPr>
                    </a:p>
                  </a:txBody>
                  <a:tcPr marL="7920" marR="7920" marT="7920" marB="0" anchor="ctr"/>
                </a:tc>
                <a:tc>
                  <a:txBody>
                    <a:bodyPr/>
                    <a:lstStyle/>
                    <a:p>
                      <a:pPr algn="ctr" fontAlgn="ctr"/>
                      <a:r>
                        <a:rPr lang="en-GB" sz="1200" u="none" strike="noStrike" noProof="0">
                          <a:effectLst/>
                        </a:rPr>
                        <a:t>mol/</a:t>
                      </a:r>
                      <a:r>
                        <a:rPr lang="en-GB" sz="1200" u="none" strike="noStrike" noProof="0" err="1">
                          <a:effectLst/>
                        </a:rPr>
                        <a:t>kgw</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mol/</a:t>
                      </a:r>
                      <a:r>
                        <a:rPr lang="en-GB" sz="1200" b="0" i="0" u="none" strike="noStrike" noProof="0" err="1">
                          <a:solidFill>
                            <a:srgbClr val="000000"/>
                          </a:solidFill>
                          <a:effectLst/>
                          <a:latin typeface="+mn-lt"/>
                        </a:rPr>
                        <a:t>kgw</a:t>
                      </a:r>
                      <a:endParaRPr lang="en-GB" sz="1200" b="0" i="0" u="none" strike="noStrike" noProof="0">
                        <a:solidFill>
                          <a:srgbClr val="000000"/>
                        </a:solidFill>
                        <a:effectLst/>
                        <a:latin typeface="+mn-lt"/>
                      </a:endParaRPr>
                    </a:p>
                  </a:txBody>
                  <a:tcPr marL="11085" marR="11085" marT="11085" marB="0" anchor="ctr">
                    <a:solidFill>
                      <a:schemeClr val="accent3">
                        <a:lumMod val="20000"/>
                        <a:lumOff val="80000"/>
                      </a:schemeClr>
                    </a:solidFill>
                  </a:tcPr>
                </a:tc>
                <a:extLst>
                  <a:ext uri="{0D108BD9-81ED-4DB2-BD59-A6C34878D82A}">
                    <a16:rowId xmlns:a16="http://schemas.microsoft.com/office/drawing/2014/main" val="2046877554"/>
                  </a:ext>
                </a:extLst>
              </a:tr>
              <a:tr h="119953">
                <a:tc>
                  <a:txBody>
                    <a:bodyPr/>
                    <a:lstStyle/>
                    <a:p>
                      <a:pPr algn="ctr" fontAlgn="ctr"/>
                      <a:r>
                        <a:rPr lang="en-GB" sz="1200" b="1" i="0" u="none" strike="noStrike" noProof="0">
                          <a:solidFill>
                            <a:srgbClr val="000000"/>
                          </a:solidFill>
                          <a:effectLst/>
                          <a:latin typeface="Arial" panose="020B0604020202020204" pitchFamily="34" charset="0"/>
                        </a:rPr>
                        <a:t>Ca</a:t>
                      </a:r>
                    </a:p>
                  </a:txBody>
                  <a:tcPr marL="7920" marR="7920" marT="7920" marB="0" anchor="ctr"/>
                </a:tc>
                <a:tc>
                  <a:txBody>
                    <a:bodyPr/>
                    <a:lstStyle/>
                    <a:p>
                      <a:pPr algn="ctr" fontAlgn="ctr"/>
                      <a:r>
                        <a:rPr lang="en-GB" sz="1200" u="none" strike="noStrike" noProof="0">
                          <a:effectLst/>
                        </a:rPr>
                        <a:t>1.36E-02</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u="none" strike="noStrike" noProof="0">
                          <a:effectLst/>
                        </a:rPr>
                        <a:t>1.56E-02</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3">
                        <a:lumMod val="20000"/>
                        <a:lumOff val="80000"/>
                      </a:schemeClr>
                    </a:solidFill>
                  </a:tcPr>
                </a:tc>
                <a:extLst>
                  <a:ext uri="{0D108BD9-81ED-4DB2-BD59-A6C34878D82A}">
                    <a16:rowId xmlns:a16="http://schemas.microsoft.com/office/drawing/2014/main" val="4057857401"/>
                  </a:ext>
                </a:extLst>
              </a:tr>
              <a:tr h="184056">
                <a:tc>
                  <a:txBody>
                    <a:bodyPr/>
                    <a:lstStyle/>
                    <a:p>
                      <a:pPr algn="ctr" fontAlgn="ctr"/>
                      <a:r>
                        <a:rPr lang="en-GB" sz="1200" b="1" i="0" u="none" strike="noStrike" noProof="0">
                          <a:solidFill>
                            <a:srgbClr val="000000"/>
                          </a:solidFill>
                          <a:effectLst/>
                          <a:latin typeface="Arial" panose="020B0604020202020204" pitchFamily="34" charset="0"/>
                        </a:rPr>
                        <a:t>Mg</a:t>
                      </a: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5.37E-02</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Arial" panose="020B0604020202020204" pitchFamily="34" charset="0"/>
                        </a:rPr>
                        <a:t>5.33E-02</a:t>
                      </a:r>
                    </a:p>
                  </a:txBody>
                  <a:tcPr marL="6031" marR="6031" marT="6031" marB="0" anchor="ctr">
                    <a:solidFill>
                      <a:schemeClr val="accent3">
                        <a:lumMod val="20000"/>
                        <a:lumOff val="80000"/>
                      </a:schemeClr>
                    </a:solidFill>
                  </a:tcPr>
                </a:tc>
                <a:extLst>
                  <a:ext uri="{0D108BD9-81ED-4DB2-BD59-A6C34878D82A}">
                    <a16:rowId xmlns:a16="http://schemas.microsoft.com/office/drawing/2014/main" val="59322911"/>
                  </a:ext>
                </a:extLst>
              </a:tr>
              <a:tr h="184056">
                <a:tc>
                  <a:txBody>
                    <a:bodyPr/>
                    <a:lstStyle/>
                    <a:p>
                      <a:pPr algn="ctr" fontAlgn="ctr"/>
                      <a:r>
                        <a:rPr lang="en-GB" sz="1200" b="1" i="0" u="none" strike="noStrike" noProof="0">
                          <a:solidFill>
                            <a:srgbClr val="000000"/>
                          </a:solidFill>
                          <a:effectLst/>
                          <a:latin typeface="Arial" panose="020B0604020202020204" pitchFamily="34" charset="0"/>
                        </a:rPr>
                        <a:t>Na</a:t>
                      </a: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4.77E-01</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Arial" panose="020B0604020202020204" pitchFamily="34" charset="0"/>
                        </a:rPr>
                        <a:t>4.77E-01</a:t>
                      </a:r>
                    </a:p>
                  </a:txBody>
                  <a:tcPr marL="6031" marR="6031" marT="6031" marB="0" anchor="ctr">
                    <a:solidFill>
                      <a:schemeClr val="accent3">
                        <a:lumMod val="20000"/>
                        <a:lumOff val="80000"/>
                      </a:schemeClr>
                    </a:solidFill>
                  </a:tcPr>
                </a:tc>
                <a:extLst>
                  <a:ext uri="{0D108BD9-81ED-4DB2-BD59-A6C34878D82A}">
                    <a16:rowId xmlns:a16="http://schemas.microsoft.com/office/drawing/2014/main" val="2899340754"/>
                  </a:ext>
                </a:extLst>
              </a:tr>
              <a:tr h="184056">
                <a:tc>
                  <a:txBody>
                    <a:bodyPr/>
                    <a:lstStyle/>
                    <a:p>
                      <a:pPr algn="ctr" fontAlgn="ctr"/>
                      <a:r>
                        <a:rPr lang="en-GB" sz="1200" b="1" i="0" u="none" strike="noStrike" noProof="0">
                          <a:solidFill>
                            <a:srgbClr val="000000"/>
                          </a:solidFill>
                          <a:effectLst/>
                          <a:latin typeface="Arial" panose="020B0604020202020204" pitchFamily="34" charset="0"/>
                        </a:rPr>
                        <a:t>K</a:t>
                      </a: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1.04E-02</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Arial" panose="020B0604020202020204" pitchFamily="34" charset="0"/>
                        </a:rPr>
                        <a:t>9.08E-03</a:t>
                      </a:r>
                    </a:p>
                  </a:txBody>
                  <a:tcPr marL="6031" marR="6031" marT="6031" marB="0" anchor="ctr">
                    <a:solidFill>
                      <a:schemeClr val="accent3">
                        <a:lumMod val="20000"/>
                        <a:lumOff val="80000"/>
                      </a:schemeClr>
                    </a:solidFill>
                  </a:tcPr>
                </a:tc>
                <a:extLst>
                  <a:ext uri="{0D108BD9-81ED-4DB2-BD59-A6C34878D82A}">
                    <a16:rowId xmlns:a16="http://schemas.microsoft.com/office/drawing/2014/main" val="2737982388"/>
                  </a:ext>
                </a:extLst>
              </a:tr>
              <a:tr h="184056">
                <a:tc>
                  <a:txBody>
                    <a:bodyPr/>
                    <a:lstStyle/>
                    <a:p>
                      <a:pPr algn="ctr" fontAlgn="ctr"/>
                      <a:r>
                        <a:rPr lang="en-GB" sz="1200" b="1" i="0" u="none" strike="noStrike" noProof="0">
                          <a:solidFill>
                            <a:srgbClr val="000000"/>
                          </a:solidFill>
                          <a:effectLst/>
                          <a:latin typeface="Arial" panose="020B0604020202020204" pitchFamily="34" charset="0"/>
                        </a:rPr>
                        <a:t>HCO</a:t>
                      </a:r>
                      <a:r>
                        <a:rPr lang="en-GB" sz="1200" b="1" i="0" u="none" strike="noStrike" baseline="-25000" noProof="0">
                          <a:solidFill>
                            <a:srgbClr val="000000"/>
                          </a:solidFill>
                          <a:effectLst/>
                          <a:latin typeface="Arial" panose="020B0604020202020204" pitchFamily="34" charset="0"/>
                        </a:rPr>
                        <a:t>3</a:t>
                      </a:r>
                      <a:endParaRPr lang="en-GB" sz="1200" b="1" i="0" u="none" strike="noStrike" noProof="0">
                        <a:solidFill>
                          <a:srgbClr val="000000"/>
                        </a:solidFill>
                        <a:effectLst/>
                        <a:latin typeface="Arial" panose="020B0604020202020204" pitchFamily="34" charset="0"/>
                      </a:endParaRP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1.39E-03</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Arial" panose="020B0604020202020204" pitchFamily="34" charset="0"/>
                        </a:rPr>
                        <a:t>3.37E-03</a:t>
                      </a:r>
                    </a:p>
                  </a:txBody>
                  <a:tcPr marL="6031" marR="6031" marT="6031" marB="0" anchor="ctr">
                    <a:solidFill>
                      <a:schemeClr val="accent3">
                        <a:lumMod val="20000"/>
                        <a:lumOff val="80000"/>
                      </a:schemeClr>
                    </a:solidFill>
                  </a:tcPr>
                </a:tc>
                <a:extLst>
                  <a:ext uri="{0D108BD9-81ED-4DB2-BD59-A6C34878D82A}">
                    <a16:rowId xmlns:a16="http://schemas.microsoft.com/office/drawing/2014/main" val="2078201859"/>
                  </a:ext>
                </a:extLst>
              </a:tr>
              <a:tr h="184056">
                <a:tc>
                  <a:txBody>
                    <a:bodyPr/>
                    <a:lstStyle/>
                    <a:p>
                      <a:pPr algn="ctr" fontAlgn="ctr"/>
                      <a:r>
                        <a:rPr lang="en-GB" sz="1200" b="1" i="0" u="none" strike="noStrike" noProof="0">
                          <a:solidFill>
                            <a:srgbClr val="000000"/>
                          </a:solidFill>
                          <a:effectLst/>
                          <a:latin typeface="Arial" panose="020B0604020202020204" pitchFamily="34" charset="0"/>
                        </a:rPr>
                        <a:t>SO</a:t>
                      </a:r>
                      <a:r>
                        <a:rPr lang="en-GB" sz="1200" b="1" i="0" u="none" strike="noStrike" baseline="-25000" noProof="0">
                          <a:solidFill>
                            <a:srgbClr val="000000"/>
                          </a:solidFill>
                          <a:effectLst/>
                          <a:latin typeface="Arial" panose="020B0604020202020204" pitchFamily="34" charset="0"/>
                        </a:rPr>
                        <a:t>4</a:t>
                      </a:r>
                      <a:endParaRPr lang="en-GB" sz="1200" b="1" i="0" u="none" strike="noStrike" noProof="0">
                        <a:solidFill>
                          <a:srgbClr val="000000"/>
                        </a:solidFill>
                        <a:effectLst/>
                        <a:latin typeface="Arial" panose="020B0604020202020204" pitchFamily="34" charset="0"/>
                      </a:endParaRP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3.23E-02</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Arial" panose="020B0604020202020204" pitchFamily="34" charset="0"/>
                        </a:rPr>
                        <a:t>3.23E-02</a:t>
                      </a:r>
                    </a:p>
                  </a:txBody>
                  <a:tcPr marL="6031" marR="6031" marT="6031" marB="0" anchor="ctr">
                    <a:solidFill>
                      <a:schemeClr val="accent3">
                        <a:lumMod val="20000"/>
                        <a:lumOff val="80000"/>
                      </a:schemeClr>
                    </a:solidFill>
                  </a:tcPr>
                </a:tc>
                <a:extLst>
                  <a:ext uri="{0D108BD9-81ED-4DB2-BD59-A6C34878D82A}">
                    <a16:rowId xmlns:a16="http://schemas.microsoft.com/office/drawing/2014/main" val="2184318268"/>
                  </a:ext>
                </a:extLst>
              </a:tr>
              <a:tr h="184056">
                <a:tc>
                  <a:txBody>
                    <a:bodyPr/>
                    <a:lstStyle/>
                    <a:p>
                      <a:pPr algn="ctr" fontAlgn="ctr"/>
                      <a:r>
                        <a:rPr lang="en-GB" sz="1200" b="1" i="0" u="none" strike="noStrike" noProof="0">
                          <a:solidFill>
                            <a:srgbClr val="000000"/>
                          </a:solidFill>
                          <a:effectLst/>
                          <a:latin typeface="Arial" panose="020B0604020202020204" pitchFamily="34" charset="0"/>
                        </a:rPr>
                        <a:t>Cl</a:t>
                      </a: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5.58E-01</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Arial" panose="020B0604020202020204" pitchFamily="34" charset="0"/>
                        </a:rPr>
                        <a:t>5.58E-01</a:t>
                      </a:r>
                    </a:p>
                  </a:txBody>
                  <a:tcPr marL="6031" marR="6031" marT="6031" marB="0" anchor="ctr">
                    <a:solidFill>
                      <a:schemeClr val="accent3">
                        <a:lumMod val="20000"/>
                        <a:lumOff val="80000"/>
                      </a:schemeClr>
                    </a:solidFill>
                  </a:tcPr>
                </a:tc>
                <a:extLst>
                  <a:ext uri="{0D108BD9-81ED-4DB2-BD59-A6C34878D82A}">
                    <a16:rowId xmlns:a16="http://schemas.microsoft.com/office/drawing/2014/main" val="1035679527"/>
                  </a:ext>
                </a:extLst>
              </a:tr>
              <a:tr h="184056">
                <a:tc>
                  <a:txBody>
                    <a:bodyPr/>
                    <a:lstStyle/>
                    <a:p>
                      <a:pPr algn="ctr" fontAlgn="ctr"/>
                      <a:r>
                        <a:rPr lang="en-GB" sz="1200" b="1" i="0" u="none" strike="noStrike" noProof="0">
                          <a:solidFill>
                            <a:srgbClr val="000000"/>
                          </a:solidFill>
                          <a:effectLst/>
                          <a:latin typeface="Arial" panose="020B0604020202020204" pitchFamily="34" charset="0"/>
                        </a:rPr>
                        <a:t>SiO</a:t>
                      </a:r>
                      <a:r>
                        <a:rPr lang="en-GB" sz="1200" b="1" i="0" u="none" strike="noStrike" baseline="-25000" noProof="0">
                          <a:solidFill>
                            <a:srgbClr val="000000"/>
                          </a:solidFill>
                          <a:effectLst/>
                          <a:latin typeface="Arial" panose="020B0604020202020204" pitchFamily="34" charset="0"/>
                        </a:rPr>
                        <a:t>2</a:t>
                      </a:r>
                      <a:r>
                        <a:rPr lang="en-GB" sz="1200" b="1" i="0" u="none" strike="noStrike" noProof="0">
                          <a:solidFill>
                            <a:srgbClr val="000000"/>
                          </a:solidFill>
                          <a:effectLst/>
                          <a:latin typeface="Arial" panose="020B0604020202020204" pitchFamily="34" charset="0"/>
                        </a:rPr>
                        <a:t>(</a:t>
                      </a:r>
                      <a:r>
                        <a:rPr lang="en-GB" sz="1200" b="1" i="0" u="none" strike="noStrike" noProof="0" err="1">
                          <a:solidFill>
                            <a:srgbClr val="000000"/>
                          </a:solidFill>
                          <a:effectLst/>
                          <a:latin typeface="Arial" panose="020B0604020202020204" pitchFamily="34" charset="0"/>
                        </a:rPr>
                        <a:t>aq</a:t>
                      </a:r>
                      <a:r>
                        <a:rPr lang="en-GB" sz="1200" b="1" i="0" u="none" strike="noStrike" noProof="0">
                          <a:solidFill>
                            <a:srgbClr val="000000"/>
                          </a:solidFill>
                          <a:effectLst/>
                          <a:latin typeface="Arial" panose="020B0604020202020204" pitchFamily="34" charset="0"/>
                        </a:rPr>
                        <a:t>)</a:t>
                      </a: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0</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1.76E04</a:t>
                      </a:r>
                    </a:p>
                  </a:txBody>
                  <a:tcPr marL="11085" marR="11085" marT="11085" marB="0" anchor="ctr">
                    <a:solidFill>
                      <a:schemeClr val="accent3">
                        <a:lumMod val="20000"/>
                        <a:lumOff val="80000"/>
                      </a:schemeClr>
                    </a:solidFill>
                  </a:tcPr>
                </a:tc>
                <a:extLst>
                  <a:ext uri="{0D108BD9-81ED-4DB2-BD59-A6C34878D82A}">
                    <a16:rowId xmlns:a16="http://schemas.microsoft.com/office/drawing/2014/main" val="1058596397"/>
                  </a:ext>
                </a:extLst>
              </a:tr>
              <a:tr h="184056">
                <a:tc>
                  <a:txBody>
                    <a:bodyPr/>
                    <a:lstStyle/>
                    <a:p>
                      <a:pPr algn="ctr" fontAlgn="ctr"/>
                      <a:r>
                        <a:rPr lang="en-GB" sz="1200" b="1" i="0" u="none" strike="noStrike" noProof="0">
                          <a:solidFill>
                            <a:srgbClr val="000000"/>
                          </a:solidFill>
                          <a:effectLst/>
                          <a:latin typeface="Arial" panose="020B0604020202020204" pitchFamily="34" charset="0"/>
                        </a:rPr>
                        <a:t>Al</a:t>
                      </a: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0</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3.89E-09</a:t>
                      </a:r>
                    </a:p>
                  </a:txBody>
                  <a:tcPr marL="11085" marR="11085" marT="11085" marB="0" anchor="ctr">
                    <a:solidFill>
                      <a:schemeClr val="accent3">
                        <a:lumMod val="20000"/>
                        <a:lumOff val="80000"/>
                      </a:schemeClr>
                    </a:solidFill>
                  </a:tcPr>
                </a:tc>
                <a:extLst>
                  <a:ext uri="{0D108BD9-81ED-4DB2-BD59-A6C34878D82A}">
                    <a16:rowId xmlns:a16="http://schemas.microsoft.com/office/drawing/2014/main" val="3785655433"/>
                  </a:ext>
                </a:extLst>
              </a:tr>
              <a:tr h="184056">
                <a:tc>
                  <a:txBody>
                    <a:bodyPr/>
                    <a:lstStyle/>
                    <a:p>
                      <a:pPr algn="ctr" fontAlgn="ctr"/>
                      <a:r>
                        <a:rPr lang="en-GB" sz="1200" b="1" i="0" u="none" strike="noStrike" noProof="0">
                          <a:solidFill>
                            <a:srgbClr val="000000"/>
                          </a:solidFill>
                          <a:effectLst/>
                          <a:latin typeface="Arial" panose="020B0604020202020204" pitchFamily="34" charset="0"/>
                        </a:rPr>
                        <a:t>pH</a:t>
                      </a:r>
                    </a:p>
                  </a:txBody>
                  <a:tcPr marL="7920" marR="7920" marT="7920" marB="0" anchor="ctr"/>
                </a:tc>
                <a:tc>
                  <a:txBody>
                    <a:bodyPr/>
                    <a:lstStyle/>
                    <a:p>
                      <a:pPr algn="ctr" fontAlgn="ctr"/>
                      <a:r>
                        <a:rPr lang="en-GB" sz="1200" u="none" strike="noStrike" noProof="0">
                          <a:effectLst/>
                        </a:rPr>
                        <a:t>7.1</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7.19</a:t>
                      </a:r>
                    </a:p>
                  </a:txBody>
                  <a:tcPr marL="11085" marR="11085" marT="11085" marB="0" anchor="ctr">
                    <a:solidFill>
                      <a:schemeClr val="accent3">
                        <a:lumMod val="20000"/>
                        <a:lumOff val="80000"/>
                      </a:schemeClr>
                    </a:solidFill>
                  </a:tcPr>
                </a:tc>
                <a:extLst>
                  <a:ext uri="{0D108BD9-81ED-4DB2-BD59-A6C34878D82A}">
                    <a16:rowId xmlns:a16="http://schemas.microsoft.com/office/drawing/2014/main" val="66184445"/>
                  </a:ext>
                </a:extLst>
              </a:tr>
            </a:tbl>
          </a:graphicData>
        </a:graphic>
      </p:graphicFrame>
      <p:pic>
        <p:nvPicPr>
          <p:cNvPr id="10" name="Picture 9" descr="A graph of a graph with numbers and a line&#10;&#10;Description automatically generated">
            <a:extLst>
              <a:ext uri="{FF2B5EF4-FFF2-40B4-BE49-F238E27FC236}">
                <a16:creationId xmlns:a16="http://schemas.microsoft.com/office/drawing/2014/main" id="{01D8B794-CF06-006B-2B76-FB11F86951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8451" y="4858486"/>
            <a:ext cx="3149601" cy="1862408"/>
          </a:xfrm>
          <a:prstGeom prst="rect">
            <a:avLst/>
          </a:prstGeom>
        </p:spPr>
      </p:pic>
      <p:sp>
        <p:nvSpPr>
          <p:cNvPr id="12" name="TextBox 11">
            <a:extLst>
              <a:ext uri="{FF2B5EF4-FFF2-40B4-BE49-F238E27FC236}">
                <a16:creationId xmlns:a16="http://schemas.microsoft.com/office/drawing/2014/main" id="{20186970-3A51-21AB-DC2C-28BBA8922618}"/>
              </a:ext>
            </a:extLst>
          </p:cNvPr>
          <p:cNvSpPr txBox="1"/>
          <p:nvPr/>
        </p:nvSpPr>
        <p:spPr>
          <a:xfrm>
            <a:off x="112179" y="4858486"/>
            <a:ext cx="2407094" cy="1077218"/>
          </a:xfrm>
          <a:prstGeom prst="rect">
            <a:avLst/>
          </a:prstGeom>
          <a:noFill/>
        </p:spPr>
        <p:txBody>
          <a:bodyPr wrap="square">
            <a:spAutoFit/>
          </a:bodyPr>
          <a:lstStyle/>
          <a:p>
            <a:r>
              <a:rPr lang="en-GB" sz="1600" noProof="0">
                <a:solidFill>
                  <a:srgbClr val="01172E"/>
                </a:solidFill>
                <a:effectLst/>
                <a:latin typeface="Helvetica" pitchFamily="2" charset="0"/>
              </a:rPr>
              <a:t>PHREEQC v3.7.3 geochemical modelling </a:t>
            </a:r>
            <a:r>
              <a:rPr lang="en-GB" sz="1600" noProof="0">
                <a:solidFill>
                  <a:srgbClr val="01172E"/>
                </a:solidFill>
                <a:latin typeface="Helvetica" pitchFamily="2" charset="0"/>
              </a:rPr>
              <a:t>(</a:t>
            </a:r>
            <a:r>
              <a:rPr lang="en-GB" sz="1600" noProof="0" err="1">
                <a:solidFill>
                  <a:srgbClr val="01172E"/>
                </a:solidFill>
                <a:effectLst/>
                <a:latin typeface="Helvetica" pitchFamily="2" charset="0"/>
              </a:rPr>
              <a:t>Thermochimie</a:t>
            </a:r>
            <a:r>
              <a:rPr lang="en-GB" sz="1600" noProof="0">
                <a:solidFill>
                  <a:srgbClr val="01172E"/>
                </a:solidFill>
                <a:effectLst/>
                <a:latin typeface="Helvetica" pitchFamily="2" charset="0"/>
              </a:rPr>
              <a:t> SIT v12a database)</a:t>
            </a:r>
          </a:p>
        </p:txBody>
      </p:sp>
      <p:pic>
        <p:nvPicPr>
          <p:cNvPr id="2050" name="Picture 2" descr="National Nuclear Laboratory">
            <a:extLst>
              <a:ext uri="{FF2B5EF4-FFF2-40B4-BE49-F238E27FC236}">
                <a16:creationId xmlns:a16="http://schemas.microsoft.com/office/drawing/2014/main" id="{2AEAA0B4-F518-5873-AFF8-768C9B8F78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864" y="6063992"/>
            <a:ext cx="1843314" cy="4817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51595CEA-A494-5EDF-8039-C8513A2EB12E}"/>
              </a:ext>
            </a:extLst>
          </p:cNvPr>
          <p:cNvGraphicFramePr>
            <a:graphicFrameLocks noGrp="1"/>
          </p:cNvGraphicFramePr>
          <p:nvPr>
            <p:extLst>
              <p:ext uri="{D42A27DB-BD31-4B8C-83A1-F6EECF244321}">
                <p14:modId xmlns:p14="http://schemas.microsoft.com/office/powerpoint/2010/main" val="267801"/>
              </p:ext>
            </p:extLst>
          </p:nvPr>
        </p:nvGraphicFramePr>
        <p:xfrm>
          <a:off x="6049839" y="3744988"/>
          <a:ext cx="3003754" cy="2882251"/>
        </p:xfrm>
        <a:graphic>
          <a:graphicData uri="http://schemas.openxmlformats.org/drawingml/2006/table">
            <a:tbl>
              <a:tblPr>
                <a:tableStyleId>{5C22544A-7EE6-4342-B048-85BDC9FD1C3A}</a:tableStyleId>
              </a:tblPr>
              <a:tblGrid>
                <a:gridCol w="918099">
                  <a:extLst>
                    <a:ext uri="{9D8B030D-6E8A-4147-A177-3AD203B41FA5}">
                      <a16:colId xmlns:a16="http://schemas.microsoft.com/office/drawing/2014/main" val="3350390682"/>
                    </a:ext>
                  </a:extLst>
                </a:gridCol>
                <a:gridCol w="986319">
                  <a:extLst>
                    <a:ext uri="{9D8B030D-6E8A-4147-A177-3AD203B41FA5}">
                      <a16:colId xmlns:a16="http://schemas.microsoft.com/office/drawing/2014/main" val="2356910061"/>
                    </a:ext>
                  </a:extLst>
                </a:gridCol>
                <a:gridCol w="1099336">
                  <a:extLst>
                    <a:ext uri="{9D8B030D-6E8A-4147-A177-3AD203B41FA5}">
                      <a16:colId xmlns:a16="http://schemas.microsoft.com/office/drawing/2014/main" val="3362415965"/>
                    </a:ext>
                  </a:extLst>
                </a:gridCol>
              </a:tblGrid>
              <a:tr h="510776">
                <a:tc>
                  <a:txBody>
                    <a:bodyPr/>
                    <a:lstStyle/>
                    <a:p>
                      <a:pPr algn="ctr" fontAlgn="ctr"/>
                      <a:r>
                        <a:rPr lang="en-GB" sz="1200" b="1" i="0" u="none" strike="noStrike" noProof="0">
                          <a:solidFill>
                            <a:srgbClr val="000000"/>
                          </a:solidFill>
                          <a:effectLst/>
                          <a:latin typeface="Arial" panose="020B0604020202020204" pitchFamily="34" charset="0"/>
                        </a:rPr>
                        <a:t>Sample description</a:t>
                      </a:r>
                    </a:p>
                  </a:txBody>
                  <a:tcPr marL="7920" marR="7920" marT="7920" marB="0" anchor="ctr"/>
                </a:tc>
                <a:tc>
                  <a:txBody>
                    <a:bodyPr/>
                    <a:lstStyle/>
                    <a:p>
                      <a:pPr algn="ctr" fontAlgn="ctr"/>
                      <a:r>
                        <a:rPr lang="en-GB" sz="1200" b="1" u="none" strike="noStrike" noProof="0">
                          <a:effectLst/>
                        </a:rPr>
                        <a:t> Oxford Clay</a:t>
                      </a:r>
                      <a:endParaRPr lang="en-GB" sz="1200" b="1"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1" u="none" strike="noStrike" noProof="0">
                          <a:effectLst/>
                        </a:rPr>
                        <a:t>Mercia Mudstone Group</a:t>
                      </a:r>
                      <a:endParaRPr lang="en-GB" sz="1200" b="1" i="0" u="none" strike="noStrike" noProof="0">
                        <a:solidFill>
                          <a:srgbClr val="000000"/>
                        </a:solidFill>
                        <a:effectLst/>
                        <a:latin typeface="Arial" panose="020B0604020202020204" pitchFamily="34" charset="0"/>
                      </a:endParaRPr>
                    </a:p>
                  </a:txBody>
                  <a:tcPr marL="6031" marR="6031" marT="6031" marB="0" anchor="ctr"/>
                </a:tc>
                <a:extLst>
                  <a:ext uri="{0D108BD9-81ED-4DB2-BD59-A6C34878D82A}">
                    <a16:rowId xmlns:a16="http://schemas.microsoft.com/office/drawing/2014/main" val="3739746840"/>
                  </a:ext>
                </a:extLst>
              </a:tr>
              <a:tr h="184056">
                <a:tc>
                  <a:txBody>
                    <a:bodyPr/>
                    <a:lstStyle/>
                    <a:p>
                      <a:pPr algn="ctr" fontAlgn="ctr"/>
                      <a:r>
                        <a:rPr lang="en-GB" sz="1200" b="1" i="0" u="none" strike="noStrike" noProof="0">
                          <a:solidFill>
                            <a:srgbClr val="000000"/>
                          </a:solidFill>
                          <a:effectLst/>
                          <a:latin typeface="Arial" panose="020B0604020202020204" pitchFamily="34" charset="0"/>
                        </a:rPr>
                        <a:t>RW Code</a:t>
                      </a:r>
                    </a:p>
                  </a:txBody>
                  <a:tcPr marL="7920" marR="7920" marT="7920" marB="0" anchor="ctr"/>
                </a:tc>
                <a:tc>
                  <a:txBody>
                    <a:bodyPr/>
                    <a:lstStyle/>
                    <a:p>
                      <a:pPr algn="ctr" fontAlgn="ctr"/>
                      <a:r>
                        <a:rPr lang="en-GB" sz="1200" u="none" strike="noStrike" noProof="0">
                          <a:effectLst/>
                        </a:rPr>
                        <a:t>RW25</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RW5</a:t>
                      </a:r>
                    </a:p>
                  </a:txBody>
                  <a:tcPr marL="11085" marR="11085" marT="11085" marB="0" anchor="ctr"/>
                </a:tc>
                <a:extLst>
                  <a:ext uri="{0D108BD9-81ED-4DB2-BD59-A6C34878D82A}">
                    <a16:rowId xmlns:a16="http://schemas.microsoft.com/office/drawing/2014/main" val="2451856272"/>
                  </a:ext>
                </a:extLst>
              </a:tr>
              <a:tr h="184056">
                <a:tc>
                  <a:txBody>
                    <a:bodyPr/>
                    <a:lstStyle/>
                    <a:p>
                      <a:pPr algn="ctr" fontAlgn="ctr"/>
                      <a:r>
                        <a:rPr lang="en-GB" sz="1200" b="1" i="0" u="none" strike="noStrike" noProof="0" dirty="0">
                          <a:solidFill>
                            <a:srgbClr val="000000"/>
                          </a:solidFill>
                          <a:effectLst/>
                          <a:latin typeface="Arial" panose="020B0604020202020204" pitchFamily="34" charset="0"/>
                        </a:rPr>
                        <a:t>TDS (ppm)</a:t>
                      </a:r>
                    </a:p>
                  </a:txBody>
                  <a:tcPr marL="7920" marR="7920" marT="7920" marB="0" anchor="ctr"/>
                </a:tc>
                <a:tc>
                  <a:txBody>
                    <a:bodyPr/>
                    <a:lstStyle/>
                    <a:p>
                      <a:pPr algn="ctr" fontAlgn="ctr"/>
                      <a:r>
                        <a:rPr lang="en-GB" sz="1200" u="none" strike="noStrike" noProof="0">
                          <a:effectLst/>
                        </a:rPr>
                        <a:t>36,135</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189,191</a:t>
                      </a:r>
                    </a:p>
                  </a:txBody>
                  <a:tcPr marL="11085" marR="11085" marT="11085" marB="0" anchor="ctr"/>
                </a:tc>
                <a:extLst>
                  <a:ext uri="{0D108BD9-81ED-4DB2-BD59-A6C34878D82A}">
                    <a16:rowId xmlns:a16="http://schemas.microsoft.com/office/drawing/2014/main" val="2046877554"/>
                  </a:ext>
                </a:extLst>
              </a:tr>
              <a:tr h="184056">
                <a:tc>
                  <a:txBody>
                    <a:bodyPr/>
                    <a:lstStyle/>
                    <a:p>
                      <a:pPr algn="ctr" fontAlgn="ctr"/>
                      <a:r>
                        <a:rPr lang="en-GB" sz="1200" b="1" i="0" u="none" strike="noStrike" noProof="0">
                          <a:solidFill>
                            <a:srgbClr val="000000"/>
                          </a:solidFill>
                          <a:effectLst/>
                          <a:latin typeface="Arial" panose="020B0604020202020204" pitchFamily="34" charset="0"/>
                        </a:rPr>
                        <a:t>Ca</a:t>
                      </a:r>
                    </a:p>
                  </a:txBody>
                  <a:tcPr marL="7920" marR="7920" marT="7920" marB="0" anchor="ctr"/>
                </a:tc>
                <a:tc>
                  <a:txBody>
                    <a:bodyPr/>
                    <a:lstStyle/>
                    <a:p>
                      <a:pPr algn="ctr" fontAlgn="ctr"/>
                      <a:r>
                        <a:rPr lang="en-GB" sz="1200" u="none" strike="noStrike" noProof="0">
                          <a:effectLst/>
                        </a:rPr>
                        <a:t>544</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2287</a:t>
                      </a:r>
                    </a:p>
                  </a:txBody>
                  <a:tcPr marL="11085" marR="11085" marT="11085" marB="0" anchor="ctr"/>
                </a:tc>
                <a:extLst>
                  <a:ext uri="{0D108BD9-81ED-4DB2-BD59-A6C34878D82A}">
                    <a16:rowId xmlns:a16="http://schemas.microsoft.com/office/drawing/2014/main" val="4057857401"/>
                  </a:ext>
                </a:extLst>
              </a:tr>
              <a:tr h="184056">
                <a:tc>
                  <a:txBody>
                    <a:bodyPr/>
                    <a:lstStyle/>
                    <a:p>
                      <a:pPr algn="ctr" fontAlgn="ctr"/>
                      <a:r>
                        <a:rPr lang="en-GB" sz="1200" b="1" i="0" u="none" strike="noStrike" noProof="0">
                          <a:solidFill>
                            <a:srgbClr val="000000"/>
                          </a:solidFill>
                          <a:effectLst/>
                          <a:latin typeface="Arial" panose="020B0604020202020204" pitchFamily="34" charset="0"/>
                        </a:rPr>
                        <a:t>Mg</a:t>
                      </a:r>
                    </a:p>
                  </a:txBody>
                  <a:tcPr marL="7920" marR="7920" marT="7920" marB="0" anchor="ctr"/>
                </a:tc>
                <a:tc>
                  <a:txBody>
                    <a:bodyPr/>
                    <a:lstStyle/>
                    <a:p>
                      <a:pPr algn="ctr" fontAlgn="ctr"/>
                      <a:r>
                        <a:rPr lang="en-GB" sz="1200" u="none" strike="noStrike" noProof="0">
                          <a:effectLst/>
                        </a:rPr>
                        <a:t>1306</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1236</a:t>
                      </a:r>
                    </a:p>
                  </a:txBody>
                  <a:tcPr marL="11085" marR="11085" marT="11085" marB="0" anchor="ctr"/>
                </a:tc>
                <a:extLst>
                  <a:ext uri="{0D108BD9-81ED-4DB2-BD59-A6C34878D82A}">
                    <a16:rowId xmlns:a16="http://schemas.microsoft.com/office/drawing/2014/main" val="59322911"/>
                  </a:ext>
                </a:extLst>
              </a:tr>
              <a:tr h="184056">
                <a:tc>
                  <a:txBody>
                    <a:bodyPr/>
                    <a:lstStyle/>
                    <a:p>
                      <a:pPr algn="ctr" fontAlgn="ctr"/>
                      <a:r>
                        <a:rPr lang="en-GB" sz="1200" b="1" i="0" u="none" strike="noStrike" noProof="0">
                          <a:solidFill>
                            <a:srgbClr val="000000"/>
                          </a:solidFill>
                          <a:effectLst/>
                          <a:latin typeface="Arial" panose="020B0604020202020204" pitchFamily="34" charset="0"/>
                        </a:rPr>
                        <a:t>Na</a:t>
                      </a:r>
                    </a:p>
                  </a:txBody>
                  <a:tcPr marL="7920" marR="7920" marT="7920" marB="0" anchor="ctr"/>
                </a:tc>
                <a:tc>
                  <a:txBody>
                    <a:bodyPr/>
                    <a:lstStyle/>
                    <a:p>
                      <a:pPr algn="ctr" fontAlgn="ctr"/>
                      <a:r>
                        <a:rPr lang="en-GB" sz="1200" u="none" strike="noStrike" noProof="0">
                          <a:effectLst/>
                        </a:rPr>
                        <a:t>10,968</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69,090</a:t>
                      </a:r>
                    </a:p>
                  </a:txBody>
                  <a:tcPr marL="11085" marR="11085" marT="11085" marB="0" anchor="ctr"/>
                </a:tc>
                <a:extLst>
                  <a:ext uri="{0D108BD9-81ED-4DB2-BD59-A6C34878D82A}">
                    <a16:rowId xmlns:a16="http://schemas.microsoft.com/office/drawing/2014/main" val="2899340754"/>
                  </a:ext>
                </a:extLst>
              </a:tr>
              <a:tr h="184056">
                <a:tc>
                  <a:txBody>
                    <a:bodyPr/>
                    <a:lstStyle/>
                    <a:p>
                      <a:pPr algn="ctr" fontAlgn="ctr"/>
                      <a:r>
                        <a:rPr lang="en-GB" sz="1200" b="1" i="0" u="none" strike="noStrike" noProof="0">
                          <a:solidFill>
                            <a:srgbClr val="000000"/>
                          </a:solidFill>
                          <a:effectLst/>
                          <a:latin typeface="Arial" panose="020B0604020202020204" pitchFamily="34" charset="0"/>
                        </a:rPr>
                        <a:t>K</a:t>
                      </a:r>
                    </a:p>
                  </a:txBody>
                  <a:tcPr marL="7920" marR="7920" marT="7920" marB="0" anchor="ctr"/>
                </a:tc>
                <a:tc>
                  <a:txBody>
                    <a:bodyPr/>
                    <a:lstStyle/>
                    <a:p>
                      <a:pPr algn="ctr" fontAlgn="ctr"/>
                      <a:r>
                        <a:rPr lang="en-GB" sz="1200" u="none" strike="noStrike" noProof="0">
                          <a:effectLst/>
                        </a:rPr>
                        <a:t>406</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488</a:t>
                      </a:r>
                    </a:p>
                  </a:txBody>
                  <a:tcPr marL="11085" marR="11085" marT="11085" marB="0" anchor="ctr"/>
                </a:tc>
                <a:extLst>
                  <a:ext uri="{0D108BD9-81ED-4DB2-BD59-A6C34878D82A}">
                    <a16:rowId xmlns:a16="http://schemas.microsoft.com/office/drawing/2014/main" val="2737982388"/>
                  </a:ext>
                </a:extLst>
              </a:tr>
              <a:tr h="184056">
                <a:tc>
                  <a:txBody>
                    <a:bodyPr/>
                    <a:lstStyle/>
                    <a:p>
                      <a:pPr algn="ctr" fontAlgn="ctr"/>
                      <a:r>
                        <a:rPr lang="en-GB" sz="1200" b="1" i="0" u="none" strike="noStrike" noProof="0">
                          <a:solidFill>
                            <a:srgbClr val="000000"/>
                          </a:solidFill>
                          <a:effectLst/>
                          <a:latin typeface="Arial" panose="020B0604020202020204" pitchFamily="34" charset="0"/>
                        </a:rPr>
                        <a:t>HCO</a:t>
                      </a:r>
                      <a:r>
                        <a:rPr lang="en-GB" sz="1200" b="1" i="0" u="none" strike="noStrike" baseline="-25000" noProof="0">
                          <a:solidFill>
                            <a:srgbClr val="000000"/>
                          </a:solidFill>
                          <a:effectLst/>
                          <a:latin typeface="Arial" panose="020B0604020202020204" pitchFamily="34" charset="0"/>
                        </a:rPr>
                        <a:t>3</a:t>
                      </a:r>
                      <a:endParaRPr lang="en-GB" sz="1200" b="1" i="0" u="none" strike="noStrike" noProof="0">
                        <a:solidFill>
                          <a:srgbClr val="000000"/>
                        </a:solidFill>
                        <a:effectLst/>
                        <a:latin typeface="Arial" panose="020B0604020202020204" pitchFamily="34" charset="0"/>
                      </a:endParaRPr>
                    </a:p>
                  </a:txBody>
                  <a:tcPr marL="7920" marR="7920" marT="7920" marB="0" anchor="ctr"/>
                </a:tc>
                <a:tc>
                  <a:txBody>
                    <a:bodyPr/>
                    <a:lstStyle/>
                    <a:p>
                      <a:pPr algn="ctr" fontAlgn="ctr"/>
                      <a:r>
                        <a:rPr lang="en-GB" sz="1200" u="none" strike="noStrike" noProof="0">
                          <a:effectLst/>
                        </a:rPr>
                        <a:t>85</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104</a:t>
                      </a:r>
                    </a:p>
                  </a:txBody>
                  <a:tcPr marL="11085" marR="11085" marT="11085" marB="0" anchor="ctr"/>
                </a:tc>
                <a:extLst>
                  <a:ext uri="{0D108BD9-81ED-4DB2-BD59-A6C34878D82A}">
                    <a16:rowId xmlns:a16="http://schemas.microsoft.com/office/drawing/2014/main" val="2078201859"/>
                  </a:ext>
                </a:extLst>
              </a:tr>
              <a:tr h="184056">
                <a:tc>
                  <a:txBody>
                    <a:bodyPr/>
                    <a:lstStyle/>
                    <a:p>
                      <a:pPr algn="ctr" fontAlgn="ctr"/>
                      <a:r>
                        <a:rPr lang="en-GB" sz="1200" b="1" i="0" u="none" strike="noStrike" noProof="0">
                          <a:solidFill>
                            <a:srgbClr val="000000"/>
                          </a:solidFill>
                          <a:effectLst/>
                          <a:latin typeface="Arial" panose="020B0604020202020204" pitchFamily="34" charset="0"/>
                        </a:rPr>
                        <a:t>SO</a:t>
                      </a:r>
                      <a:r>
                        <a:rPr lang="en-GB" sz="1200" b="1" i="0" u="none" strike="noStrike" baseline="-25000" noProof="0">
                          <a:solidFill>
                            <a:srgbClr val="000000"/>
                          </a:solidFill>
                          <a:effectLst/>
                          <a:latin typeface="Arial" panose="020B0604020202020204" pitchFamily="34" charset="0"/>
                        </a:rPr>
                        <a:t>4</a:t>
                      </a:r>
                      <a:endParaRPr lang="en-GB" sz="1200" b="1" i="0" u="none" strike="noStrike" noProof="0">
                        <a:solidFill>
                          <a:srgbClr val="000000"/>
                        </a:solidFill>
                        <a:effectLst/>
                        <a:latin typeface="Arial" panose="020B0604020202020204" pitchFamily="34" charset="0"/>
                      </a:endParaRPr>
                    </a:p>
                  </a:txBody>
                  <a:tcPr marL="7920" marR="7920" marT="7920" marB="0" anchor="ctr"/>
                </a:tc>
                <a:tc>
                  <a:txBody>
                    <a:bodyPr/>
                    <a:lstStyle/>
                    <a:p>
                      <a:pPr algn="ctr" fontAlgn="ctr"/>
                      <a:r>
                        <a:rPr lang="en-GB" sz="1200" u="none" strike="noStrike" noProof="0">
                          <a:effectLst/>
                        </a:rPr>
                        <a:t>3102</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5272</a:t>
                      </a:r>
                    </a:p>
                  </a:txBody>
                  <a:tcPr marL="11085" marR="11085" marT="11085" marB="0" anchor="ctr"/>
                </a:tc>
                <a:extLst>
                  <a:ext uri="{0D108BD9-81ED-4DB2-BD59-A6C34878D82A}">
                    <a16:rowId xmlns:a16="http://schemas.microsoft.com/office/drawing/2014/main" val="2184318268"/>
                  </a:ext>
                </a:extLst>
              </a:tr>
              <a:tr h="184056">
                <a:tc>
                  <a:txBody>
                    <a:bodyPr/>
                    <a:lstStyle/>
                    <a:p>
                      <a:pPr algn="ctr" fontAlgn="ctr"/>
                      <a:r>
                        <a:rPr lang="en-GB" sz="1200" b="1" i="0" u="none" strike="noStrike" noProof="0">
                          <a:solidFill>
                            <a:srgbClr val="000000"/>
                          </a:solidFill>
                          <a:effectLst/>
                          <a:latin typeface="Arial" panose="020B0604020202020204" pitchFamily="34" charset="0"/>
                        </a:rPr>
                        <a:t>Cl</a:t>
                      </a:r>
                    </a:p>
                  </a:txBody>
                  <a:tcPr marL="7920" marR="7920" marT="7920" marB="0" anchor="ctr"/>
                </a:tc>
                <a:tc>
                  <a:txBody>
                    <a:bodyPr/>
                    <a:lstStyle/>
                    <a:p>
                      <a:pPr algn="ctr" fontAlgn="ctr"/>
                      <a:r>
                        <a:rPr lang="en-GB" sz="1200" u="none" strike="noStrike" noProof="0">
                          <a:effectLst/>
                        </a:rPr>
                        <a:t>19,726</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110,697</a:t>
                      </a:r>
                    </a:p>
                  </a:txBody>
                  <a:tcPr marL="11085" marR="11085" marT="11085" marB="0" anchor="ctr"/>
                </a:tc>
                <a:extLst>
                  <a:ext uri="{0D108BD9-81ED-4DB2-BD59-A6C34878D82A}">
                    <a16:rowId xmlns:a16="http://schemas.microsoft.com/office/drawing/2014/main" val="1035679527"/>
                  </a:ext>
                </a:extLst>
              </a:tr>
              <a:tr h="184056">
                <a:tc>
                  <a:txBody>
                    <a:bodyPr/>
                    <a:lstStyle/>
                    <a:p>
                      <a:pPr algn="ctr" fontAlgn="ctr"/>
                      <a:r>
                        <a:rPr lang="en-GB" sz="1200" b="1" i="0" u="none" strike="noStrike" noProof="0">
                          <a:solidFill>
                            <a:srgbClr val="000000"/>
                          </a:solidFill>
                          <a:effectLst/>
                          <a:latin typeface="Arial" panose="020B0604020202020204" pitchFamily="34" charset="0"/>
                        </a:rPr>
                        <a:t>SiO</a:t>
                      </a:r>
                      <a:r>
                        <a:rPr lang="en-GB" sz="1200" b="1" i="0" u="none" strike="noStrike" baseline="-25000" noProof="0">
                          <a:solidFill>
                            <a:srgbClr val="000000"/>
                          </a:solidFill>
                          <a:effectLst/>
                          <a:latin typeface="Arial" panose="020B0604020202020204" pitchFamily="34" charset="0"/>
                        </a:rPr>
                        <a:t>2</a:t>
                      </a:r>
                      <a:r>
                        <a:rPr lang="en-GB" sz="1200" b="1" i="0" u="none" strike="noStrike" noProof="0">
                          <a:solidFill>
                            <a:srgbClr val="000000"/>
                          </a:solidFill>
                          <a:effectLst/>
                          <a:latin typeface="Arial" panose="020B0604020202020204" pitchFamily="34" charset="0"/>
                        </a:rPr>
                        <a:t>(</a:t>
                      </a:r>
                      <a:r>
                        <a:rPr lang="en-GB" sz="1200" b="1" i="0" u="none" strike="noStrike" noProof="0" err="1">
                          <a:solidFill>
                            <a:srgbClr val="000000"/>
                          </a:solidFill>
                          <a:effectLst/>
                          <a:latin typeface="Arial" panose="020B0604020202020204" pitchFamily="34" charset="0"/>
                        </a:rPr>
                        <a:t>aq</a:t>
                      </a:r>
                      <a:r>
                        <a:rPr lang="en-GB" sz="1200" b="1" i="0" u="none" strike="noStrike" noProof="0">
                          <a:solidFill>
                            <a:srgbClr val="000000"/>
                          </a:solidFill>
                          <a:effectLst/>
                          <a:latin typeface="Arial" panose="020B0604020202020204" pitchFamily="34" charset="0"/>
                        </a:rPr>
                        <a:t>)</a:t>
                      </a:r>
                    </a:p>
                  </a:txBody>
                  <a:tcPr marL="7920" marR="7920" marT="7920" marB="0" anchor="ctr"/>
                </a:tc>
                <a:tc>
                  <a:txBody>
                    <a:bodyPr/>
                    <a:lstStyle/>
                    <a:p>
                      <a:pPr algn="ctr" fontAlgn="ctr"/>
                      <a:r>
                        <a:rPr lang="en-GB" sz="1200" u="none" strike="noStrike" noProof="0">
                          <a:effectLst/>
                        </a:rPr>
                        <a:t>9</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55</a:t>
                      </a:r>
                    </a:p>
                  </a:txBody>
                  <a:tcPr marL="11085" marR="11085" marT="11085" marB="0" anchor="ctr"/>
                </a:tc>
                <a:extLst>
                  <a:ext uri="{0D108BD9-81ED-4DB2-BD59-A6C34878D82A}">
                    <a16:rowId xmlns:a16="http://schemas.microsoft.com/office/drawing/2014/main" val="1058596397"/>
                  </a:ext>
                </a:extLst>
              </a:tr>
              <a:tr h="184056">
                <a:tc>
                  <a:txBody>
                    <a:bodyPr/>
                    <a:lstStyle/>
                    <a:p>
                      <a:pPr algn="ctr" fontAlgn="ctr"/>
                      <a:r>
                        <a:rPr lang="en-GB" sz="1200" b="1" i="0" u="none" strike="noStrike" noProof="0">
                          <a:solidFill>
                            <a:srgbClr val="000000"/>
                          </a:solidFill>
                          <a:effectLst/>
                          <a:latin typeface="Arial" panose="020B0604020202020204" pitchFamily="34" charset="0"/>
                        </a:rPr>
                        <a:t>Al</a:t>
                      </a:r>
                    </a:p>
                  </a:txBody>
                  <a:tcPr marL="7920" marR="7920" marT="7920" marB="0" anchor="ctr"/>
                </a:tc>
                <a:tc>
                  <a:txBody>
                    <a:bodyPr/>
                    <a:lstStyle/>
                    <a:p>
                      <a:pPr algn="ctr" fontAlgn="ctr"/>
                      <a:r>
                        <a:rPr lang="en-GB" sz="1200" u="none" strike="noStrike" noProof="0">
                          <a:effectLst/>
                        </a:rPr>
                        <a:t>5.00E-05</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0.01</a:t>
                      </a:r>
                    </a:p>
                  </a:txBody>
                  <a:tcPr marL="11085" marR="11085" marT="11085" marB="0" anchor="ctr"/>
                </a:tc>
                <a:extLst>
                  <a:ext uri="{0D108BD9-81ED-4DB2-BD59-A6C34878D82A}">
                    <a16:rowId xmlns:a16="http://schemas.microsoft.com/office/drawing/2014/main" val="3785655433"/>
                  </a:ext>
                </a:extLst>
              </a:tr>
              <a:tr h="184056">
                <a:tc>
                  <a:txBody>
                    <a:bodyPr/>
                    <a:lstStyle/>
                    <a:p>
                      <a:pPr algn="ctr" fontAlgn="ctr"/>
                      <a:r>
                        <a:rPr lang="en-GB" sz="1200" b="1" i="0" u="none" strike="noStrike" noProof="0">
                          <a:solidFill>
                            <a:srgbClr val="000000"/>
                          </a:solidFill>
                          <a:effectLst/>
                          <a:latin typeface="Arial" panose="020B0604020202020204" pitchFamily="34" charset="0"/>
                        </a:rPr>
                        <a:t>pH</a:t>
                      </a:r>
                    </a:p>
                  </a:txBody>
                  <a:tcPr marL="7920" marR="7920" marT="7920" marB="0" anchor="ctr"/>
                </a:tc>
                <a:tc>
                  <a:txBody>
                    <a:bodyPr/>
                    <a:lstStyle/>
                    <a:p>
                      <a:pPr algn="ctr" fontAlgn="ctr"/>
                      <a:r>
                        <a:rPr lang="en-GB" sz="1200" u="none" strike="noStrike" noProof="0" dirty="0">
                          <a:effectLst/>
                        </a:rPr>
                        <a:t>7.1</a:t>
                      </a:r>
                      <a:endParaRPr lang="en-GB" sz="1200" b="0" i="0" u="none" strike="noStrike" noProof="0" dirty="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dirty="0">
                          <a:solidFill>
                            <a:srgbClr val="000000"/>
                          </a:solidFill>
                          <a:effectLst/>
                          <a:latin typeface="+mn-lt"/>
                        </a:rPr>
                        <a:t>6.5</a:t>
                      </a:r>
                    </a:p>
                  </a:txBody>
                  <a:tcPr marL="11085" marR="11085" marT="11085" marB="0" anchor="ctr"/>
                </a:tc>
                <a:extLst>
                  <a:ext uri="{0D108BD9-81ED-4DB2-BD59-A6C34878D82A}">
                    <a16:rowId xmlns:a16="http://schemas.microsoft.com/office/drawing/2014/main" val="66184445"/>
                  </a:ext>
                </a:extLst>
              </a:tr>
            </a:tbl>
          </a:graphicData>
        </a:graphic>
      </p:graphicFrame>
    </p:spTree>
    <p:extLst>
      <p:ext uri="{BB962C8B-B14F-4D97-AF65-F5344CB8AC3E}">
        <p14:creationId xmlns:p14="http://schemas.microsoft.com/office/powerpoint/2010/main" val="1621522921"/>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AEB4F-AB1A-19DC-811E-30E92BE01E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08E7B-5F8B-22E4-EBBB-658A35CCACC0}"/>
              </a:ext>
            </a:extLst>
          </p:cNvPr>
          <p:cNvSpPr>
            <a:spLocks noGrp="1"/>
          </p:cNvSpPr>
          <p:nvPr>
            <p:ph type="title"/>
          </p:nvPr>
        </p:nvSpPr>
        <p:spPr>
          <a:xfrm>
            <a:off x="2359631" y="265452"/>
            <a:ext cx="4856480" cy="1325563"/>
          </a:xfrm>
        </p:spPr>
        <p:txBody>
          <a:bodyPr>
            <a:normAutofit/>
          </a:bodyPr>
          <a:lstStyle/>
          <a:p>
            <a:r>
              <a:rPr lang="en-GB" sz="2400" noProof="0"/>
              <a:t>LSSR groundwater interactions:</a:t>
            </a:r>
            <a:br>
              <a:rPr lang="en-GB" sz="2400" noProof="0"/>
            </a:br>
            <a:r>
              <a:rPr lang="en-GB" sz="2400" noProof="0"/>
              <a:t>PHREEQC modelling</a:t>
            </a:r>
          </a:p>
        </p:txBody>
      </p:sp>
      <p:sp>
        <p:nvSpPr>
          <p:cNvPr id="5" name="TextBox 4">
            <a:extLst>
              <a:ext uri="{FF2B5EF4-FFF2-40B4-BE49-F238E27FC236}">
                <a16:creationId xmlns:a16="http://schemas.microsoft.com/office/drawing/2014/main" id="{41747B9C-4AE4-CB53-7702-24A138BE903D}"/>
              </a:ext>
            </a:extLst>
          </p:cNvPr>
          <p:cNvSpPr txBox="1"/>
          <p:nvPr/>
        </p:nvSpPr>
        <p:spPr>
          <a:xfrm>
            <a:off x="78495" y="1753805"/>
            <a:ext cx="6322306" cy="1477328"/>
          </a:xfrm>
          <a:prstGeom prst="rect">
            <a:avLst/>
          </a:prstGeom>
          <a:noFill/>
        </p:spPr>
        <p:txBody>
          <a:bodyPr wrap="square" rtlCol="0">
            <a:spAutoFit/>
          </a:bodyPr>
          <a:lstStyle/>
          <a:p>
            <a:pPr marL="285750" indent="-285750">
              <a:buFont typeface="Arial" panose="020B0604020202020204" pitchFamily="34" charset="0"/>
              <a:buChar char="•"/>
            </a:pPr>
            <a:r>
              <a:rPr lang="en-GB" noProof="0"/>
              <a:t>Groundwater selection based on NWS porewater study </a:t>
            </a:r>
          </a:p>
          <a:p>
            <a:pPr marL="742950" lvl="1" indent="-285750">
              <a:buFont typeface="Arial" panose="020B0604020202020204" pitchFamily="34" charset="0"/>
              <a:buChar char="•"/>
            </a:pPr>
            <a:r>
              <a:rPr lang="en-GB" noProof="0"/>
              <a:t>High salinity up to &gt;5 x seawater</a:t>
            </a:r>
          </a:p>
          <a:p>
            <a:pPr marL="742950" lvl="1" indent="-285750">
              <a:buFont typeface="Arial" panose="020B0604020202020204" pitchFamily="34" charset="0"/>
              <a:buChar char="•"/>
            </a:pPr>
            <a:r>
              <a:rPr lang="en-GB" noProof="0"/>
              <a:t>Saturated </a:t>
            </a:r>
            <a:r>
              <a:rPr lang="en-GB" noProof="0" err="1"/>
              <a:t>wrt</a:t>
            </a:r>
            <a:r>
              <a:rPr lang="en-GB" noProof="0"/>
              <a:t> key phases</a:t>
            </a:r>
          </a:p>
          <a:p>
            <a:pPr marL="742950" lvl="1" indent="-285750">
              <a:buFont typeface="Arial" panose="020B0604020202020204" pitchFamily="34" charset="0"/>
              <a:buChar char="•"/>
            </a:pPr>
            <a:r>
              <a:rPr lang="en-GB" noProof="0"/>
              <a:t>Oversaturated </a:t>
            </a:r>
            <a:r>
              <a:rPr lang="en-GB" noProof="0" err="1"/>
              <a:t>wrt</a:t>
            </a:r>
            <a:r>
              <a:rPr lang="en-GB" noProof="0"/>
              <a:t> CO</a:t>
            </a:r>
            <a:r>
              <a:rPr lang="en-GB" baseline="-25000" noProof="0"/>
              <a:t>2(g)</a:t>
            </a:r>
            <a:r>
              <a:rPr lang="en-GB" noProof="0"/>
              <a:t> </a:t>
            </a:r>
          </a:p>
          <a:p>
            <a:pPr lvl="1"/>
            <a:endParaRPr lang="en-GB" b="1" noProof="0"/>
          </a:p>
        </p:txBody>
      </p:sp>
      <p:pic>
        <p:nvPicPr>
          <p:cNvPr id="6" name="Picture 5" descr="A green background with white text&#10;&#10;Description automatically generated">
            <a:extLst>
              <a:ext uri="{FF2B5EF4-FFF2-40B4-BE49-F238E27FC236}">
                <a16:creationId xmlns:a16="http://schemas.microsoft.com/office/drawing/2014/main" id="{583F9D77-D75F-E63C-7E24-EF6E75FCF1D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09887" y="1753805"/>
            <a:ext cx="1294235" cy="1828393"/>
          </a:xfrm>
          <a:prstGeom prst="rect">
            <a:avLst/>
          </a:prstGeom>
        </p:spPr>
      </p:pic>
      <p:sp>
        <p:nvSpPr>
          <p:cNvPr id="8" name="TextBox 7">
            <a:extLst>
              <a:ext uri="{FF2B5EF4-FFF2-40B4-BE49-F238E27FC236}">
                <a16:creationId xmlns:a16="http://schemas.microsoft.com/office/drawing/2014/main" id="{1243D6F8-01F1-1294-5869-F183ACA61F2B}"/>
              </a:ext>
            </a:extLst>
          </p:cNvPr>
          <p:cNvSpPr txBox="1"/>
          <p:nvPr/>
        </p:nvSpPr>
        <p:spPr>
          <a:xfrm>
            <a:off x="1114247" y="7213798"/>
            <a:ext cx="1907862" cy="369332"/>
          </a:xfrm>
          <a:prstGeom prst="rect">
            <a:avLst/>
          </a:prstGeom>
          <a:noFill/>
        </p:spPr>
        <p:txBody>
          <a:bodyPr wrap="square" rtlCol="0">
            <a:spAutoFit/>
          </a:bodyPr>
          <a:lstStyle/>
          <a:p>
            <a:r>
              <a:rPr lang="en-GB" noProof="0" dirty="0"/>
              <a:t>Units = ppm</a:t>
            </a:r>
          </a:p>
        </p:txBody>
      </p:sp>
      <p:pic>
        <p:nvPicPr>
          <p:cNvPr id="4" name="Picture 3" descr="A map of england with a red line&#10;&#10;Description automatically generated">
            <a:extLst>
              <a:ext uri="{FF2B5EF4-FFF2-40B4-BE49-F238E27FC236}">
                <a16:creationId xmlns:a16="http://schemas.microsoft.com/office/drawing/2014/main" id="{4EEC478D-7184-32E0-1591-009B885E1FCA}"/>
              </a:ext>
            </a:extLst>
          </p:cNvPr>
          <p:cNvPicPr>
            <a:picLocks noChangeAspect="1"/>
          </p:cNvPicPr>
          <p:nvPr/>
        </p:nvPicPr>
        <p:blipFill>
          <a:blip r:embed="rId4"/>
          <a:srcRect l="7983" t="5718" r="6731" b="6772"/>
          <a:stretch/>
        </p:blipFill>
        <p:spPr>
          <a:xfrm>
            <a:off x="7852229" y="2170480"/>
            <a:ext cx="1130022" cy="1465943"/>
          </a:xfrm>
          <a:prstGeom prst="rect">
            <a:avLst/>
          </a:prstGeom>
        </p:spPr>
      </p:pic>
      <p:graphicFrame>
        <p:nvGraphicFramePr>
          <p:cNvPr id="3" name="Table 2">
            <a:extLst>
              <a:ext uri="{FF2B5EF4-FFF2-40B4-BE49-F238E27FC236}">
                <a16:creationId xmlns:a16="http://schemas.microsoft.com/office/drawing/2014/main" id="{26C9E3BF-D1C8-89B8-8299-AF0059FB46DB}"/>
              </a:ext>
            </a:extLst>
          </p:cNvPr>
          <p:cNvGraphicFramePr>
            <a:graphicFrameLocks noGrp="1"/>
          </p:cNvGraphicFramePr>
          <p:nvPr>
            <p:extLst>
              <p:ext uri="{D42A27DB-BD31-4B8C-83A1-F6EECF244321}">
                <p14:modId xmlns:p14="http://schemas.microsoft.com/office/powerpoint/2010/main" val="3010605329"/>
              </p:ext>
            </p:extLst>
          </p:nvPr>
        </p:nvGraphicFramePr>
        <p:xfrm>
          <a:off x="5978497" y="3744988"/>
          <a:ext cx="3003754" cy="2860096"/>
        </p:xfrm>
        <a:graphic>
          <a:graphicData uri="http://schemas.openxmlformats.org/drawingml/2006/table">
            <a:tbl>
              <a:tblPr>
                <a:tableStyleId>{5C22544A-7EE6-4342-B048-85BDC9FD1C3A}</a:tableStyleId>
              </a:tblPr>
              <a:tblGrid>
                <a:gridCol w="918099">
                  <a:extLst>
                    <a:ext uri="{9D8B030D-6E8A-4147-A177-3AD203B41FA5}">
                      <a16:colId xmlns:a16="http://schemas.microsoft.com/office/drawing/2014/main" val="3350390682"/>
                    </a:ext>
                  </a:extLst>
                </a:gridCol>
                <a:gridCol w="986319">
                  <a:extLst>
                    <a:ext uri="{9D8B030D-6E8A-4147-A177-3AD203B41FA5}">
                      <a16:colId xmlns:a16="http://schemas.microsoft.com/office/drawing/2014/main" val="2356910061"/>
                    </a:ext>
                  </a:extLst>
                </a:gridCol>
                <a:gridCol w="1099336">
                  <a:extLst>
                    <a:ext uri="{9D8B030D-6E8A-4147-A177-3AD203B41FA5}">
                      <a16:colId xmlns:a16="http://schemas.microsoft.com/office/drawing/2014/main" val="3362415965"/>
                    </a:ext>
                  </a:extLst>
                </a:gridCol>
              </a:tblGrid>
              <a:tr h="510776">
                <a:tc>
                  <a:txBody>
                    <a:bodyPr/>
                    <a:lstStyle/>
                    <a:p>
                      <a:pPr algn="ctr" fontAlgn="ctr"/>
                      <a:r>
                        <a:rPr lang="en-GB" sz="1200" b="1" i="0" u="none" strike="noStrike" noProof="0">
                          <a:solidFill>
                            <a:srgbClr val="000000"/>
                          </a:solidFill>
                          <a:effectLst/>
                          <a:latin typeface="Arial" panose="020B0604020202020204" pitchFamily="34" charset="0"/>
                        </a:rPr>
                        <a:t>Sample description</a:t>
                      </a:r>
                    </a:p>
                  </a:txBody>
                  <a:tcPr marL="7920" marR="7920" marT="7920" marB="0" anchor="ctr"/>
                </a:tc>
                <a:tc>
                  <a:txBody>
                    <a:bodyPr/>
                    <a:lstStyle/>
                    <a:p>
                      <a:pPr algn="ctr" fontAlgn="ctr"/>
                      <a:r>
                        <a:rPr lang="en-GB" sz="1200" b="1" u="none" strike="noStrike" noProof="0">
                          <a:effectLst/>
                        </a:rPr>
                        <a:t> Oxford Clay groundwater </a:t>
                      </a:r>
                      <a:endParaRPr lang="en-GB" sz="1200" b="1"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1" u="none" strike="noStrike" noProof="0">
                          <a:effectLst/>
                        </a:rPr>
                        <a:t>Following </a:t>
                      </a:r>
                      <a:r>
                        <a:rPr lang="en-GB" sz="1200" b="1" u="none" strike="noStrike" noProof="0" err="1">
                          <a:effectLst/>
                        </a:rPr>
                        <a:t>equil</a:t>
                      </a:r>
                      <a:r>
                        <a:rPr lang="en-GB" sz="1200" b="1" u="none" strike="noStrike" noProof="0">
                          <a:effectLst/>
                        </a:rPr>
                        <a:t>. with Oxford Clay </a:t>
                      </a:r>
                      <a:endParaRPr lang="en-GB" sz="1200" b="1" i="0" u="none" strike="noStrike" noProof="0">
                        <a:solidFill>
                          <a:srgbClr val="000000"/>
                        </a:solidFill>
                        <a:effectLst/>
                        <a:latin typeface="Arial" panose="020B0604020202020204" pitchFamily="34" charset="0"/>
                      </a:endParaRPr>
                    </a:p>
                  </a:txBody>
                  <a:tcPr marL="6031" marR="6031" marT="6031" marB="0" anchor="ctr">
                    <a:solidFill>
                      <a:schemeClr val="accent3">
                        <a:lumMod val="20000"/>
                        <a:lumOff val="80000"/>
                      </a:schemeClr>
                    </a:solidFill>
                  </a:tcPr>
                </a:tc>
                <a:extLst>
                  <a:ext uri="{0D108BD9-81ED-4DB2-BD59-A6C34878D82A}">
                    <a16:rowId xmlns:a16="http://schemas.microsoft.com/office/drawing/2014/main" val="3739746840"/>
                  </a:ext>
                </a:extLst>
              </a:tr>
              <a:tr h="184056">
                <a:tc>
                  <a:txBody>
                    <a:bodyPr/>
                    <a:lstStyle/>
                    <a:p>
                      <a:pPr algn="ctr" fontAlgn="ctr"/>
                      <a:r>
                        <a:rPr lang="en-GB" sz="1200" b="1" i="0" u="none" strike="noStrike" noProof="0">
                          <a:solidFill>
                            <a:srgbClr val="000000"/>
                          </a:solidFill>
                          <a:effectLst/>
                          <a:latin typeface="Arial" panose="020B0604020202020204" pitchFamily="34" charset="0"/>
                        </a:rPr>
                        <a:t>RW Code</a:t>
                      </a:r>
                    </a:p>
                  </a:txBody>
                  <a:tcPr marL="7920" marR="7920" marT="7920" marB="0" anchor="ctr"/>
                </a:tc>
                <a:tc>
                  <a:txBody>
                    <a:bodyPr/>
                    <a:lstStyle/>
                    <a:p>
                      <a:pPr algn="ctr" fontAlgn="ctr"/>
                      <a:r>
                        <a:rPr lang="en-GB" sz="1200" u="none" strike="noStrike" noProof="0">
                          <a:effectLst/>
                        </a:rPr>
                        <a:t>RW25</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a:t>
                      </a:r>
                    </a:p>
                  </a:txBody>
                  <a:tcPr marL="11085" marR="11085" marT="11085" marB="0" anchor="ctr">
                    <a:solidFill>
                      <a:schemeClr val="accent3">
                        <a:lumMod val="20000"/>
                        <a:lumOff val="80000"/>
                      </a:schemeClr>
                    </a:solidFill>
                  </a:tcPr>
                </a:tc>
                <a:extLst>
                  <a:ext uri="{0D108BD9-81ED-4DB2-BD59-A6C34878D82A}">
                    <a16:rowId xmlns:a16="http://schemas.microsoft.com/office/drawing/2014/main" val="2451856272"/>
                  </a:ext>
                </a:extLst>
              </a:tr>
              <a:tr h="184056">
                <a:tc>
                  <a:txBody>
                    <a:bodyPr/>
                    <a:lstStyle/>
                    <a:p>
                      <a:pPr algn="ctr" fontAlgn="ctr"/>
                      <a:endParaRPr lang="en-GB" sz="1200" b="1" i="0" u="none" strike="noStrike" noProof="0">
                        <a:solidFill>
                          <a:srgbClr val="000000"/>
                        </a:solidFill>
                        <a:effectLst/>
                        <a:latin typeface="Arial" panose="020B0604020202020204" pitchFamily="34" charset="0"/>
                      </a:endParaRPr>
                    </a:p>
                  </a:txBody>
                  <a:tcPr marL="7920" marR="7920" marT="7920" marB="0" anchor="ctr"/>
                </a:tc>
                <a:tc>
                  <a:txBody>
                    <a:bodyPr/>
                    <a:lstStyle/>
                    <a:p>
                      <a:pPr algn="ctr" fontAlgn="ctr"/>
                      <a:r>
                        <a:rPr lang="en-GB" sz="1200" u="none" strike="noStrike" noProof="0">
                          <a:effectLst/>
                        </a:rPr>
                        <a:t>mol/</a:t>
                      </a:r>
                      <a:r>
                        <a:rPr lang="en-GB" sz="1200" u="none" strike="noStrike" noProof="0" err="1">
                          <a:effectLst/>
                        </a:rPr>
                        <a:t>kgw</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mol/</a:t>
                      </a:r>
                      <a:r>
                        <a:rPr lang="en-GB" sz="1200" b="0" i="0" u="none" strike="noStrike" noProof="0" err="1">
                          <a:solidFill>
                            <a:srgbClr val="000000"/>
                          </a:solidFill>
                          <a:effectLst/>
                          <a:latin typeface="+mn-lt"/>
                        </a:rPr>
                        <a:t>kgw</a:t>
                      </a:r>
                      <a:endParaRPr lang="en-GB" sz="1200" b="0" i="0" u="none" strike="noStrike" noProof="0">
                        <a:solidFill>
                          <a:srgbClr val="000000"/>
                        </a:solidFill>
                        <a:effectLst/>
                        <a:latin typeface="+mn-lt"/>
                      </a:endParaRPr>
                    </a:p>
                  </a:txBody>
                  <a:tcPr marL="11085" marR="11085" marT="11085" marB="0" anchor="ctr">
                    <a:solidFill>
                      <a:schemeClr val="accent3">
                        <a:lumMod val="20000"/>
                        <a:lumOff val="80000"/>
                      </a:schemeClr>
                    </a:solidFill>
                  </a:tcPr>
                </a:tc>
                <a:extLst>
                  <a:ext uri="{0D108BD9-81ED-4DB2-BD59-A6C34878D82A}">
                    <a16:rowId xmlns:a16="http://schemas.microsoft.com/office/drawing/2014/main" val="2046877554"/>
                  </a:ext>
                </a:extLst>
              </a:tr>
              <a:tr h="119953">
                <a:tc>
                  <a:txBody>
                    <a:bodyPr/>
                    <a:lstStyle/>
                    <a:p>
                      <a:pPr algn="ctr" fontAlgn="ctr"/>
                      <a:r>
                        <a:rPr lang="en-GB" sz="1200" b="1" i="0" u="none" strike="noStrike" noProof="0">
                          <a:solidFill>
                            <a:srgbClr val="000000"/>
                          </a:solidFill>
                          <a:effectLst/>
                          <a:latin typeface="Arial" panose="020B0604020202020204" pitchFamily="34" charset="0"/>
                        </a:rPr>
                        <a:t>Ca</a:t>
                      </a:r>
                    </a:p>
                  </a:txBody>
                  <a:tcPr marL="7920" marR="7920" marT="7920" marB="0" anchor="ctr"/>
                </a:tc>
                <a:tc>
                  <a:txBody>
                    <a:bodyPr/>
                    <a:lstStyle/>
                    <a:p>
                      <a:pPr algn="ctr" fontAlgn="ctr"/>
                      <a:r>
                        <a:rPr lang="en-GB" sz="1200" u="none" strike="noStrike" noProof="0">
                          <a:effectLst/>
                        </a:rPr>
                        <a:t>1.36E-02</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u="none" strike="noStrike" noProof="0">
                          <a:effectLst/>
                        </a:rPr>
                        <a:t>1.56E-02</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3">
                        <a:lumMod val="20000"/>
                        <a:lumOff val="80000"/>
                      </a:schemeClr>
                    </a:solidFill>
                  </a:tcPr>
                </a:tc>
                <a:extLst>
                  <a:ext uri="{0D108BD9-81ED-4DB2-BD59-A6C34878D82A}">
                    <a16:rowId xmlns:a16="http://schemas.microsoft.com/office/drawing/2014/main" val="4057857401"/>
                  </a:ext>
                </a:extLst>
              </a:tr>
              <a:tr h="184056">
                <a:tc>
                  <a:txBody>
                    <a:bodyPr/>
                    <a:lstStyle/>
                    <a:p>
                      <a:pPr algn="ctr" fontAlgn="ctr"/>
                      <a:r>
                        <a:rPr lang="en-GB" sz="1200" b="1" i="0" u="none" strike="noStrike" noProof="0">
                          <a:solidFill>
                            <a:srgbClr val="000000"/>
                          </a:solidFill>
                          <a:effectLst/>
                          <a:latin typeface="Arial" panose="020B0604020202020204" pitchFamily="34" charset="0"/>
                        </a:rPr>
                        <a:t>Mg</a:t>
                      </a: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5.37E-02</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Arial" panose="020B0604020202020204" pitchFamily="34" charset="0"/>
                        </a:rPr>
                        <a:t>5.33E-02</a:t>
                      </a:r>
                    </a:p>
                  </a:txBody>
                  <a:tcPr marL="6031" marR="6031" marT="6031" marB="0" anchor="ctr">
                    <a:solidFill>
                      <a:schemeClr val="accent3">
                        <a:lumMod val="20000"/>
                        <a:lumOff val="80000"/>
                      </a:schemeClr>
                    </a:solidFill>
                  </a:tcPr>
                </a:tc>
                <a:extLst>
                  <a:ext uri="{0D108BD9-81ED-4DB2-BD59-A6C34878D82A}">
                    <a16:rowId xmlns:a16="http://schemas.microsoft.com/office/drawing/2014/main" val="59322911"/>
                  </a:ext>
                </a:extLst>
              </a:tr>
              <a:tr h="184056">
                <a:tc>
                  <a:txBody>
                    <a:bodyPr/>
                    <a:lstStyle/>
                    <a:p>
                      <a:pPr algn="ctr" fontAlgn="ctr"/>
                      <a:r>
                        <a:rPr lang="en-GB" sz="1200" b="1" i="0" u="none" strike="noStrike" noProof="0">
                          <a:solidFill>
                            <a:srgbClr val="000000"/>
                          </a:solidFill>
                          <a:effectLst/>
                          <a:latin typeface="Arial" panose="020B0604020202020204" pitchFamily="34" charset="0"/>
                        </a:rPr>
                        <a:t>Na</a:t>
                      </a: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4.77E-01</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Arial" panose="020B0604020202020204" pitchFamily="34" charset="0"/>
                        </a:rPr>
                        <a:t>4.77E-01</a:t>
                      </a:r>
                    </a:p>
                  </a:txBody>
                  <a:tcPr marL="6031" marR="6031" marT="6031" marB="0" anchor="ctr">
                    <a:solidFill>
                      <a:schemeClr val="accent3">
                        <a:lumMod val="20000"/>
                        <a:lumOff val="80000"/>
                      </a:schemeClr>
                    </a:solidFill>
                  </a:tcPr>
                </a:tc>
                <a:extLst>
                  <a:ext uri="{0D108BD9-81ED-4DB2-BD59-A6C34878D82A}">
                    <a16:rowId xmlns:a16="http://schemas.microsoft.com/office/drawing/2014/main" val="2899340754"/>
                  </a:ext>
                </a:extLst>
              </a:tr>
              <a:tr h="184056">
                <a:tc>
                  <a:txBody>
                    <a:bodyPr/>
                    <a:lstStyle/>
                    <a:p>
                      <a:pPr algn="ctr" fontAlgn="ctr"/>
                      <a:r>
                        <a:rPr lang="en-GB" sz="1200" b="1" i="0" u="none" strike="noStrike" noProof="0">
                          <a:solidFill>
                            <a:srgbClr val="000000"/>
                          </a:solidFill>
                          <a:effectLst/>
                          <a:latin typeface="Arial" panose="020B0604020202020204" pitchFamily="34" charset="0"/>
                        </a:rPr>
                        <a:t>K</a:t>
                      </a: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1.04E-02</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Arial" panose="020B0604020202020204" pitchFamily="34" charset="0"/>
                        </a:rPr>
                        <a:t>9.08E-03</a:t>
                      </a:r>
                    </a:p>
                  </a:txBody>
                  <a:tcPr marL="6031" marR="6031" marT="6031" marB="0" anchor="ctr">
                    <a:solidFill>
                      <a:schemeClr val="accent3">
                        <a:lumMod val="20000"/>
                        <a:lumOff val="80000"/>
                      </a:schemeClr>
                    </a:solidFill>
                  </a:tcPr>
                </a:tc>
                <a:extLst>
                  <a:ext uri="{0D108BD9-81ED-4DB2-BD59-A6C34878D82A}">
                    <a16:rowId xmlns:a16="http://schemas.microsoft.com/office/drawing/2014/main" val="2737982388"/>
                  </a:ext>
                </a:extLst>
              </a:tr>
              <a:tr h="184056">
                <a:tc>
                  <a:txBody>
                    <a:bodyPr/>
                    <a:lstStyle/>
                    <a:p>
                      <a:pPr algn="ctr" fontAlgn="ctr"/>
                      <a:r>
                        <a:rPr lang="en-GB" sz="1200" b="1" i="0" u="none" strike="noStrike" noProof="0">
                          <a:solidFill>
                            <a:srgbClr val="000000"/>
                          </a:solidFill>
                          <a:effectLst/>
                          <a:latin typeface="Arial" panose="020B0604020202020204" pitchFamily="34" charset="0"/>
                        </a:rPr>
                        <a:t>HCO</a:t>
                      </a:r>
                      <a:r>
                        <a:rPr lang="en-GB" sz="1200" b="1" i="0" u="none" strike="noStrike" baseline="-25000" noProof="0">
                          <a:solidFill>
                            <a:srgbClr val="000000"/>
                          </a:solidFill>
                          <a:effectLst/>
                          <a:latin typeface="Arial" panose="020B0604020202020204" pitchFamily="34" charset="0"/>
                        </a:rPr>
                        <a:t>3</a:t>
                      </a:r>
                      <a:endParaRPr lang="en-GB" sz="1200" b="1" i="0" u="none" strike="noStrike" noProof="0">
                        <a:solidFill>
                          <a:srgbClr val="000000"/>
                        </a:solidFill>
                        <a:effectLst/>
                        <a:latin typeface="Arial" panose="020B0604020202020204" pitchFamily="34" charset="0"/>
                      </a:endParaRP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1.39E-03</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Arial" panose="020B0604020202020204" pitchFamily="34" charset="0"/>
                        </a:rPr>
                        <a:t>3.37E-03</a:t>
                      </a:r>
                    </a:p>
                  </a:txBody>
                  <a:tcPr marL="6031" marR="6031" marT="6031" marB="0" anchor="ctr">
                    <a:solidFill>
                      <a:schemeClr val="accent3">
                        <a:lumMod val="20000"/>
                        <a:lumOff val="80000"/>
                      </a:schemeClr>
                    </a:solidFill>
                  </a:tcPr>
                </a:tc>
                <a:extLst>
                  <a:ext uri="{0D108BD9-81ED-4DB2-BD59-A6C34878D82A}">
                    <a16:rowId xmlns:a16="http://schemas.microsoft.com/office/drawing/2014/main" val="2078201859"/>
                  </a:ext>
                </a:extLst>
              </a:tr>
              <a:tr h="184056">
                <a:tc>
                  <a:txBody>
                    <a:bodyPr/>
                    <a:lstStyle/>
                    <a:p>
                      <a:pPr algn="ctr" fontAlgn="ctr"/>
                      <a:r>
                        <a:rPr lang="en-GB" sz="1200" b="1" i="0" u="none" strike="noStrike" noProof="0">
                          <a:solidFill>
                            <a:srgbClr val="000000"/>
                          </a:solidFill>
                          <a:effectLst/>
                          <a:latin typeface="Arial" panose="020B0604020202020204" pitchFamily="34" charset="0"/>
                        </a:rPr>
                        <a:t>SO</a:t>
                      </a:r>
                      <a:r>
                        <a:rPr lang="en-GB" sz="1200" b="1" i="0" u="none" strike="noStrike" baseline="-25000" noProof="0">
                          <a:solidFill>
                            <a:srgbClr val="000000"/>
                          </a:solidFill>
                          <a:effectLst/>
                          <a:latin typeface="Arial" panose="020B0604020202020204" pitchFamily="34" charset="0"/>
                        </a:rPr>
                        <a:t>4</a:t>
                      </a:r>
                      <a:endParaRPr lang="en-GB" sz="1200" b="1" i="0" u="none" strike="noStrike" noProof="0">
                        <a:solidFill>
                          <a:srgbClr val="000000"/>
                        </a:solidFill>
                        <a:effectLst/>
                        <a:latin typeface="Arial" panose="020B0604020202020204" pitchFamily="34" charset="0"/>
                      </a:endParaRP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3.23E-02</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Arial" panose="020B0604020202020204" pitchFamily="34" charset="0"/>
                        </a:rPr>
                        <a:t>3.23E-02</a:t>
                      </a:r>
                    </a:p>
                  </a:txBody>
                  <a:tcPr marL="6031" marR="6031" marT="6031" marB="0" anchor="ctr">
                    <a:solidFill>
                      <a:schemeClr val="accent3">
                        <a:lumMod val="20000"/>
                        <a:lumOff val="80000"/>
                      </a:schemeClr>
                    </a:solidFill>
                  </a:tcPr>
                </a:tc>
                <a:extLst>
                  <a:ext uri="{0D108BD9-81ED-4DB2-BD59-A6C34878D82A}">
                    <a16:rowId xmlns:a16="http://schemas.microsoft.com/office/drawing/2014/main" val="2184318268"/>
                  </a:ext>
                </a:extLst>
              </a:tr>
              <a:tr h="184056">
                <a:tc>
                  <a:txBody>
                    <a:bodyPr/>
                    <a:lstStyle/>
                    <a:p>
                      <a:pPr algn="ctr" fontAlgn="ctr"/>
                      <a:r>
                        <a:rPr lang="en-GB" sz="1200" b="1" i="0" u="none" strike="noStrike" noProof="0">
                          <a:solidFill>
                            <a:srgbClr val="000000"/>
                          </a:solidFill>
                          <a:effectLst/>
                          <a:latin typeface="Arial" panose="020B0604020202020204" pitchFamily="34" charset="0"/>
                        </a:rPr>
                        <a:t>Cl</a:t>
                      </a: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5.58E-01</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Arial" panose="020B0604020202020204" pitchFamily="34" charset="0"/>
                        </a:rPr>
                        <a:t>5.58E-01</a:t>
                      </a:r>
                    </a:p>
                  </a:txBody>
                  <a:tcPr marL="6031" marR="6031" marT="6031" marB="0" anchor="ctr">
                    <a:solidFill>
                      <a:schemeClr val="accent3">
                        <a:lumMod val="20000"/>
                        <a:lumOff val="80000"/>
                      </a:schemeClr>
                    </a:solidFill>
                  </a:tcPr>
                </a:tc>
                <a:extLst>
                  <a:ext uri="{0D108BD9-81ED-4DB2-BD59-A6C34878D82A}">
                    <a16:rowId xmlns:a16="http://schemas.microsoft.com/office/drawing/2014/main" val="1035679527"/>
                  </a:ext>
                </a:extLst>
              </a:tr>
              <a:tr h="184056">
                <a:tc>
                  <a:txBody>
                    <a:bodyPr/>
                    <a:lstStyle/>
                    <a:p>
                      <a:pPr algn="ctr" fontAlgn="ctr"/>
                      <a:r>
                        <a:rPr lang="en-GB" sz="1200" b="1" i="0" u="none" strike="noStrike" noProof="0">
                          <a:solidFill>
                            <a:srgbClr val="000000"/>
                          </a:solidFill>
                          <a:effectLst/>
                          <a:latin typeface="Arial" panose="020B0604020202020204" pitchFamily="34" charset="0"/>
                        </a:rPr>
                        <a:t>SiO</a:t>
                      </a:r>
                      <a:r>
                        <a:rPr lang="en-GB" sz="1200" b="1" i="0" u="none" strike="noStrike" baseline="-25000" noProof="0">
                          <a:solidFill>
                            <a:srgbClr val="000000"/>
                          </a:solidFill>
                          <a:effectLst/>
                          <a:latin typeface="Arial" panose="020B0604020202020204" pitchFamily="34" charset="0"/>
                        </a:rPr>
                        <a:t>2</a:t>
                      </a:r>
                      <a:r>
                        <a:rPr lang="en-GB" sz="1200" b="1" i="0" u="none" strike="noStrike" noProof="0">
                          <a:solidFill>
                            <a:srgbClr val="000000"/>
                          </a:solidFill>
                          <a:effectLst/>
                          <a:latin typeface="Arial" panose="020B0604020202020204" pitchFamily="34" charset="0"/>
                        </a:rPr>
                        <a:t>(</a:t>
                      </a:r>
                      <a:r>
                        <a:rPr lang="en-GB" sz="1200" b="1" i="0" u="none" strike="noStrike" noProof="0" err="1">
                          <a:solidFill>
                            <a:srgbClr val="000000"/>
                          </a:solidFill>
                          <a:effectLst/>
                          <a:latin typeface="Arial" panose="020B0604020202020204" pitchFamily="34" charset="0"/>
                        </a:rPr>
                        <a:t>aq</a:t>
                      </a:r>
                      <a:r>
                        <a:rPr lang="en-GB" sz="1200" b="1" i="0" u="none" strike="noStrike" noProof="0">
                          <a:solidFill>
                            <a:srgbClr val="000000"/>
                          </a:solidFill>
                          <a:effectLst/>
                          <a:latin typeface="Arial" panose="020B0604020202020204" pitchFamily="34" charset="0"/>
                        </a:rPr>
                        <a:t>)</a:t>
                      </a: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1.76E-04</a:t>
                      </a:r>
                    </a:p>
                  </a:txBody>
                  <a:tcPr marL="11085" marR="11085" marT="11085" marB="0" anchor="ctr">
                    <a:solidFill>
                      <a:schemeClr val="accent3">
                        <a:lumMod val="20000"/>
                        <a:lumOff val="80000"/>
                      </a:schemeClr>
                    </a:solidFill>
                  </a:tcPr>
                </a:tc>
                <a:extLst>
                  <a:ext uri="{0D108BD9-81ED-4DB2-BD59-A6C34878D82A}">
                    <a16:rowId xmlns:a16="http://schemas.microsoft.com/office/drawing/2014/main" val="1058596397"/>
                  </a:ext>
                </a:extLst>
              </a:tr>
              <a:tr h="184056">
                <a:tc>
                  <a:txBody>
                    <a:bodyPr/>
                    <a:lstStyle/>
                    <a:p>
                      <a:pPr algn="ctr" fontAlgn="ctr"/>
                      <a:r>
                        <a:rPr lang="en-GB" sz="1200" b="1" i="0" u="none" strike="noStrike" noProof="0">
                          <a:solidFill>
                            <a:srgbClr val="000000"/>
                          </a:solidFill>
                          <a:effectLst/>
                          <a:latin typeface="Arial" panose="020B0604020202020204" pitchFamily="34" charset="0"/>
                        </a:rPr>
                        <a:t>Al</a:t>
                      </a:r>
                    </a:p>
                  </a:txBody>
                  <a:tcPr marL="7920" marR="7920" marT="7920" marB="0" anchor="ctr"/>
                </a:tc>
                <a:tc>
                  <a:txBody>
                    <a:bodyPr/>
                    <a:lstStyle/>
                    <a:p>
                      <a:pPr algn="ctr" fontAlgn="ctr"/>
                      <a:r>
                        <a:rPr lang="en-GB" sz="1200" b="0" i="0" u="none" strike="noStrike" noProof="0">
                          <a:solidFill>
                            <a:srgbClr val="000000"/>
                          </a:solidFill>
                          <a:effectLst/>
                          <a:latin typeface="Arial" panose="020B0604020202020204" pitchFamily="34" charset="0"/>
                        </a:rPr>
                        <a:t>-</a:t>
                      </a: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3.89E-09</a:t>
                      </a:r>
                    </a:p>
                  </a:txBody>
                  <a:tcPr marL="11085" marR="11085" marT="11085" marB="0" anchor="ctr">
                    <a:solidFill>
                      <a:schemeClr val="accent3">
                        <a:lumMod val="20000"/>
                        <a:lumOff val="80000"/>
                      </a:schemeClr>
                    </a:solidFill>
                  </a:tcPr>
                </a:tc>
                <a:extLst>
                  <a:ext uri="{0D108BD9-81ED-4DB2-BD59-A6C34878D82A}">
                    <a16:rowId xmlns:a16="http://schemas.microsoft.com/office/drawing/2014/main" val="3785655433"/>
                  </a:ext>
                </a:extLst>
              </a:tr>
              <a:tr h="184056">
                <a:tc>
                  <a:txBody>
                    <a:bodyPr/>
                    <a:lstStyle/>
                    <a:p>
                      <a:pPr algn="ctr" fontAlgn="ctr"/>
                      <a:r>
                        <a:rPr lang="en-GB" sz="1200" b="1" i="0" u="none" strike="noStrike" noProof="0">
                          <a:solidFill>
                            <a:srgbClr val="000000"/>
                          </a:solidFill>
                          <a:effectLst/>
                          <a:latin typeface="Arial" panose="020B0604020202020204" pitchFamily="34" charset="0"/>
                        </a:rPr>
                        <a:t>pH</a:t>
                      </a:r>
                    </a:p>
                  </a:txBody>
                  <a:tcPr marL="7920" marR="7920" marT="7920" marB="0" anchor="ctr"/>
                </a:tc>
                <a:tc>
                  <a:txBody>
                    <a:bodyPr/>
                    <a:lstStyle/>
                    <a:p>
                      <a:pPr algn="ctr" fontAlgn="ctr"/>
                      <a:r>
                        <a:rPr lang="en-GB" sz="1200" u="none" strike="noStrike" noProof="0">
                          <a:effectLst/>
                        </a:rPr>
                        <a:t>7.1</a:t>
                      </a:r>
                      <a:endParaRPr lang="en-GB" sz="1200" b="0" i="0" u="none" strike="noStrike" noProof="0">
                        <a:solidFill>
                          <a:srgbClr val="000000"/>
                        </a:solidFill>
                        <a:effectLst/>
                        <a:latin typeface="Arial" panose="020B0604020202020204" pitchFamily="34" charset="0"/>
                      </a:endParaRPr>
                    </a:p>
                  </a:txBody>
                  <a:tcPr marL="6031" marR="6031" marT="6031" marB="0" anchor="ctr">
                    <a:solidFill>
                      <a:schemeClr val="accent6">
                        <a:lumMod val="20000"/>
                        <a:lumOff val="80000"/>
                      </a:schemeClr>
                    </a:solidFill>
                  </a:tcPr>
                </a:tc>
                <a:tc>
                  <a:txBody>
                    <a:bodyPr/>
                    <a:lstStyle/>
                    <a:p>
                      <a:pPr algn="ctr" fontAlgn="ctr"/>
                      <a:r>
                        <a:rPr lang="en-GB" sz="1200" b="0" i="0" u="none" strike="noStrike" noProof="0">
                          <a:solidFill>
                            <a:srgbClr val="000000"/>
                          </a:solidFill>
                          <a:effectLst/>
                          <a:latin typeface="+mn-lt"/>
                        </a:rPr>
                        <a:t>7.19</a:t>
                      </a:r>
                    </a:p>
                  </a:txBody>
                  <a:tcPr marL="11085" marR="11085" marT="11085" marB="0" anchor="ctr">
                    <a:solidFill>
                      <a:schemeClr val="accent3">
                        <a:lumMod val="20000"/>
                        <a:lumOff val="80000"/>
                      </a:schemeClr>
                    </a:solidFill>
                  </a:tcPr>
                </a:tc>
                <a:extLst>
                  <a:ext uri="{0D108BD9-81ED-4DB2-BD59-A6C34878D82A}">
                    <a16:rowId xmlns:a16="http://schemas.microsoft.com/office/drawing/2014/main" val="66184445"/>
                  </a:ext>
                </a:extLst>
              </a:tr>
            </a:tbl>
          </a:graphicData>
        </a:graphic>
      </p:graphicFrame>
      <p:pic>
        <p:nvPicPr>
          <p:cNvPr id="10" name="Picture 9" descr="A graph of a graph with numbers and a line&#10;&#10;Description automatically generated">
            <a:extLst>
              <a:ext uri="{FF2B5EF4-FFF2-40B4-BE49-F238E27FC236}">
                <a16:creationId xmlns:a16="http://schemas.microsoft.com/office/drawing/2014/main" id="{56C483EC-D7E3-4B90-6FE6-7D9C4F518B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8451" y="4858486"/>
            <a:ext cx="3149601" cy="1862408"/>
          </a:xfrm>
          <a:prstGeom prst="rect">
            <a:avLst/>
          </a:prstGeom>
        </p:spPr>
      </p:pic>
      <p:sp>
        <p:nvSpPr>
          <p:cNvPr id="12" name="TextBox 11">
            <a:extLst>
              <a:ext uri="{FF2B5EF4-FFF2-40B4-BE49-F238E27FC236}">
                <a16:creationId xmlns:a16="http://schemas.microsoft.com/office/drawing/2014/main" id="{ACC72A1B-BC23-5C81-6E2A-356FBD758521}"/>
              </a:ext>
            </a:extLst>
          </p:cNvPr>
          <p:cNvSpPr txBox="1"/>
          <p:nvPr/>
        </p:nvSpPr>
        <p:spPr>
          <a:xfrm>
            <a:off x="112179" y="4858486"/>
            <a:ext cx="2407094" cy="1077218"/>
          </a:xfrm>
          <a:prstGeom prst="rect">
            <a:avLst/>
          </a:prstGeom>
          <a:noFill/>
        </p:spPr>
        <p:txBody>
          <a:bodyPr wrap="square">
            <a:spAutoFit/>
          </a:bodyPr>
          <a:lstStyle/>
          <a:p>
            <a:r>
              <a:rPr lang="en-GB" sz="1600" noProof="0">
                <a:solidFill>
                  <a:srgbClr val="01172E"/>
                </a:solidFill>
                <a:effectLst/>
                <a:latin typeface="Helvetica" pitchFamily="2" charset="0"/>
              </a:rPr>
              <a:t>PHREEQC v3.7.3 geochemical modelling </a:t>
            </a:r>
            <a:r>
              <a:rPr lang="en-GB" sz="1600" noProof="0">
                <a:solidFill>
                  <a:srgbClr val="01172E"/>
                </a:solidFill>
                <a:latin typeface="Helvetica" pitchFamily="2" charset="0"/>
              </a:rPr>
              <a:t>(</a:t>
            </a:r>
            <a:r>
              <a:rPr lang="en-GB" sz="1600" noProof="0" err="1">
                <a:solidFill>
                  <a:srgbClr val="01172E"/>
                </a:solidFill>
                <a:effectLst/>
                <a:latin typeface="Helvetica" pitchFamily="2" charset="0"/>
              </a:rPr>
              <a:t>Thermochimie</a:t>
            </a:r>
            <a:r>
              <a:rPr lang="en-GB" sz="1600" noProof="0">
                <a:solidFill>
                  <a:srgbClr val="01172E"/>
                </a:solidFill>
                <a:effectLst/>
                <a:latin typeface="Helvetica" pitchFamily="2" charset="0"/>
              </a:rPr>
              <a:t> SIT v12a database)</a:t>
            </a:r>
          </a:p>
        </p:txBody>
      </p:sp>
      <p:pic>
        <p:nvPicPr>
          <p:cNvPr id="2050" name="Picture 2" descr="National Nuclear Laboratory">
            <a:extLst>
              <a:ext uri="{FF2B5EF4-FFF2-40B4-BE49-F238E27FC236}">
                <a16:creationId xmlns:a16="http://schemas.microsoft.com/office/drawing/2014/main" id="{E5E18078-CDE6-83D4-426A-175828F428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864" y="6063992"/>
            <a:ext cx="1843314" cy="48177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13143DDB-A100-17CB-7336-F5968CA31148}"/>
              </a:ext>
            </a:extLst>
          </p:cNvPr>
          <p:cNvGrpSpPr/>
          <p:nvPr/>
        </p:nvGrpSpPr>
        <p:grpSpPr>
          <a:xfrm>
            <a:off x="6371773" y="5956536"/>
            <a:ext cx="2681820" cy="913011"/>
            <a:chOff x="6371773" y="5956536"/>
            <a:chExt cx="2681820" cy="913011"/>
          </a:xfrm>
        </p:grpSpPr>
        <p:sp>
          <p:nvSpPr>
            <p:cNvPr id="13" name="Oval 12">
              <a:extLst>
                <a:ext uri="{FF2B5EF4-FFF2-40B4-BE49-F238E27FC236}">
                  <a16:creationId xmlns:a16="http://schemas.microsoft.com/office/drawing/2014/main" id="{3E7F7D23-7BB9-5202-9650-0F790E43F4F5}"/>
                </a:ext>
              </a:extLst>
            </p:cNvPr>
            <p:cNvSpPr/>
            <p:nvPr/>
          </p:nvSpPr>
          <p:spPr>
            <a:xfrm>
              <a:off x="8002893" y="5956536"/>
              <a:ext cx="1050700" cy="69668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4" name="TextBox 13">
              <a:extLst>
                <a:ext uri="{FF2B5EF4-FFF2-40B4-BE49-F238E27FC236}">
                  <a16:creationId xmlns:a16="http://schemas.microsoft.com/office/drawing/2014/main" id="{0536AB2C-EA4C-6C5C-6D72-5CE40D5DA087}"/>
                </a:ext>
              </a:extLst>
            </p:cNvPr>
            <p:cNvSpPr txBox="1"/>
            <p:nvPr/>
          </p:nvSpPr>
          <p:spPr>
            <a:xfrm>
              <a:off x="6371773" y="6592548"/>
              <a:ext cx="1690913" cy="276999"/>
            </a:xfrm>
            <a:prstGeom prst="rect">
              <a:avLst/>
            </a:prstGeom>
            <a:noFill/>
          </p:spPr>
          <p:txBody>
            <a:bodyPr wrap="square" rtlCol="0">
              <a:spAutoFit/>
            </a:bodyPr>
            <a:lstStyle/>
            <a:p>
              <a:r>
                <a:rPr lang="en-GB" sz="1200" noProof="0">
                  <a:solidFill>
                    <a:srgbClr val="FF0000"/>
                  </a:solidFill>
                </a:rPr>
                <a:t>Experimental pH 7.10</a:t>
              </a:r>
            </a:p>
          </p:txBody>
        </p:sp>
        <p:cxnSp>
          <p:nvCxnSpPr>
            <p:cNvPr id="17" name="Straight Connector 16">
              <a:extLst>
                <a:ext uri="{FF2B5EF4-FFF2-40B4-BE49-F238E27FC236}">
                  <a16:creationId xmlns:a16="http://schemas.microsoft.com/office/drawing/2014/main" id="{5A345223-A4ED-F1E4-8C7F-681B9AB194A5}"/>
                </a:ext>
              </a:extLst>
            </p:cNvPr>
            <p:cNvCxnSpPr>
              <a:stCxn id="14" idx="3"/>
              <a:endCxn id="13" idx="4"/>
            </p:cNvCxnSpPr>
            <p:nvPr/>
          </p:nvCxnSpPr>
          <p:spPr>
            <a:xfrm flipV="1">
              <a:off x="8062686" y="6653222"/>
              <a:ext cx="465557" cy="7782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9" name="Picture 18" descr="A diagram of a test tube&#10;&#10;Description automatically generated">
            <a:extLst>
              <a:ext uri="{FF2B5EF4-FFF2-40B4-BE49-F238E27FC236}">
                <a16:creationId xmlns:a16="http://schemas.microsoft.com/office/drawing/2014/main" id="{22CAD733-2B39-23F2-5C94-D5C329B1DB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9" y="3017917"/>
            <a:ext cx="4445632" cy="1762494"/>
          </a:xfrm>
          <a:prstGeom prst="rect">
            <a:avLst/>
          </a:prstGeom>
        </p:spPr>
      </p:pic>
    </p:spTree>
    <p:extLst>
      <p:ext uri="{BB962C8B-B14F-4D97-AF65-F5344CB8AC3E}">
        <p14:creationId xmlns:p14="http://schemas.microsoft.com/office/powerpoint/2010/main" val="309064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A2C679-F8C9-7746-2241-92FBE0A191B0}"/>
              </a:ext>
            </a:extLst>
          </p:cNvPr>
          <p:cNvSpPr>
            <a:spLocks noGrp="1"/>
          </p:cNvSpPr>
          <p:nvPr>
            <p:ph idx="1"/>
          </p:nvPr>
        </p:nvSpPr>
        <p:spPr>
          <a:xfrm>
            <a:off x="323849" y="1854654"/>
            <a:ext cx="5307693" cy="4351338"/>
          </a:xfrm>
        </p:spPr>
        <p:txBody>
          <a:bodyPr/>
          <a:lstStyle/>
          <a:p>
            <a:pPr marL="0" indent="0">
              <a:buNone/>
            </a:pPr>
            <a:r>
              <a:rPr lang="en-GB" sz="1800" i="1" noProof="0">
                <a:solidFill>
                  <a:srgbClr val="000000"/>
                </a:solidFill>
                <a:effectLst/>
                <a:latin typeface="Arial" panose="020B0604020202020204" pitchFamily="34" charset="0"/>
                <a:ea typeface="Times New Roman" panose="02020603050405020304" pitchFamily="18" charset="0"/>
              </a:rPr>
              <a:t>Radionuclide</a:t>
            </a:r>
            <a:r>
              <a:rPr lang="en-GB" sz="1800" b="1" i="1" noProof="0">
                <a:solidFill>
                  <a:srgbClr val="000000"/>
                </a:solidFill>
                <a:effectLst/>
                <a:latin typeface="Arial" panose="020B0604020202020204" pitchFamily="34" charset="0"/>
                <a:ea typeface="Times New Roman" panose="02020603050405020304" pitchFamily="18" charset="0"/>
              </a:rPr>
              <a:t> </a:t>
            </a:r>
            <a:r>
              <a:rPr lang="en-GB" sz="1800" i="1" noProof="0">
                <a:solidFill>
                  <a:srgbClr val="000000"/>
                </a:solidFill>
                <a:effectLst/>
                <a:latin typeface="Arial" panose="020B0604020202020204" pitchFamily="34" charset="0"/>
                <a:ea typeface="Times New Roman" panose="02020603050405020304" pitchFamily="18" charset="0"/>
              </a:rPr>
              <a:t>sorption to LSSRs as a function of geochemical conditions</a:t>
            </a:r>
            <a:endParaRPr lang="en-GB" b="1" i="1" noProof="0">
              <a:solidFill>
                <a:srgbClr val="000000"/>
              </a:solidFill>
              <a:ea typeface="Times New Roman" panose="02020603050405020304" pitchFamily="18" charset="0"/>
            </a:endParaRPr>
          </a:p>
          <a:p>
            <a:pPr marL="742950" lvl="1" indent="-285750">
              <a:buFont typeface="Arial" panose="020B0604020202020204" pitchFamily="34" charset="0"/>
              <a:buChar char="•"/>
            </a:pPr>
            <a:r>
              <a:rPr lang="en-GB" b="0" i="0" u="none" strike="noStrike" noProof="0">
                <a:solidFill>
                  <a:srgbClr val="232F3A"/>
                </a:solidFill>
                <a:effectLst/>
              </a:rPr>
              <a:t>Adsorption isotherm studies (method – C1733 -21) </a:t>
            </a:r>
            <a:r>
              <a:rPr lang="en-GB" noProof="0">
                <a:solidFill>
                  <a:srgbClr val="232F3A"/>
                </a:solidFill>
                <a:ea typeface="Times New Roman" panose="02020603050405020304" pitchFamily="18" charset="0"/>
                <a:hlinkClick r:id="rId3"/>
              </a:rPr>
              <a:t>www.astm.org</a:t>
            </a:r>
            <a:endParaRPr lang="en-GB" noProof="0">
              <a:solidFill>
                <a:srgbClr val="232F3A"/>
              </a:solidFill>
              <a:ea typeface="Times New Roman" panose="02020603050405020304" pitchFamily="18" charset="0"/>
            </a:endParaRPr>
          </a:p>
          <a:p>
            <a:pPr marL="742950" lvl="1" indent="-285750"/>
            <a:r>
              <a:rPr lang="en-GB" noProof="0">
                <a:latin typeface="Arial" panose="020B0604020202020204" pitchFamily="34" charset="0"/>
                <a:ea typeface="Times New Roman" panose="02020603050405020304" pitchFamily="18" charset="0"/>
              </a:rPr>
              <a:t>Radionuclides: </a:t>
            </a:r>
            <a:r>
              <a:rPr lang="en-GB" noProof="0">
                <a:solidFill>
                  <a:srgbClr val="FF0000"/>
                </a:solidFill>
                <a:latin typeface="Arial" panose="020B0604020202020204" pitchFamily="34" charset="0"/>
                <a:ea typeface="Times New Roman" panose="02020603050405020304" pitchFamily="18" charset="0"/>
              </a:rPr>
              <a:t>U</a:t>
            </a:r>
            <a:r>
              <a:rPr lang="en-GB" noProof="0">
                <a:solidFill>
                  <a:schemeClr val="accent6">
                    <a:lumMod val="75000"/>
                  </a:schemeClr>
                </a:solidFill>
                <a:latin typeface="Arial" panose="020B0604020202020204" pitchFamily="34" charset="0"/>
                <a:ea typeface="Times New Roman" panose="02020603050405020304" pitchFamily="18" charset="0"/>
              </a:rPr>
              <a:t>, </a:t>
            </a:r>
            <a:r>
              <a:rPr lang="en-GB" noProof="0">
                <a:latin typeface="Arial" panose="020B0604020202020204" pitchFamily="34" charset="0"/>
                <a:ea typeface="Times New Roman" panose="02020603050405020304" pitchFamily="18" charset="0"/>
              </a:rPr>
              <a:t>Np, Ra, </a:t>
            </a:r>
            <a:r>
              <a:rPr lang="en-GB" noProof="0">
                <a:solidFill>
                  <a:srgbClr val="FF0000"/>
                </a:solidFill>
                <a:latin typeface="Arial" panose="020B0604020202020204" pitchFamily="34" charset="0"/>
                <a:ea typeface="Times New Roman" panose="02020603050405020304" pitchFamily="18" charset="0"/>
              </a:rPr>
              <a:t>Se</a:t>
            </a:r>
            <a:r>
              <a:rPr lang="en-GB" noProof="0">
                <a:latin typeface="Arial" panose="020B0604020202020204" pitchFamily="34" charset="0"/>
                <a:ea typeface="Times New Roman" panose="02020603050405020304" pitchFamily="18" charset="0"/>
              </a:rPr>
              <a:t>, Tc and </a:t>
            </a:r>
            <a:r>
              <a:rPr lang="en-GB" noProof="0">
                <a:solidFill>
                  <a:srgbClr val="FF0000"/>
                </a:solidFill>
                <a:latin typeface="Arial" panose="020B0604020202020204" pitchFamily="34" charset="0"/>
                <a:ea typeface="Times New Roman" panose="02020603050405020304" pitchFamily="18" charset="0"/>
              </a:rPr>
              <a:t>Ni</a:t>
            </a:r>
          </a:p>
          <a:p>
            <a:pPr marL="742950" lvl="1" indent="-285750">
              <a:buFont typeface="Arial" panose="020B0604020202020204" pitchFamily="34" charset="0"/>
              <a:buChar char="•"/>
            </a:pPr>
            <a:r>
              <a:rPr lang="en-GB" noProof="0">
                <a:solidFill>
                  <a:srgbClr val="232F3A"/>
                </a:solidFill>
                <a:ea typeface="Times New Roman" panose="02020603050405020304" pitchFamily="18" charset="0"/>
              </a:rPr>
              <a:t>LSSR groundwaters</a:t>
            </a:r>
          </a:p>
          <a:p>
            <a:pPr marL="742950" lvl="1" indent="-285750">
              <a:buFont typeface="Arial" panose="020B0604020202020204" pitchFamily="34" charset="0"/>
              <a:buChar char="•"/>
            </a:pPr>
            <a:endParaRPr lang="en-GB" noProof="0">
              <a:solidFill>
                <a:srgbClr val="232F3A"/>
              </a:solidFill>
              <a:ea typeface="Times New Roman" panose="02020603050405020304" pitchFamily="18" charset="0"/>
            </a:endParaRPr>
          </a:p>
          <a:p>
            <a:pPr marL="9525" indent="0">
              <a:buNone/>
            </a:pPr>
            <a:r>
              <a:rPr lang="en-GB" sz="1800" i="1" noProof="0">
                <a:solidFill>
                  <a:srgbClr val="000000"/>
                </a:solidFill>
                <a:latin typeface="Arial" panose="020B0604020202020204" pitchFamily="34" charset="0"/>
                <a:ea typeface="Times New Roman" panose="02020603050405020304" pitchFamily="18" charset="0"/>
              </a:rPr>
              <a:t>F</a:t>
            </a:r>
            <a:r>
              <a:rPr lang="en-GB" sz="1800" i="1" noProof="0">
                <a:solidFill>
                  <a:srgbClr val="000000"/>
                </a:solidFill>
                <a:effectLst/>
                <a:latin typeface="Arial" panose="020B0604020202020204" pitchFamily="34" charset="0"/>
                <a:ea typeface="Times New Roman" panose="02020603050405020304" pitchFamily="18" charset="0"/>
              </a:rPr>
              <a:t>ate and transport rate of radionuclides through LSSRs.</a:t>
            </a:r>
          </a:p>
          <a:p>
            <a:pPr marL="114309" indent="0">
              <a:buNone/>
            </a:pPr>
            <a:endParaRPr lang="en-GB" noProof="0">
              <a:solidFill>
                <a:srgbClr val="232F3A"/>
              </a:solidFill>
              <a:ea typeface="Times New Roman" panose="02020603050405020304" pitchFamily="18" charset="0"/>
            </a:endParaRPr>
          </a:p>
          <a:p>
            <a:endParaRPr lang="en-GB" noProof="0"/>
          </a:p>
        </p:txBody>
      </p:sp>
      <p:sp>
        <p:nvSpPr>
          <p:cNvPr id="4" name="Title 1">
            <a:extLst>
              <a:ext uri="{FF2B5EF4-FFF2-40B4-BE49-F238E27FC236}">
                <a16:creationId xmlns:a16="http://schemas.microsoft.com/office/drawing/2014/main" id="{E1C3718A-1E1F-4D11-2704-35FD0529BF36}"/>
              </a:ext>
            </a:extLst>
          </p:cNvPr>
          <p:cNvSpPr txBox="1">
            <a:spLocks/>
          </p:cNvSpPr>
          <p:nvPr/>
        </p:nvSpPr>
        <p:spPr>
          <a:xfrm>
            <a:off x="2053930" y="212027"/>
            <a:ext cx="5495896" cy="1325563"/>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noProof="0"/>
              <a:t>Radionuclide sorption and transport </a:t>
            </a:r>
          </a:p>
        </p:txBody>
      </p:sp>
      <p:grpSp>
        <p:nvGrpSpPr>
          <p:cNvPr id="72" name="Group 71">
            <a:extLst>
              <a:ext uri="{FF2B5EF4-FFF2-40B4-BE49-F238E27FC236}">
                <a16:creationId xmlns:a16="http://schemas.microsoft.com/office/drawing/2014/main" id="{618F60FB-EBBC-1F0F-18BF-4FDE9CA511F6}"/>
              </a:ext>
            </a:extLst>
          </p:cNvPr>
          <p:cNvGrpSpPr/>
          <p:nvPr/>
        </p:nvGrpSpPr>
        <p:grpSpPr>
          <a:xfrm>
            <a:off x="195811" y="4691095"/>
            <a:ext cx="3700542" cy="1976323"/>
            <a:chOff x="811639" y="2327526"/>
            <a:chExt cx="10070599" cy="5378336"/>
          </a:xfrm>
        </p:grpSpPr>
        <p:sp>
          <p:nvSpPr>
            <p:cNvPr id="12" name="Can 11">
              <a:extLst>
                <a:ext uri="{FF2B5EF4-FFF2-40B4-BE49-F238E27FC236}">
                  <a16:creationId xmlns:a16="http://schemas.microsoft.com/office/drawing/2014/main" id="{98C57FF7-7801-6785-6D55-6B28BCE02DB3}"/>
                </a:ext>
              </a:extLst>
            </p:cNvPr>
            <p:cNvSpPr/>
            <p:nvPr/>
          </p:nvSpPr>
          <p:spPr>
            <a:xfrm>
              <a:off x="3972619" y="4902763"/>
              <a:ext cx="219490" cy="416548"/>
            </a:xfrm>
            <a:prstGeom prst="can">
              <a:avLst/>
            </a:prstGeom>
            <a:gradFill>
              <a:gsLst>
                <a:gs pos="0">
                  <a:schemeClr val="accent4">
                    <a:lumMod val="75000"/>
                  </a:schemeClr>
                </a:gs>
                <a:gs pos="50000">
                  <a:schemeClr val="accent1">
                    <a:lumMod val="40000"/>
                    <a:lumOff val="60000"/>
                  </a:schemeClr>
                </a:gs>
                <a:gs pos="100000">
                  <a:schemeClr val="accent4">
                    <a:lumMod val="75000"/>
                  </a:schemeClr>
                </a:gs>
              </a:gsLst>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grpSp>
          <p:nvGrpSpPr>
            <p:cNvPr id="14" name="Group 13">
              <a:extLst>
                <a:ext uri="{FF2B5EF4-FFF2-40B4-BE49-F238E27FC236}">
                  <a16:creationId xmlns:a16="http://schemas.microsoft.com/office/drawing/2014/main" id="{4A805567-1E0A-8E1D-2B7C-A34944AFA8F6}"/>
                </a:ext>
              </a:extLst>
            </p:cNvPr>
            <p:cNvGrpSpPr/>
            <p:nvPr/>
          </p:nvGrpSpPr>
          <p:grpSpPr>
            <a:xfrm>
              <a:off x="1180338" y="2661923"/>
              <a:ext cx="1182575" cy="1454780"/>
              <a:chOff x="1289465" y="730384"/>
              <a:chExt cx="1182575" cy="1454780"/>
            </a:xfrm>
          </p:grpSpPr>
          <p:sp>
            <p:nvSpPr>
              <p:cNvPr id="15" name="Terminator 85">
                <a:extLst>
                  <a:ext uri="{FF2B5EF4-FFF2-40B4-BE49-F238E27FC236}">
                    <a16:creationId xmlns:a16="http://schemas.microsoft.com/office/drawing/2014/main" id="{80E2F480-0DF7-5629-F3B9-CB7802C05C1C}"/>
                  </a:ext>
                </a:extLst>
              </p:cNvPr>
              <p:cNvSpPr/>
              <p:nvPr/>
            </p:nvSpPr>
            <p:spPr>
              <a:xfrm>
                <a:off x="1289465" y="730384"/>
                <a:ext cx="1182575" cy="1454780"/>
              </a:xfrm>
              <a:prstGeom prst="flowChartTerminator">
                <a:avLst/>
              </a:prstGeom>
              <a:gradFill flip="none" rotWithShape="1">
                <a:gsLst>
                  <a:gs pos="0">
                    <a:schemeClr val="tx1">
                      <a:lumMod val="85000"/>
                      <a:lumOff val="15000"/>
                    </a:schemeClr>
                  </a:gs>
                  <a:gs pos="100000">
                    <a:schemeClr val="tx1">
                      <a:lumMod val="85000"/>
                      <a:lumOff val="15000"/>
                    </a:schemeClr>
                  </a:gs>
                  <a:gs pos="50000">
                    <a:schemeClr val="bg1"/>
                  </a:gs>
                </a:gsLst>
                <a:lin ang="0" scaled="1"/>
                <a:tileRect/>
              </a:gradFill>
              <a:ln/>
            </p:spPr>
            <p:style>
              <a:lnRef idx="1">
                <a:schemeClr val="accent1"/>
              </a:lnRef>
              <a:fillRef idx="3">
                <a:schemeClr val="accent1"/>
              </a:fillRef>
              <a:effectRef idx="2">
                <a:schemeClr val="accent1"/>
              </a:effectRef>
              <a:fontRef idx="minor">
                <a:schemeClr val="lt1"/>
              </a:fontRef>
            </p:style>
            <p:txBody>
              <a:bodyPr/>
              <a:lstStyle/>
              <a:p>
                <a:endParaRPr lang="en-GB" sz="1200" noProof="0"/>
              </a:p>
            </p:txBody>
          </p:sp>
          <p:sp>
            <p:nvSpPr>
              <p:cNvPr id="16" name="Freeform 15">
                <a:extLst>
                  <a:ext uri="{FF2B5EF4-FFF2-40B4-BE49-F238E27FC236}">
                    <a16:creationId xmlns:a16="http://schemas.microsoft.com/office/drawing/2014/main" id="{A8175F33-81DA-3686-A367-F8D5706545D9}"/>
                  </a:ext>
                </a:extLst>
              </p:cNvPr>
              <p:cNvSpPr/>
              <p:nvPr/>
            </p:nvSpPr>
            <p:spPr>
              <a:xfrm>
                <a:off x="1422784" y="835093"/>
                <a:ext cx="915936" cy="1245363"/>
              </a:xfrm>
              <a:custGeom>
                <a:avLst/>
                <a:gdLst>
                  <a:gd name="connsiteX0" fmla="*/ 165100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71967 w 960967"/>
                  <a:gd name="connsiteY10" fmla="*/ 38863 h 1245363"/>
                  <a:gd name="connsiteX11" fmla="*/ 165100 w 960967"/>
                  <a:gd name="connsiteY11"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71967 w 960967"/>
                  <a:gd name="connsiteY10" fmla="*/ 38863 h 1245363"/>
                  <a:gd name="connsiteX11" fmla="*/ 444912 w 960967"/>
                  <a:gd name="connsiteY11"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71967 w 960967"/>
                  <a:gd name="connsiteY11" fmla="*/ 38863 h 1245363"/>
                  <a:gd name="connsiteX12" fmla="*/ 444912 w 960967"/>
                  <a:gd name="connsiteY12"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32701 w 960967"/>
                  <a:gd name="connsiteY11" fmla="*/ 318263 h 1245363"/>
                  <a:gd name="connsiteX12" fmla="*/ 32701 w 960967"/>
                  <a:gd name="connsiteY12" fmla="*/ 314030 h 1245363"/>
                  <a:gd name="connsiteX13" fmla="*/ 71967 w 960967"/>
                  <a:gd name="connsiteY13" fmla="*/ 38863 h 1245363"/>
                  <a:gd name="connsiteX14" fmla="*/ 444912 w 960967"/>
                  <a:gd name="connsiteY14" fmla="*/ 13463 h 1245363"/>
                  <a:gd name="connsiteX0" fmla="*/ 444912 w 960967"/>
                  <a:gd name="connsiteY0" fmla="*/ 13463 h 1245363"/>
                  <a:gd name="connsiteX1" fmla="*/ 730010 w 960967"/>
                  <a:gd name="connsiteY1" fmla="*/ 6502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71967 w 960967"/>
                  <a:gd name="connsiteY0" fmla="*/ 38863 h 1245363"/>
                  <a:gd name="connsiteX1" fmla="*/ 444912 w 960967"/>
                  <a:gd name="connsiteY1" fmla="*/ 13463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32701 w 960967"/>
                  <a:gd name="connsiteY11" fmla="*/ 318263 h 1245363"/>
                  <a:gd name="connsiteX12" fmla="*/ 128637 w 960967"/>
                  <a:gd name="connsiteY12" fmla="*/ 405470 h 1245363"/>
                  <a:gd name="connsiteX0" fmla="*/ 71967 w 960967"/>
                  <a:gd name="connsiteY0" fmla="*/ 38863 h 1245363"/>
                  <a:gd name="connsiteX1" fmla="*/ 444912 w 960967"/>
                  <a:gd name="connsiteY1" fmla="*/ 13463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32701 w 960967"/>
                  <a:gd name="connsiteY11" fmla="*/ 318263 h 1245363"/>
                  <a:gd name="connsiteX0" fmla="*/ 71967 w 960967"/>
                  <a:gd name="connsiteY0" fmla="*/ 38863 h 1245363"/>
                  <a:gd name="connsiteX1" fmla="*/ 444912 w 960967"/>
                  <a:gd name="connsiteY1" fmla="*/ 13463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88720 w 960967"/>
                  <a:gd name="connsiteY11" fmla="*/ 318263 h 1245363"/>
                  <a:gd name="connsiteX0" fmla="*/ 71967 w 960967"/>
                  <a:gd name="connsiteY0" fmla="*/ 38863 h 1245363"/>
                  <a:gd name="connsiteX1" fmla="*/ 444912 w 960967"/>
                  <a:gd name="connsiteY1" fmla="*/ 13463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42085 w 960967"/>
                  <a:gd name="connsiteY11" fmla="*/ 463666 h 12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967" h="1245363">
                    <a:moveTo>
                      <a:pt x="71967" y="38863"/>
                    </a:moveTo>
                    <a:cubicBezTo>
                      <a:pt x="132420" y="0"/>
                      <a:pt x="411045" y="24248"/>
                      <a:pt x="444912" y="13463"/>
                    </a:cubicBezTo>
                    <a:lnTo>
                      <a:pt x="730010" y="65026"/>
                    </a:lnTo>
                    <a:lnTo>
                      <a:pt x="849789" y="229363"/>
                    </a:lnTo>
                    <a:lnTo>
                      <a:pt x="960967" y="496063"/>
                    </a:lnTo>
                    <a:lnTo>
                      <a:pt x="876300" y="860130"/>
                    </a:lnTo>
                    <a:lnTo>
                      <a:pt x="859367" y="1169163"/>
                    </a:lnTo>
                    <a:lnTo>
                      <a:pt x="465667" y="1245363"/>
                    </a:lnTo>
                    <a:lnTo>
                      <a:pt x="241300" y="1147996"/>
                    </a:lnTo>
                    <a:lnTo>
                      <a:pt x="55033" y="1063330"/>
                    </a:lnTo>
                    <a:lnTo>
                      <a:pt x="0" y="614596"/>
                    </a:lnTo>
                    <a:lnTo>
                      <a:pt x="42085" y="463666"/>
                    </a:lnTo>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sp>
            <p:nvSpPr>
              <p:cNvPr id="17" name="Freeform 16">
                <a:extLst>
                  <a:ext uri="{FF2B5EF4-FFF2-40B4-BE49-F238E27FC236}">
                    <a16:creationId xmlns:a16="http://schemas.microsoft.com/office/drawing/2014/main" id="{3C39985C-B230-E656-3651-E7F29EB501A7}"/>
                  </a:ext>
                </a:extLst>
              </p:cNvPr>
              <p:cNvSpPr/>
              <p:nvPr/>
            </p:nvSpPr>
            <p:spPr>
              <a:xfrm>
                <a:off x="1422784" y="1331156"/>
                <a:ext cx="915936" cy="749300"/>
              </a:xfrm>
              <a:custGeom>
                <a:avLst/>
                <a:gdLst>
                  <a:gd name="connsiteX0" fmla="*/ 165100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71967 w 960967"/>
                  <a:gd name="connsiteY10" fmla="*/ 38863 h 1245363"/>
                  <a:gd name="connsiteX11" fmla="*/ 165100 w 960967"/>
                  <a:gd name="connsiteY11"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71967 w 960967"/>
                  <a:gd name="connsiteY10" fmla="*/ 38863 h 1245363"/>
                  <a:gd name="connsiteX11" fmla="*/ 444912 w 960967"/>
                  <a:gd name="connsiteY11"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71967 w 960967"/>
                  <a:gd name="connsiteY11" fmla="*/ 38863 h 1245363"/>
                  <a:gd name="connsiteX12" fmla="*/ 444912 w 960967"/>
                  <a:gd name="connsiteY12"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32701 w 960967"/>
                  <a:gd name="connsiteY11" fmla="*/ 318263 h 1245363"/>
                  <a:gd name="connsiteX12" fmla="*/ 32701 w 960967"/>
                  <a:gd name="connsiteY12" fmla="*/ 314030 h 1245363"/>
                  <a:gd name="connsiteX13" fmla="*/ 71967 w 960967"/>
                  <a:gd name="connsiteY13" fmla="*/ 38863 h 1245363"/>
                  <a:gd name="connsiteX14" fmla="*/ 444912 w 960967"/>
                  <a:gd name="connsiteY14" fmla="*/ 13463 h 1245363"/>
                  <a:gd name="connsiteX0" fmla="*/ 444912 w 960967"/>
                  <a:gd name="connsiteY0" fmla="*/ 13463 h 1245363"/>
                  <a:gd name="connsiteX1" fmla="*/ 730010 w 960967"/>
                  <a:gd name="connsiteY1" fmla="*/ 6502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730010 w 960967"/>
                  <a:gd name="connsiteY1" fmla="*/ 6502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71967 w 960967"/>
                  <a:gd name="connsiteY11" fmla="*/ 38863 h 1245363"/>
                  <a:gd name="connsiteX12" fmla="*/ 444912 w 960967"/>
                  <a:gd name="connsiteY12" fmla="*/ 13463 h 1245363"/>
                  <a:gd name="connsiteX0" fmla="*/ 444912 w 960967"/>
                  <a:gd name="connsiteY0" fmla="*/ 0 h 1231900"/>
                  <a:gd name="connsiteX1" fmla="*/ 730010 w 960967"/>
                  <a:gd name="connsiteY1" fmla="*/ 51563 h 1231900"/>
                  <a:gd name="connsiteX2" fmla="*/ 849789 w 960967"/>
                  <a:gd name="connsiteY2" fmla="*/ 215900 h 1231900"/>
                  <a:gd name="connsiteX3" fmla="*/ 960967 w 960967"/>
                  <a:gd name="connsiteY3" fmla="*/ 482600 h 1231900"/>
                  <a:gd name="connsiteX4" fmla="*/ 876300 w 960967"/>
                  <a:gd name="connsiteY4" fmla="*/ 846667 h 1231900"/>
                  <a:gd name="connsiteX5" fmla="*/ 859367 w 960967"/>
                  <a:gd name="connsiteY5" fmla="*/ 1155700 h 1231900"/>
                  <a:gd name="connsiteX6" fmla="*/ 465667 w 960967"/>
                  <a:gd name="connsiteY6" fmla="*/ 1231900 h 1231900"/>
                  <a:gd name="connsiteX7" fmla="*/ 241300 w 960967"/>
                  <a:gd name="connsiteY7" fmla="*/ 1134533 h 1231900"/>
                  <a:gd name="connsiteX8" fmla="*/ 55033 w 960967"/>
                  <a:gd name="connsiteY8" fmla="*/ 1049867 h 1231900"/>
                  <a:gd name="connsiteX9" fmla="*/ 0 w 960967"/>
                  <a:gd name="connsiteY9" fmla="*/ 601133 h 1231900"/>
                  <a:gd name="connsiteX10" fmla="*/ 32701 w 960967"/>
                  <a:gd name="connsiteY10" fmla="*/ 304800 h 1231900"/>
                  <a:gd name="connsiteX11" fmla="*/ 444912 w 960967"/>
                  <a:gd name="connsiteY11" fmla="*/ 0 h 1231900"/>
                  <a:gd name="connsiteX0" fmla="*/ 32701 w 960967"/>
                  <a:gd name="connsiteY0" fmla="*/ 253237 h 1180337"/>
                  <a:gd name="connsiteX1" fmla="*/ 730010 w 960967"/>
                  <a:gd name="connsiteY1" fmla="*/ 0 h 1180337"/>
                  <a:gd name="connsiteX2" fmla="*/ 849789 w 960967"/>
                  <a:gd name="connsiteY2" fmla="*/ 164337 h 1180337"/>
                  <a:gd name="connsiteX3" fmla="*/ 960967 w 960967"/>
                  <a:gd name="connsiteY3" fmla="*/ 431037 h 1180337"/>
                  <a:gd name="connsiteX4" fmla="*/ 876300 w 960967"/>
                  <a:gd name="connsiteY4" fmla="*/ 795104 h 1180337"/>
                  <a:gd name="connsiteX5" fmla="*/ 859367 w 960967"/>
                  <a:gd name="connsiteY5" fmla="*/ 1104137 h 1180337"/>
                  <a:gd name="connsiteX6" fmla="*/ 465667 w 960967"/>
                  <a:gd name="connsiteY6" fmla="*/ 1180337 h 1180337"/>
                  <a:gd name="connsiteX7" fmla="*/ 241300 w 960967"/>
                  <a:gd name="connsiteY7" fmla="*/ 1082970 h 1180337"/>
                  <a:gd name="connsiteX8" fmla="*/ 55033 w 960967"/>
                  <a:gd name="connsiteY8" fmla="*/ 998304 h 1180337"/>
                  <a:gd name="connsiteX9" fmla="*/ 0 w 960967"/>
                  <a:gd name="connsiteY9" fmla="*/ 549570 h 1180337"/>
                  <a:gd name="connsiteX10" fmla="*/ 32701 w 960967"/>
                  <a:gd name="connsiteY10" fmla="*/ 253237 h 1180337"/>
                  <a:gd name="connsiteX0" fmla="*/ 849789 w 960967"/>
                  <a:gd name="connsiteY0" fmla="*/ 149520 h 1165520"/>
                  <a:gd name="connsiteX1" fmla="*/ 960967 w 960967"/>
                  <a:gd name="connsiteY1" fmla="*/ 416220 h 1165520"/>
                  <a:gd name="connsiteX2" fmla="*/ 876300 w 960967"/>
                  <a:gd name="connsiteY2" fmla="*/ 780287 h 1165520"/>
                  <a:gd name="connsiteX3" fmla="*/ 859367 w 960967"/>
                  <a:gd name="connsiteY3" fmla="*/ 1089320 h 1165520"/>
                  <a:gd name="connsiteX4" fmla="*/ 465667 w 960967"/>
                  <a:gd name="connsiteY4" fmla="*/ 1165520 h 1165520"/>
                  <a:gd name="connsiteX5" fmla="*/ 241300 w 960967"/>
                  <a:gd name="connsiteY5" fmla="*/ 1068153 h 1165520"/>
                  <a:gd name="connsiteX6" fmla="*/ 55033 w 960967"/>
                  <a:gd name="connsiteY6" fmla="*/ 983487 h 1165520"/>
                  <a:gd name="connsiteX7" fmla="*/ 0 w 960967"/>
                  <a:gd name="connsiteY7" fmla="*/ 534753 h 1165520"/>
                  <a:gd name="connsiteX8" fmla="*/ 32701 w 960967"/>
                  <a:gd name="connsiteY8" fmla="*/ 238420 h 1165520"/>
                  <a:gd name="connsiteX9" fmla="*/ 825946 w 960967"/>
                  <a:gd name="connsiteY9" fmla="*/ 76623 h 1165520"/>
                  <a:gd name="connsiteX0" fmla="*/ 849789 w 960967"/>
                  <a:gd name="connsiteY0" fmla="*/ 149520 h 1165520"/>
                  <a:gd name="connsiteX1" fmla="*/ 960967 w 960967"/>
                  <a:gd name="connsiteY1" fmla="*/ 416220 h 1165520"/>
                  <a:gd name="connsiteX2" fmla="*/ 876300 w 960967"/>
                  <a:gd name="connsiteY2" fmla="*/ 780287 h 1165520"/>
                  <a:gd name="connsiteX3" fmla="*/ 859367 w 960967"/>
                  <a:gd name="connsiteY3" fmla="*/ 1089320 h 1165520"/>
                  <a:gd name="connsiteX4" fmla="*/ 465667 w 960967"/>
                  <a:gd name="connsiteY4" fmla="*/ 1165520 h 1165520"/>
                  <a:gd name="connsiteX5" fmla="*/ 241300 w 960967"/>
                  <a:gd name="connsiteY5" fmla="*/ 1068153 h 1165520"/>
                  <a:gd name="connsiteX6" fmla="*/ 55033 w 960967"/>
                  <a:gd name="connsiteY6" fmla="*/ 983487 h 1165520"/>
                  <a:gd name="connsiteX7" fmla="*/ 0 w 960967"/>
                  <a:gd name="connsiteY7" fmla="*/ 534753 h 1165520"/>
                  <a:gd name="connsiteX8" fmla="*/ 32701 w 960967"/>
                  <a:gd name="connsiteY8" fmla="*/ 238420 h 1165520"/>
                  <a:gd name="connsiteX9" fmla="*/ 825946 w 960967"/>
                  <a:gd name="connsiteY9" fmla="*/ 76623 h 1165520"/>
                  <a:gd name="connsiteX10" fmla="*/ 849789 w 960967"/>
                  <a:gd name="connsiteY10" fmla="*/ 149520 h 1165520"/>
                  <a:gd name="connsiteX0" fmla="*/ 825946 w 960967"/>
                  <a:gd name="connsiteY0" fmla="*/ 76623 h 1165520"/>
                  <a:gd name="connsiteX1" fmla="*/ 960967 w 960967"/>
                  <a:gd name="connsiteY1" fmla="*/ 416220 h 1165520"/>
                  <a:gd name="connsiteX2" fmla="*/ 876300 w 960967"/>
                  <a:gd name="connsiteY2" fmla="*/ 780287 h 1165520"/>
                  <a:gd name="connsiteX3" fmla="*/ 859367 w 960967"/>
                  <a:gd name="connsiteY3" fmla="*/ 1089320 h 1165520"/>
                  <a:gd name="connsiteX4" fmla="*/ 465667 w 960967"/>
                  <a:gd name="connsiteY4" fmla="*/ 1165520 h 1165520"/>
                  <a:gd name="connsiteX5" fmla="*/ 241300 w 960967"/>
                  <a:gd name="connsiteY5" fmla="*/ 1068153 h 1165520"/>
                  <a:gd name="connsiteX6" fmla="*/ 55033 w 960967"/>
                  <a:gd name="connsiteY6" fmla="*/ 983487 h 1165520"/>
                  <a:gd name="connsiteX7" fmla="*/ 0 w 960967"/>
                  <a:gd name="connsiteY7" fmla="*/ 534753 h 1165520"/>
                  <a:gd name="connsiteX8" fmla="*/ 32701 w 960967"/>
                  <a:gd name="connsiteY8" fmla="*/ 238420 h 1165520"/>
                  <a:gd name="connsiteX9" fmla="*/ 825946 w 960967"/>
                  <a:gd name="connsiteY9" fmla="*/ 76623 h 1165520"/>
                  <a:gd name="connsiteX0" fmla="*/ 32701 w 960967"/>
                  <a:gd name="connsiteY0" fmla="*/ 19755 h 946855"/>
                  <a:gd name="connsiteX1" fmla="*/ 960967 w 960967"/>
                  <a:gd name="connsiteY1" fmla="*/ 197555 h 946855"/>
                  <a:gd name="connsiteX2" fmla="*/ 876300 w 960967"/>
                  <a:gd name="connsiteY2" fmla="*/ 561622 h 946855"/>
                  <a:gd name="connsiteX3" fmla="*/ 859367 w 960967"/>
                  <a:gd name="connsiteY3" fmla="*/ 870655 h 946855"/>
                  <a:gd name="connsiteX4" fmla="*/ 465667 w 960967"/>
                  <a:gd name="connsiteY4" fmla="*/ 946855 h 946855"/>
                  <a:gd name="connsiteX5" fmla="*/ 241300 w 960967"/>
                  <a:gd name="connsiteY5" fmla="*/ 849488 h 946855"/>
                  <a:gd name="connsiteX6" fmla="*/ 55033 w 960967"/>
                  <a:gd name="connsiteY6" fmla="*/ 764822 h 946855"/>
                  <a:gd name="connsiteX7" fmla="*/ 0 w 960967"/>
                  <a:gd name="connsiteY7" fmla="*/ 316088 h 946855"/>
                  <a:gd name="connsiteX8" fmla="*/ 32701 w 960967"/>
                  <a:gd name="connsiteY8" fmla="*/ 19755 h 946855"/>
                  <a:gd name="connsiteX0" fmla="*/ 32701 w 960967"/>
                  <a:gd name="connsiteY0" fmla="*/ 98895 h 839611"/>
                  <a:gd name="connsiteX1" fmla="*/ 960967 w 960967"/>
                  <a:gd name="connsiteY1" fmla="*/ 90311 h 839611"/>
                  <a:gd name="connsiteX2" fmla="*/ 876300 w 960967"/>
                  <a:gd name="connsiteY2" fmla="*/ 454378 h 839611"/>
                  <a:gd name="connsiteX3" fmla="*/ 859367 w 960967"/>
                  <a:gd name="connsiteY3" fmla="*/ 763411 h 839611"/>
                  <a:gd name="connsiteX4" fmla="*/ 465667 w 960967"/>
                  <a:gd name="connsiteY4" fmla="*/ 839611 h 839611"/>
                  <a:gd name="connsiteX5" fmla="*/ 241300 w 960967"/>
                  <a:gd name="connsiteY5" fmla="*/ 742244 h 839611"/>
                  <a:gd name="connsiteX6" fmla="*/ 55033 w 960967"/>
                  <a:gd name="connsiteY6" fmla="*/ 657578 h 839611"/>
                  <a:gd name="connsiteX7" fmla="*/ 0 w 960967"/>
                  <a:gd name="connsiteY7" fmla="*/ 208844 h 839611"/>
                  <a:gd name="connsiteX8" fmla="*/ 32701 w 960967"/>
                  <a:gd name="connsiteY8" fmla="*/ 98895 h 839611"/>
                  <a:gd name="connsiteX0" fmla="*/ 960967 w 1056903"/>
                  <a:gd name="connsiteY0" fmla="*/ 90311 h 839611"/>
                  <a:gd name="connsiteX1" fmla="*/ 876300 w 1056903"/>
                  <a:gd name="connsiteY1" fmla="*/ 454378 h 839611"/>
                  <a:gd name="connsiteX2" fmla="*/ 859367 w 1056903"/>
                  <a:gd name="connsiteY2" fmla="*/ 763411 h 839611"/>
                  <a:gd name="connsiteX3" fmla="*/ 465667 w 1056903"/>
                  <a:gd name="connsiteY3" fmla="*/ 839611 h 839611"/>
                  <a:gd name="connsiteX4" fmla="*/ 241300 w 1056903"/>
                  <a:gd name="connsiteY4" fmla="*/ 742244 h 839611"/>
                  <a:gd name="connsiteX5" fmla="*/ 55033 w 1056903"/>
                  <a:gd name="connsiteY5" fmla="*/ 657578 h 839611"/>
                  <a:gd name="connsiteX6" fmla="*/ 0 w 1056903"/>
                  <a:gd name="connsiteY6" fmla="*/ 208844 h 839611"/>
                  <a:gd name="connsiteX7" fmla="*/ 32701 w 1056903"/>
                  <a:gd name="connsiteY7" fmla="*/ 98895 h 839611"/>
                  <a:gd name="connsiteX8" fmla="*/ 1056903 w 1056903"/>
                  <a:gd name="connsiteY8" fmla="*/ 181751 h 839611"/>
                  <a:gd name="connsiteX0" fmla="*/ 960967 w 960967"/>
                  <a:gd name="connsiteY0" fmla="*/ 214585 h 963885"/>
                  <a:gd name="connsiteX1" fmla="*/ 876300 w 960967"/>
                  <a:gd name="connsiteY1" fmla="*/ 578652 h 963885"/>
                  <a:gd name="connsiteX2" fmla="*/ 859367 w 960967"/>
                  <a:gd name="connsiteY2" fmla="*/ 887685 h 963885"/>
                  <a:gd name="connsiteX3" fmla="*/ 465667 w 960967"/>
                  <a:gd name="connsiteY3" fmla="*/ 963885 h 963885"/>
                  <a:gd name="connsiteX4" fmla="*/ 241300 w 960967"/>
                  <a:gd name="connsiteY4" fmla="*/ 866518 h 963885"/>
                  <a:gd name="connsiteX5" fmla="*/ 55033 w 960967"/>
                  <a:gd name="connsiteY5" fmla="*/ 781852 h 963885"/>
                  <a:gd name="connsiteX6" fmla="*/ 0 w 960967"/>
                  <a:gd name="connsiteY6" fmla="*/ 333118 h 963885"/>
                  <a:gd name="connsiteX7" fmla="*/ 32701 w 960967"/>
                  <a:gd name="connsiteY7" fmla="*/ 223169 h 963885"/>
                  <a:gd name="connsiteX8" fmla="*/ 719114 w 960967"/>
                  <a:gd name="connsiteY8" fmla="*/ 181751 h 963885"/>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960967 w 960967"/>
                  <a:gd name="connsiteY8" fmla="*/ 0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960967 w 960967"/>
                  <a:gd name="connsiteY8" fmla="*/ 0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960967 w 960967"/>
                  <a:gd name="connsiteY8" fmla="*/ 0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960967 w 960967"/>
                  <a:gd name="connsiteY8" fmla="*/ 0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32908 w 960967"/>
                  <a:gd name="connsiteY8" fmla="*/ 8694 h 749300"/>
                  <a:gd name="connsiteX9" fmla="*/ 960967 w 960967"/>
                  <a:gd name="connsiteY9"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967" h="749300">
                    <a:moveTo>
                      <a:pt x="960967" y="0"/>
                    </a:moveTo>
                    <a:lnTo>
                      <a:pt x="876300" y="364067"/>
                    </a:lnTo>
                    <a:lnTo>
                      <a:pt x="859367" y="673100"/>
                    </a:lnTo>
                    <a:lnTo>
                      <a:pt x="465667" y="749300"/>
                    </a:lnTo>
                    <a:lnTo>
                      <a:pt x="241300" y="651933"/>
                    </a:lnTo>
                    <a:lnTo>
                      <a:pt x="55033" y="567267"/>
                    </a:lnTo>
                    <a:lnTo>
                      <a:pt x="0" y="118533"/>
                    </a:lnTo>
                    <a:lnTo>
                      <a:pt x="32701" y="8584"/>
                    </a:lnTo>
                    <a:lnTo>
                      <a:pt x="32908" y="8694"/>
                    </a:lnTo>
                    <a:lnTo>
                      <a:pt x="960967" y="0"/>
                    </a:lnTo>
                    <a:close/>
                  </a:path>
                </a:pathLst>
              </a:cu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grpSp>
        <p:cxnSp>
          <p:nvCxnSpPr>
            <p:cNvPr id="18" name="Straight Connector 17">
              <a:extLst>
                <a:ext uri="{FF2B5EF4-FFF2-40B4-BE49-F238E27FC236}">
                  <a16:creationId xmlns:a16="http://schemas.microsoft.com/office/drawing/2014/main" id="{CE749863-0CC5-C681-5FF5-6136C025EB0C}"/>
                </a:ext>
              </a:extLst>
            </p:cNvPr>
            <p:cNvCxnSpPr>
              <a:cxnSpLocks/>
            </p:cNvCxnSpPr>
            <p:nvPr/>
          </p:nvCxnSpPr>
          <p:spPr>
            <a:xfrm rot="5400000">
              <a:off x="3770318" y="4965058"/>
              <a:ext cx="629211" cy="1588"/>
            </a:xfrm>
            <a:prstGeom prst="line">
              <a:avLst/>
            </a:prstGeom>
            <a:ln w="38100">
              <a:solidFill>
                <a:srgbClr val="0000FF"/>
              </a:solidFill>
            </a:ln>
            <a:effectLst/>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EFB0FA7C-55E0-4A89-5E93-1572FDBE203F}"/>
                </a:ext>
              </a:extLst>
            </p:cNvPr>
            <p:cNvGrpSpPr/>
            <p:nvPr/>
          </p:nvGrpSpPr>
          <p:grpSpPr>
            <a:xfrm>
              <a:off x="1606718" y="4280351"/>
              <a:ext cx="788812" cy="619252"/>
              <a:chOff x="1450803" y="5150018"/>
              <a:chExt cx="788812" cy="619252"/>
            </a:xfrm>
          </p:grpSpPr>
          <p:sp>
            <p:nvSpPr>
              <p:cNvPr id="22" name="Cube 21">
                <a:extLst>
                  <a:ext uri="{FF2B5EF4-FFF2-40B4-BE49-F238E27FC236}">
                    <a16:creationId xmlns:a16="http://schemas.microsoft.com/office/drawing/2014/main" id="{54414925-2950-0766-4575-64306EEB1241}"/>
                  </a:ext>
                </a:extLst>
              </p:cNvPr>
              <p:cNvSpPr/>
              <p:nvPr/>
            </p:nvSpPr>
            <p:spPr>
              <a:xfrm>
                <a:off x="1450803" y="5150018"/>
                <a:ext cx="788812" cy="619252"/>
              </a:xfrm>
              <a:prstGeom prst="cube">
                <a:avLst/>
              </a:prstGeom>
              <a:solidFill>
                <a:schemeClr val="bg1">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sp>
            <p:nvSpPr>
              <p:cNvPr id="23" name="Oval 22">
                <a:extLst>
                  <a:ext uri="{FF2B5EF4-FFF2-40B4-BE49-F238E27FC236}">
                    <a16:creationId xmlns:a16="http://schemas.microsoft.com/office/drawing/2014/main" id="{A68A9EAB-015D-BD95-13CC-610CD991B45A}"/>
                  </a:ext>
                </a:extLst>
              </p:cNvPr>
              <p:cNvSpPr>
                <a:spLocks/>
              </p:cNvSpPr>
              <p:nvPr/>
            </p:nvSpPr>
            <p:spPr>
              <a:xfrm>
                <a:off x="1556599" y="5321839"/>
                <a:ext cx="432000" cy="432000"/>
              </a:xfrm>
              <a:prstGeom prst="ellipse">
                <a:avLst/>
              </a:prstGeom>
              <a:solidFill>
                <a:schemeClr val="tx1">
                  <a:lumMod val="50000"/>
                  <a:lumOff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grpSp>
        <p:cxnSp>
          <p:nvCxnSpPr>
            <p:cNvPr id="25" name="Straight Connector 24">
              <a:extLst>
                <a:ext uri="{FF2B5EF4-FFF2-40B4-BE49-F238E27FC236}">
                  <a16:creationId xmlns:a16="http://schemas.microsoft.com/office/drawing/2014/main" id="{2977675A-0E67-E9E6-7C9B-EF367678640E}"/>
                </a:ext>
              </a:extLst>
            </p:cNvPr>
            <p:cNvCxnSpPr>
              <a:cxnSpLocks/>
            </p:cNvCxnSpPr>
            <p:nvPr/>
          </p:nvCxnSpPr>
          <p:spPr>
            <a:xfrm>
              <a:off x="2141410" y="4659145"/>
              <a:ext cx="1945039" cy="9027"/>
            </a:xfrm>
            <a:prstGeom prst="line">
              <a:avLst/>
            </a:prstGeom>
            <a:ln w="381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24C56B3A-8FBE-713D-B98A-3A286DE24A9C}"/>
                </a:ext>
              </a:extLst>
            </p:cNvPr>
            <p:cNvSpPr/>
            <p:nvPr/>
          </p:nvSpPr>
          <p:spPr>
            <a:xfrm>
              <a:off x="2937213" y="4380172"/>
              <a:ext cx="576000" cy="57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noProof="0"/>
            </a:p>
          </p:txBody>
        </p:sp>
        <p:grpSp>
          <p:nvGrpSpPr>
            <p:cNvPr id="27" name="Group 26">
              <a:extLst>
                <a:ext uri="{FF2B5EF4-FFF2-40B4-BE49-F238E27FC236}">
                  <a16:creationId xmlns:a16="http://schemas.microsoft.com/office/drawing/2014/main" id="{AEC6DAA4-8D2E-99BC-C2DC-DD8BDCF7CDD1}"/>
                </a:ext>
              </a:extLst>
            </p:cNvPr>
            <p:cNvGrpSpPr/>
            <p:nvPr/>
          </p:nvGrpSpPr>
          <p:grpSpPr>
            <a:xfrm>
              <a:off x="2986070" y="4541076"/>
              <a:ext cx="464405" cy="256701"/>
              <a:chOff x="2212057" y="2420412"/>
              <a:chExt cx="464405" cy="256701"/>
            </a:xfrm>
          </p:grpSpPr>
          <p:sp>
            <p:nvSpPr>
              <p:cNvPr id="28" name="Rectangle 27">
                <a:extLst>
                  <a:ext uri="{FF2B5EF4-FFF2-40B4-BE49-F238E27FC236}">
                    <a16:creationId xmlns:a16="http://schemas.microsoft.com/office/drawing/2014/main" id="{2D5FEA5A-45D6-65B5-9CAD-2DB1280BF1FB}"/>
                  </a:ext>
                </a:extLst>
              </p:cNvPr>
              <p:cNvSpPr>
                <a:spLocks noChangeArrowheads="1"/>
              </p:cNvSpPr>
              <p:nvPr/>
            </p:nvSpPr>
            <p:spPr bwMode="auto">
              <a:xfrm>
                <a:off x="2231821" y="2428963"/>
                <a:ext cx="433647" cy="239598"/>
              </a:xfrm>
              <a:prstGeom prst="rect">
                <a:avLst/>
              </a:prstGeom>
              <a:gradFill rotWithShape="0">
                <a:gsLst>
                  <a:gs pos="0">
                    <a:srgbClr val="945200"/>
                  </a:gs>
                  <a:gs pos="49000">
                    <a:srgbClr val="FFC000"/>
                  </a:gs>
                  <a:gs pos="99000">
                    <a:srgbClr val="945200"/>
                  </a:gs>
                </a:gsLst>
                <a:lin ang="16200000" scaled="0"/>
              </a:gradFill>
              <a:ln w="12700">
                <a:solidFill>
                  <a:srgbClr val="000000"/>
                </a:solidFill>
                <a:miter lim="800000"/>
                <a:headEnd/>
                <a:tailEnd/>
              </a:ln>
            </p:spPr>
            <p:txBody>
              <a:bodyPr>
                <a:prstTxWarp prst="textNoShape">
                  <a:avLst/>
                </a:prstTxWarp>
              </a:bodyPr>
              <a:lstStyle/>
              <a:p>
                <a:endParaRPr lang="en-GB" sz="1200" noProof="0">
                  <a:cs typeface="Arial" panose="020B0604020202020204" pitchFamily="34" charset="0"/>
                </a:endParaRPr>
              </a:p>
            </p:txBody>
          </p:sp>
          <p:sp>
            <p:nvSpPr>
              <p:cNvPr id="29" name="Rectangle 28">
                <a:extLst>
                  <a:ext uri="{FF2B5EF4-FFF2-40B4-BE49-F238E27FC236}">
                    <a16:creationId xmlns:a16="http://schemas.microsoft.com/office/drawing/2014/main" id="{FCB5E223-617C-3B8E-37D8-88DEDCAF5DB3}"/>
                  </a:ext>
                </a:extLst>
              </p:cNvPr>
              <p:cNvSpPr>
                <a:spLocks noChangeArrowheads="1"/>
              </p:cNvSpPr>
              <p:nvPr/>
            </p:nvSpPr>
            <p:spPr bwMode="auto">
              <a:xfrm>
                <a:off x="2212057" y="2420412"/>
                <a:ext cx="131144" cy="256701"/>
              </a:xfrm>
              <a:prstGeom prst="rect">
                <a:avLst/>
              </a:prstGeom>
              <a:gradFill rotWithShape="0">
                <a:gsLst>
                  <a:gs pos="0">
                    <a:schemeClr val="tx1"/>
                  </a:gs>
                  <a:gs pos="50000">
                    <a:schemeClr val="bg1"/>
                  </a:gs>
                  <a:gs pos="100000">
                    <a:schemeClr val="tx1"/>
                  </a:gs>
                </a:gsLst>
                <a:lin ang="16200000" scaled="0"/>
              </a:gradFill>
              <a:ln w="12700">
                <a:solidFill>
                  <a:srgbClr val="000000"/>
                </a:solidFill>
                <a:miter lim="800000"/>
                <a:headEnd/>
                <a:tailEnd/>
              </a:ln>
            </p:spPr>
            <p:txBody>
              <a:bodyPr>
                <a:prstTxWarp prst="textNoShape">
                  <a:avLst/>
                </a:prstTxWarp>
              </a:bodyPr>
              <a:lstStyle/>
              <a:p>
                <a:endParaRPr lang="en-GB" sz="1200" noProof="0">
                  <a:cs typeface="Arial" panose="020B0604020202020204" pitchFamily="34" charset="0"/>
                </a:endParaRPr>
              </a:p>
            </p:txBody>
          </p:sp>
          <p:sp>
            <p:nvSpPr>
              <p:cNvPr id="30" name="Rectangle 29">
                <a:extLst>
                  <a:ext uri="{FF2B5EF4-FFF2-40B4-BE49-F238E27FC236}">
                    <a16:creationId xmlns:a16="http://schemas.microsoft.com/office/drawing/2014/main" id="{0733344B-1A53-18E5-BEDC-3596AE7E5CC9}"/>
                  </a:ext>
                </a:extLst>
              </p:cNvPr>
              <p:cNvSpPr>
                <a:spLocks noChangeArrowheads="1"/>
              </p:cNvSpPr>
              <p:nvPr/>
            </p:nvSpPr>
            <p:spPr bwMode="auto">
              <a:xfrm>
                <a:off x="2545318" y="2420412"/>
                <a:ext cx="131144" cy="256701"/>
              </a:xfrm>
              <a:prstGeom prst="rect">
                <a:avLst/>
              </a:prstGeom>
              <a:gradFill rotWithShape="0">
                <a:gsLst>
                  <a:gs pos="0">
                    <a:schemeClr val="tx1"/>
                  </a:gs>
                  <a:gs pos="50000">
                    <a:schemeClr val="bg1"/>
                  </a:gs>
                  <a:gs pos="100000">
                    <a:schemeClr val="tx1"/>
                  </a:gs>
                </a:gsLst>
                <a:lin ang="16200000" scaled="0"/>
              </a:gradFill>
              <a:ln w="12700">
                <a:solidFill>
                  <a:srgbClr val="000000"/>
                </a:solidFill>
                <a:miter lim="800000"/>
                <a:headEnd/>
                <a:tailEnd/>
              </a:ln>
            </p:spPr>
            <p:txBody>
              <a:bodyPr>
                <a:prstTxWarp prst="textNoShape">
                  <a:avLst/>
                </a:prstTxWarp>
              </a:bodyPr>
              <a:lstStyle/>
              <a:p>
                <a:endParaRPr lang="en-GB" sz="1200" noProof="0">
                  <a:cs typeface="Arial" panose="020B0604020202020204" pitchFamily="34" charset="0"/>
                </a:endParaRPr>
              </a:p>
            </p:txBody>
          </p:sp>
        </p:grpSp>
        <p:cxnSp>
          <p:nvCxnSpPr>
            <p:cNvPr id="31" name="Straight Connector 30">
              <a:extLst>
                <a:ext uri="{FF2B5EF4-FFF2-40B4-BE49-F238E27FC236}">
                  <a16:creationId xmlns:a16="http://schemas.microsoft.com/office/drawing/2014/main" id="{6225F00F-8CD2-43A0-CA1C-1ECF006FB782}"/>
                </a:ext>
              </a:extLst>
            </p:cNvPr>
            <p:cNvCxnSpPr/>
            <p:nvPr/>
          </p:nvCxnSpPr>
          <p:spPr>
            <a:xfrm rot="5400000">
              <a:off x="1071123" y="3997167"/>
              <a:ext cx="1355083" cy="1591"/>
            </a:xfrm>
            <a:prstGeom prst="line">
              <a:avLst/>
            </a:prstGeom>
            <a:ln w="381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2" name="Text Box 76">
              <a:extLst>
                <a:ext uri="{FF2B5EF4-FFF2-40B4-BE49-F238E27FC236}">
                  <a16:creationId xmlns:a16="http://schemas.microsoft.com/office/drawing/2014/main" id="{5119FDB0-02A5-12B5-4C9B-FB857EA76655}"/>
                </a:ext>
              </a:extLst>
            </p:cNvPr>
            <p:cNvSpPr txBox="1">
              <a:spLocks noChangeArrowheads="1"/>
            </p:cNvSpPr>
            <p:nvPr/>
          </p:nvSpPr>
          <p:spPr bwMode="auto">
            <a:xfrm>
              <a:off x="811639" y="6415964"/>
              <a:ext cx="4004716" cy="753821"/>
            </a:xfrm>
            <a:prstGeom prst="rect">
              <a:avLst/>
            </a:prstGeom>
            <a:noFill/>
            <a:ln w="12700">
              <a:noFill/>
              <a:miter lim="800000"/>
              <a:headEnd/>
              <a:tailEnd/>
            </a:ln>
          </p:spPr>
          <p:txBody>
            <a:bodyPr wrap="square">
              <a:prstTxWarp prst="textNoShape">
                <a:avLst/>
              </a:prstTxWarp>
              <a:spAutoFit/>
            </a:bodyPr>
            <a:lstStyle/>
            <a:p>
              <a:pPr algn="ctr"/>
              <a:r>
                <a:rPr lang="en-GB" sz="1200" b="1" noProof="0">
                  <a:cs typeface="Arial" panose="020B0604020202020204" pitchFamily="34" charset="0"/>
                </a:rPr>
                <a:t>Flow Mode</a:t>
              </a:r>
            </a:p>
          </p:txBody>
        </p:sp>
        <p:grpSp>
          <p:nvGrpSpPr>
            <p:cNvPr id="33" name="Group 32">
              <a:extLst>
                <a:ext uri="{FF2B5EF4-FFF2-40B4-BE49-F238E27FC236}">
                  <a16:creationId xmlns:a16="http://schemas.microsoft.com/office/drawing/2014/main" id="{9455BC89-DDDC-3F88-6E27-079FE64BDF52}"/>
                </a:ext>
              </a:extLst>
            </p:cNvPr>
            <p:cNvGrpSpPr/>
            <p:nvPr/>
          </p:nvGrpSpPr>
          <p:grpSpPr>
            <a:xfrm>
              <a:off x="9972699" y="4246274"/>
              <a:ext cx="788812" cy="619252"/>
              <a:chOff x="1450803" y="5150018"/>
              <a:chExt cx="788812" cy="619252"/>
            </a:xfrm>
          </p:grpSpPr>
          <p:sp>
            <p:nvSpPr>
              <p:cNvPr id="34" name="Cube 33">
                <a:extLst>
                  <a:ext uri="{FF2B5EF4-FFF2-40B4-BE49-F238E27FC236}">
                    <a16:creationId xmlns:a16="http://schemas.microsoft.com/office/drawing/2014/main" id="{082D1662-B1C5-22AD-572F-40AB4693891D}"/>
                  </a:ext>
                </a:extLst>
              </p:cNvPr>
              <p:cNvSpPr/>
              <p:nvPr/>
            </p:nvSpPr>
            <p:spPr>
              <a:xfrm>
                <a:off x="1450803" y="5150018"/>
                <a:ext cx="788812" cy="619252"/>
              </a:xfrm>
              <a:prstGeom prst="cube">
                <a:avLst/>
              </a:prstGeom>
              <a:solidFill>
                <a:schemeClr val="bg1">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sp>
            <p:nvSpPr>
              <p:cNvPr id="35" name="Oval 34">
                <a:extLst>
                  <a:ext uri="{FF2B5EF4-FFF2-40B4-BE49-F238E27FC236}">
                    <a16:creationId xmlns:a16="http://schemas.microsoft.com/office/drawing/2014/main" id="{8C1A4246-3D70-1483-C210-4F11F9624663}"/>
                  </a:ext>
                </a:extLst>
              </p:cNvPr>
              <p:cNvSpPr>
                <a:spLocks/>
              </p:cNvSpPr>
              <p:nvPr/>
            </p:nvSpPr>
            <p:spPr>
              <a:xfrm>
                <a:off x="1556599" y="5321839"/>
                <a:ext cx="432000" cy="432000"/>
              </a:xfrm>
              <a:prstGeom prst="ellipse">
                <a:avLst/>
              </a:prstGeom>
              <a:solidFill>
                <a:schemeClr val="tx1">
                  <a:lumMod val="50000"/>
                  <a:lumOff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grpSp>
        <p:grpSp>
          <p:nvGrpSpPr>
            <p:cNvPr id="37" name="Group 36">
              <a:extLst>
                <a:ext uri="{FF2B5EF4-FFF2-40B4-BE49-F238E27FC236}">
                  <a16:creationId xmlns:a16="http://schemas.microsoft.com/office/drawing/2014/main" id="{8FB2DDCD-F945-5B69-5A87-C87122812A27}"/>
                </a:ext>
              </a:extLst>
            </p:cNvPr>
            <p:cNvGrpSpPr/>
            <p:nvPr/>
          </p:nvGrpSpPr>
          <p:grpSpPr>
            <a:xfrm>
              <a:off x="7347466" y="2650256"/>
              <a:ext cx="1182575" cy="1454780"/>
              <a:chOff x="1289465" y="730384"/>
              <a:chExt cx="1182575" cy="1454780"/>
            </a:xfrm>
          </p:grpSpPr>
          <p:sp>
            <p:nvSpPr>
              <p:cNvPr id="38" name="Terminator 85">
                <a:extLst>
                  <a:ext uri="{FF2B5EF4-FFF2-40B4-BE49-F238E27FC236}">
                    <a16:creationId xmlns:a16="http://schemas.microsoft.com/office/drawing/2014/main" id="{4F499FF9-CC72-F03F-3ECE-A7FE6744C732}"/>
                  </a:ext>
                </a:extLst>
              </p:cNvPr>
              <p:cNvSpPr/>
              <p:nvPr/>
            </p:nvSpPr>
            <p:spPr>
              <a:xfrm>
                <a:off x="1289465" y="730384"/>
                <a:ext cx="1182575" cy="1454780"/>
              </a:xfrm>
              <a:prstGeom prst="flowChartTerminator">
                <a:avLst/>
              </a:prstGeom>
              <a:gradFill flip="none" rotWithShape="1">
                <a:gsLst>
                  <a:gs pos="0">
                    <a:schemeClr val="tx1">
                      <a:lumMod val="85000"/>
                      <a:lumOff val="15000"/>
                    </a:schemeClr>
                  </a:gs>
                  <a:gs pos="100000">
                    <a:schemeClr val="tx1">
                      <a:lumMod val="85000"/>
                      <a:lumOff val="15000"/>
                    </a:schemeClr>
                  </a:gs>
                  <a:gs pos="50000">
                    <a:schemeClr val="bg1"/>
                  </a:gs>
                </a:gsLst>
                <a:lin ang="0" scaled="1"/>
                <a:tileRect/>
              </a:gradFill>
              <a:ln/>
            </p:spPr>
            <p:style>
              <a:lnRef idx="1">
                <a:schemeClr val="accent1"/>
              </a:lnRef>
              <a:fillRef idx="3">
                <a:schemeClr val="accent1"/>
              </a:fillRef>
              <a:effectRef idx="2">
                <a:schemeClr val="accent1"/>
              </a:effectRef>
              <a:fontRef idx="minor">
                <a:schemeClr val="lt1"/>
              </a:fontRef>
            </p:style>
            <p:txBody>
              <a:bodyPr/>
              <a:lstStyle/>
              <a:p>
                <a:endParaRPr lang="en-GB" sz="1200" noProof="0"/>
              </a:p>
            </p:txBody>
          </p:sp>
          <p:sp>
            <p:nvSpPr>
              <p:cNvPr id="39" name="Freeform 38">
                <a:extLst>
                  <a:ext uri="{FF2B5EF4-FFF2-40B4-BE49-F238E27FC236}">
                    <a16:creationId xmlns:a16="http://schemas.microsoft.com/office/drawing/2014/main" id="{DD746E1F-8074-752A-70C8-BF9B109E7D03}"/>
                  </a:ext>
                </a:extLst>
              </p:cNvPr>
              <p:cNvSpPr/>
              <p:nvPr/>
            </p:nvSpPr>
            <p:spPr>
              <a:xfrm>
                <a:off x="1422784" y="835093"/>
                <a:ext cx="915936" cy="1245363"/>
              </a:xfrm>
              <a:custGeom>
                <a:avLst/>
                <a:gdLst>
                  <a:gd name="connsiteX0" fmla="*/ 165100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71967 w 960967"/>
                  <a:gd name="connsiteY10" fmla="*/ 38863 h 1245363"/>
                  <a:gd name="connsiteX11" fmla="*/ 165100 w 960967"/>
                  <a:gd name="connsiteY11"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71967 w 960967"/>
                  <a:gd name="connsiteY10" fmla="*/ 38863 h 1245363"/>
                  <a:gd name="connsiteX11" fmla="*/ 444912 w 960967"/>
                  <a:gd name="connsiteY11"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71967 w 960967"/>
                  <a:gd name="connsiteY11" fmla="*/ 38863 h 1245363"/>
                  <a:gd name="connsiteX12" fmla="*/ 444912 w 960967"/>
                  <a:gd name="connsiteY12"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32701 w 960967"/>
                  <a:gd name="connsiteY11" fmla="*/ 318263 h 1245363"/>
                  <a:gd name="connsiteX12" fmla="*/ 32701 w 960967"/>
                  <a:gd name="connsiteY12" fmla="*/ 314030 h 1245363"/>
                  <a:gd name="connsiteX13" fmla="*/ 71967 w 960967"/>
                  <a:gd name="connsiteY13" fmla="*/ 38863 h 1245363"/>
                  <a:gd name="connsiteX14" fmla="*/ 444912 w 960967"/>
                  <a:gd name="connsiteY14" fmla="*/ 13463 h 1245363"/>
                  <a:gd name="connsiteX0" fmla="*/ 444912 w 960967"/>
                  <a:gd name="connsiteY0" fmla="*/ 13463 h 1245363"/>
                  <a:gd name="connsiteX1" fmla="*/ 730010 w 960967"/>
                  <a:gd name="connsiteY1" fmla="*/ 6502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71967 w 960967"/>
                  <a:gd name="connsiteY0" fmla="*/ 38863 h 1245363"/>
                  <a:gd name="connsiteX1" fmla="*/ 444912 w 960967"/>
                  <a:gd name="connsiteY1" fmla="*/ 13463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32701 w 960967"/>
                  <a:gd name="connsiteY11" fmla="*/ 318263 h 1245363"/>
                  <a:gd name="connsiteX12" fmla="*/ 128637 w 960967"/>
                  <a:gd name="connsiteY12" fmla="*/ 405470 h 1245363"/>
                  <a:gd name="connsiteX0" fmla="*/ 71967 w 960967"/>
                  <a:gd name="connsiteY0" fmla="*/ 38863 h 1245363"/>
                  <a:gd name="connsiteX1" fmla="*/ 444912 w 960967"/>
                  <a:gd name="connsiteY1" fmla="*/ 13463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32701 w 960967"/>
                  <a:gd name="connsiteY11" fmla="*/ 318263 h 1245363"/>
                  <a:gd name="connsiteX0" fmla="*/ 71967 w 960967"/>
                  <a:gd name="connsiteY0" fmla="*/ 38863 h 1245363"/>
                  <a:gd name="connsiteX1" fmla="*/ 444912 w 960967"/>
                  <a:gd name="connsiteY1" fmla="*/ 13463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88720 w 960967"/>
                  <a:gd name="connsiteY11" fmla="*/ 318263 h 1245363"/>
                  <a:gd name="connsiteX0" fmla="*/ 71967 w 960967"/>
                  <a:gd name="connsiteY0" fmla="*/ 38863 h 1245363"/>
                  <a:gd name="connsiteX1" fmla="*/ 444912 w 960967"/>
                  <a:gd name="connsiteY1" fmla="*/ 13463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42085 w 960967"/>
                  <a:gd name="connsiteY11" fmla="*/ 463666 h 12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967" h="1245363">
                    <a:moveTo>
                      <a:pt x="71967" y="38863"/>
                    </a:moveTo>
                    <a:cubicBezTo>
                      <a:pt x="132420" y="0"/>
                      <a:pt x="411045" y="24248"/>
                      <a:pt x="444912" y="13463"/>
                    </a:cubicBezTo>
                    <a:lnTo>
                      <a:pt x="730010" y="65026"/>
                    </a:lnTo>
                    <a:lnTo>
                      <a:pt x="849789" y="229363"/>
                    </a:lnTo>
                    <a:lnTo>
                      <a:pt x="960967" y="496063"/>
                    </a:lnTo>
                    <a:lnTo>
                      <a:pt x="876300" y="860130"/>
                    </a:lnTo>
                    <a:lnTo>
                      <a:pt x="859367" y="1169163"/>
                    </a:lnTo>
                    <a:lnTo>
                      <a:pt x="465667" y="1245363"/>
                    </a:lnTo>
                    <a:lnTo>
                      <a:pt x="241300" y="1147996"/>
                    </a:lnTo>
                    <a:lnTo>
                      <a:pt x="55033" y="1063330"/>
                    </a:lnTo>
                    <a:lnTo>
                      <a:pt x="0" y="614596"/>
                    </a:lnTo>
                    <a:lnTo>
                      <a:pt x="42085" y="463666"/>
                    </a:lnTo>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sp>
            <p:nvSpPr>
              <p:cNvPr id="40" name="Freeform 39">
                <a:extLst>
                  <a:ext uri="{FF2B5EF4-FFF2-40B4-BE49-F238E27FC236}">
                    <a16:creationId xmlns:a16="http://schemas.microsoft.com/office/drawing/2014/main" id="{1784E665-D448-82C9-9FBE-321177435DAC}"/>
                  </a:ext>
                </a:extLst>
              </p:cNvPr>
              <p:cNvSpPr/>
              <p:nvPr/>
            </p:nvSpPr>
            <p:spPr>
              <a:xfrm>
                <a:off x="1422784" y="1331156"/>
                <a:ext cx="915936" cy="749300"/>
              </a:xfrm>
              <a:custGeom>
                <a:avLst/>
                <a:gdLst>
                  <a:gd name="connsiteX0" fmla="*/ 165100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71967 w 960967"/>
                  <a:gd name="connsiteY10" fmla="*/ 38863 h 1245363"/>
                  <a:gd name="connsiteX11" fmla="*/ 165100 w 960967"/>
                  <a:gd name="connsiteY11"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71967 w 960967"/>
                  <a:gd name="connsiteY10" fmla="*/ 38863 h 1245363"/>
                  <a:gd name="connsiteX11" fmla="*/ 444912 w 960967"/>
                  <a:gd name="connsiteY11"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71967 w 960967"/>
                  <a:gd name="connsiteY11" fmla="*/ 38863 h 1245363"/>
                  <a:gd name="connsiteX12" fmla="*/ 444912 w 960967"/>
                  <a:gd name="connsiteY12"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32701 w 960967"/>
                  <a:gd name="connsiteY11" fmla="*/ 318263 h 1245363"/>
                  <a:gd name="connsiteX12" fmla="*/ 32701 w 960967"/>
                  <a:gd name="connsiteY12" fmla="*/ 314030 h 1245363"/>
                  <a:gd name="connsiteX13" fmla="*/ 71967 w 960967"/>
                  <a:gd name="connsiteY13" fmla="*/ 38863 h 1245363"/>
                  <a:gd name="connsiteX14" fmla="*/ 444912 w 960967"/>
                  <a:gd name="connsiteY14" fmla="*/ 13463 h 1245363"/>
                  <a:gd name="connsiteX0" fmla="*/ 444912 w 960967"/>
                  <a:gd name="connsiteY0" fmla="*/ 13463 h 1245363"/>
                  <a:gd name="connsiteX1" fmla="*/ 730010 w 960967"/>
                  <a:gd name="connsiteY1" fmla="*/ 6502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730010 w 960967"/>
                  <a:gd name="connsiteY1" fmla="*/ 6502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71967 w 960967"/>
                  <a:gd name="connsiteY11" fmla="*/ 38863 h 1245363"/>
                  <a:gd name="connsiteX12" fmla="*/ 444912 w 960967"/>
                  <a:gd name="connsiteY12" fmla="*/ 13463 h 1245363"/>
                  <a:gd name="connsiteX0" fmla="*/ 444912 w 960967"/>
                  <a:gd name="connsiteY0" fmla="*/ 0 h 1231900"/>
                  <a:gd name="connsiteX1" fmla="*/ 730010 w 960967"/>
                  <a:gd name="connsiteY1" fmla="*/ 51563 h 1231900"/>
                  <a:gd name="connsiteX2" fmla="*/ 849789 w 960967"/>
                  <a:gd name="connsiteY2" fmla="*/ 215900 h 1231900"/>
                  <a:gd name="connsiteX3" fmla="*/ 960967 w 960967"/>
                  <a:gd name="connsiteY3" fmla="*/ 482600 h 1231900"/>
                  <a:gd name="connsiteX4" fmla="*/ 876300 w 960967"/>
                  <a:gd name="connsiteY4" fmla="*/ 846667 h 1231900"/>
                  <a:gd name="connsiteX5" fmla="*/ 859367 w 960967"/>
                  <a:gd name="connsiteY5" fmla="*/ 1155700 h 1231900"/>
                  <a:gd name="connsiteX6" fmla="*/ 465667 w 960967"/>
                  <a:gd name="connsiteY6" fmla="*/ 1231900 h 1231900"/>
                  <a:gd name="connsiteX7" fmla="*/ 241300 w 960967"/>
                  <a:gd name="connsiteY7" fmla="*/ 1134533 h 1231900"/>
                  <a:gd name="connsiteX8" fmla="*/ 55033 w 960967"/>
                  <a:gd name="connsiteY8" fmla="*/ 1049867 h 1231900"/>
                  <a:gd name="connsiteX9" fmla="*/ 0 w 960967"/>
                  <a:gd name="connsiteY9" fmla="*/ 601133 h 1231900"/>
                  <a:gd name="connsiteX10" fmla="*/ 32701 w 960967"/>
                  <a:gd name="connsiteY10" fmla="*/ 304800 h 1231900"/>
                  <a:gd name="connsiteX11" fmla="*/ 444912 w 960967"/>
                  <a:gd name="connsiteY11" fmla="*/ 0 h 1231900"/>
                  <a:gd name="connsiteX0" fmla="*/ 32701 w 960967"/>
                  <a:gd name="connsiteY0" fmla="*/ 253237 h 1180337"/>
                  <a:gd name="connsiteX1" fmla="*/ 730010 w 960967"/>
                  <a:gd name="connsiteY1" fmla="*/ 0 h 1180337"/>
                  <a:gd name="connsiteX2" fmla="*/ 849789 w 960967"/>
                  <a:gd name="connsiteY2" fmla="*/ 164337 h 1180337"/>
                  <a:gd name="connsiteX3" fmla="*/ 960967 w 960967"/>
                  <a:gd name="connsiteY3" fmla="*/ 431037 h 1180337"/>
                  <a:gd name="connsiteX4" fmla="*/ 876300 w 960967"/>
                  <a:gd name="connsiteY4" fmla="*/ 795104 h 1180337"/>
                  <a:gd name="connsiteX5" fmla="*/ 859367 w 960967"/>
                  <a:gd name="connsiteY5" fmla="*/ 1104137 h 1180337"/>
                  <a:gd name="connsiteX6" fmla="*/ 465667 w 960967"/>
                  <a:gd name="connsiteY6" fmla="*/ 1180337 h 1180337"/>
                  <a:gd name="connsiteX7" fmla="*/ 241300 w 960967"/>
                  <a:gd name="connsiteY7" fmla="*/ 1082970 h 1180337"/>
                  <a:gd name="connsiteX8" fmla="*/ 55033 w 960967"/>
                  <a:gd name="connsiteY8" fmla="*/ 998304 h 1180337"/>
                  <a:gd name="connsiteX9" fmla="*/ 0 w 960967"/>
                  <a:gd name="connsiteY9" fmla="*/ 549570 h 1180337"/>
                  <a:gd name="connsiteX10" fmla="*/ 32701 w 960967"/>
                  <a:gd name="connsiteY10" fmla="*/ 253237 h 1180337"/>
                  <a:gd name="connsiteX0" fmla="*/ 849789 w 960967"/>
                  <a:gd name="connsiteY0" fmla="*/ 149520 h 1165520"/>
                  <a:gd name="connsiteX1" fmla="*/ 960967 w 960967"/>
                  <a:gd name="connsiteY1" fmla="*/ 416220 h 1165520"/>
                  <a:gd name="connsiteX2" fmla="*/ 876300 w 960967"/>
                  <a:gd name="connsiteY2" fmla="*/ 780287 h 1165520"/>
                  <a:gd name="connsiteX3" fmla="*/ 859367 w 960967"/>
                  <a:gd name="connsiteY3" fmla="*/ 1089320 h 1165520"/>
                  <a:gd name="connsiteX4" fmla="*/ 465667 w 960967"/>
                  <a:gd name="connsiteY4" fmla="*/ 1165520 h 1165520"/>
                  <a:gd name="connsiteX5" fmla="*/ 241300 w 960967"/>
                  <a:gd name="connsiteY5" fmla="*/ 1068153 h 1165520"/>
                  <a:gd name="connsiteX6" fmla="*/ 55033 w 960967"/>
                  <a:gd name="connsiteY6" fmla="*/ 983487 h 1165520"/>
                  <a:gd name="connsiteX7" fmla="*/ 0 w 960967"/>
                  <a:gd name="connsiteY7" fmla="*/ 534753 h 1165520"/>
                  <a:gd name="connsiteX8" fmla="*/ 32701 w 960967"/>
                  <a:gd name="connsiteY8" fmla="*/ 238420 h 1165520"/>
                  <a:gd name="connsiteX9" fmla="*/ 825946 w 960967"/>
                  <a:gd name="connsiteY9" fmla="*/ 76623 h 1165520"/>
                  <a:gd name="connsiteX0" fmla="*/ 849789 w 960967"/>
                  <a:gd name="connsiteY0" fmla="*/ 149520 h 1165520"/>
                  <a:gd name="connsiteX1" fmla="*/ 960967 w 960967"/>
                  <a:gd name="connsiteY1" fmla="*/ 416220 h 1165520"/>
                  <a:gd name="connsiteX2" fmla="*/ 876300 w 960967"/>
                  <a:gd name="connsiteY2" fmla="*/ 780287 h 1165520"/>
                  <a:gd name="connsiteX3" fmla="*/ 859367 w 960967"/>
                  <a:gd name="connsiteY3" fmla="*/ 1089320 h 1165520"/>
                  <a:gd name="connsiteX4" fmla="*/ 465667 w 960967"/>
                  <a:gd name="connsiteY4" fmla="*/ 1165520 h 1165520"/>
                  <a:gd name="connsiteX5" fmla="*/ 241300 w 960967"/>
                  <a:gd name="connsiteY5" fmla="*/ 1068153 h 1165520"/>
                  <a:gd name="connsiteX6" fmla="*/ 55033 w 960967"/>
                  <a:gd name="connsiteY6" fmla="*/ 983487 h 1165520"/>
                  <a:gd name="connsiteX7" fmla="*/ 0 w 960967"/>
                  <a:gd name="connsiteY7" fmla="*/ 534753 h 1165520"/>
                  <a:gd name="connsiteX8" fmla="*/ 32701 w 960967"/>
                  <a:gd name="connsiteY8" fmla="*/ 238420 h 1165520"/>
                  <a:gd name="connsiteX9" fmla="*/ 825946 w 960967"/>
                  <a:gd name="connsiteY9" fmla="*/ 76623 h 1165520"/>
                  <a:gd name="connsiteX10" fmla="*/ 849789 w 960967"/>
                  <a:gd name="connsiteY10" fmla="*/ 149520 h 1165520"/>
                  <a:gd name="connsiteX0" fmla="*/ 825946 w 960967"/>
                  <a:gd name="connsiteY0" fmla="*/ 76623 h 1165520"/>
                  <a:gd name="connsiteX1" fmla="*/ 960967 w 960967"/>
                  <a:gd name="connsiteY1" fmla="*/ 416220 h 1165520"/>
                  <a:gd name="connsiteX2" fmla="*/ 876300 w 960967"/>
                  <a:gd name="connsiteY2" fmla="*/ 780287 h 1165520"/>
                  <a:gd name="connsiteX3" fmla="*/ 859367 w 960967"/>
                  <a:gd name="connsiteY3" fmla="*/ 1089320 h 1165520"/>
                  <a:gd name="connsiteX4" fmla="*/ 465667 w 960967"/>
                  <a:gd name="connsiteY4" fmla="*/ 1165520 h 1165520"/>
                  <a:gd name="connsiteX5" fmla="*/ 241300 w 960967"/>
                  <a:gd name="connsiteY5" fmla="*/ 1068153 h 1165520"/>
                  <a:gd name="connsiteX6" fmla="*/ 55033 w 960967"/>
                  <a:gd name="connsiteY6" fmla="*/ 983487 h 1165520"/>
                  <a:gd name="connsiteX7" fmla="*/ 0 w 960967"/>
                  <a:gd name="connsiteY7" fmla="*/ 534753 h 1165520"/>
                  <a:gd name="connsiteX8" fmla="*/ 32701 w 960967"/>
                  <a:gd name="connsiteY8" fmla="*/ 238420 h 1165520"/>
                  <a:gd name="connsiteX9" fmla="*/ 825946 w 960967"/>
                  <a:gd name="connsiteY9" fmla="*/ 76623 h 1165520"/>
                  <a:gd name="connsiteX0" fmla="*/ 32701 w 960967"/>
                  <a:gd name="connsiteY0" fmla="*/ 19755 h 946855"/>
                  <a:gd name="connsiteX1" fmla="*/ 960967 w 960967"/>
                  <a:gd name="connsiteY1" fmla="*/ 197555 h 946855"/>
                  <a:gd name="connsiteX2" fmla="*/ 876300 w 960967"/>
                  <a:gd name="connsiteY2" fmla="*/ 561622 h 946855"/>
                  <a:gd name="connsiteX3" fmla="*/ 859367 w 960967"/>
                  <a:gd name="connsiteY3" fmla="*/ 870655 h 946855"/>
                  <a:gd name="connsiteX4" fmla="*/ 465667 w 960967"/>
                  <a:gd name="connsiteY4" fmla="*/ 946855 h 946855"/>
                  <a:gd name="connsiteX5" fmla="*/ 241300 w 960967"/>
                  <a:gd name="connsiteY5" fmla="*/ 849488 h 946855"/>
                  <a:gd name="connsiteX6" fmla="*/ 55033 w 960967"/>
                  <a:gd name="connsiteY6" fmla="*/ 764822 h 946855"/>
                  <a:gd name="connsiteX7" fmla="*/ 0 w 960967"/>
                  <a:gd name="connsiteY7" fmla="*/ 316088 h 946855"/>
                  <a:gd name="connsiteX8" fmla="*/ 32701 w 960967"/>
                  <a:gd name="connsiteY8" fmla="*/ 19755 h 946855"/>
                  <a:gd name="connsiteX0" fmla="*/ 32701 w 960967"/>
                  <a:gd name="connsiteY0" fmla="*/ 98895 h 839611"/>
                  <a:gd name="connsiteX1" fmla="*/ 960967 w 960967"/>
                  <a:gd name="connsiteY1" fmla="*/ 90311 h 839611"/>
                  <a:gd name="connsiteX2" fmla="*/ 876300 w 960967"/>
                  <a:gd name="connsiteY2" fmla="*/ 454378 h 839611"/>
                  <a:gd name="connsiteX3" fmla="*/ 859367 w 960967"/>
                  <a:gd name="connsiteY3" fmla="*/ 763411 h 839611"/>
                  <a:gd name="connsiteX4" fmla="*/ 465667 w 960967"/>
                  <a:gd name="connsiteY4" fmla="*/ 839611 h 839611"/>
                  <a:gd name="connsiteX5" fmla="*/ 241300 w 960967"/>
                  <a:gd name="connsiteY5" fmla="*/ 742244 h 839611"/>
                  <a:gd name="connsiteX6" fmla="*/ 55033 w 960967"/>
                  <a:gd name="connsiteY6" fmla="*/ 657578 h 839611"/>
                  <a:gd name="connsiteX7" fmla="*/ 0 w 960967"/>
                  <a:gd name="connsiteY7" fmla="*/ 208844 h 839611"/>
                  <a:gd name="connsiteX8" fmla="*/ 32701 w 960967"/>
                  <a:gd name="connsiteY8" fmla="*/ 98895 h 839611"/>
                  <a:gd name="connsiteX0" fmla="*/ 960967 w 1056903"/>
                  <a:gd name="connsiteY0" fmla="*/ 90311 h 839611"/>
                  <a:gd name="connsiteX1" fmla="*/ 876300 w 1056903"/>
                  <a:gd name="connsiteY1" fmla="*/ 454378 h 839611"/>
                  <a:gd name="connsiteX2" fmla="*/ 859367 w 1056903"/>
                  <a:gd name="connsiteY2" fmla="*/ 763411 h 839611"/>
                  <a:gd name="connsiteX3" fmla="*/ 465667 w 1056903"/>
                  <a:gd name="connsiteY3" fmla="*/ 839611 h 839611"/>
                  <a:gd name="connsiteX4" fmla="*/ 241300 w 1056903"/>
                  <a:gd name="connsiteY4" fmla="*/ 742244 h 839611"/>
                  <a:gd name="connsiteX5" fmla="*/ 55033 w 1056903"/>
                  <a:gd name="connsiteY5" fmla="*/ 657578 h 839611"/>
                  <a:gd name="connsiteX6" fmla="*/ 0 w 1056903"/>
                  <a:gd name="connsiteY6" fmla="*/ 208844 h 839611"/>
                  <a:gd name="connsiteX7" fmla="*/ 32701 w 1056903"/>
                  <a:gd name="connsiteY7" fmla="*/ 98895 h 839611"/>
                  <a:gd name="connsiteX8" fmla="*/ 1056903 w 1056903"/>
                  <a:gd name="connsiteY8" fmla="*/ 181751 h 839611"/>
                  <a:gd name="connsiteX0" fmla="*/ 960967 w 960967"/>
                  <a:gd name="connsiteY0" fmla="*/ 214585 h 963885"/>
                  <a:gd name="connsiteX1" fmla="*/ 876300 w 960967"/>
                  <a:gd name="connsiteY1" fmla="*/ 578652 h 963885"/>
                  <a:gd name="connsiteX2" fmla="*/ 859367 w 960967"/>
                  <a:gd name="connsiteY2" fmla="*/ 887685 h 963885"/>
                  <a:gd name="connsiteX3" fmla="*/ 465667 w 960967"/>
                  <a:gd name="connsiteY3" fmla="*/ 963885 h 963885"/>
                  <a:gd name="connsiteX4" fmla="*/ 241300 w 960967"/>
                  <a:gd name="connsiteY4" fmla="*/ 866518 h 963885"/>
                  <a:gd name="connsiteX5" fmla="*/ 55033 w 960967"/>
                  <a:gd name="connsiteY5" fmla="*/ 781852 h 963885"/>
                  <a:gd name="connsiteX6" fmla="*/ 0 w 960967"/>
                  <a:gd name="connsiteY6" fmla="*/ 333118 h 963885"/>
                  <a:gd name="connsiteX7" fmla="*/ 32701 w 960967"/>
                  <a:gd name="connsiteY7" fmla="*/ 223169 h 963885"/>
                  <a:gd name="connsiteX8" fmla="*/ 719114 w 960967"/>
                  <a:gd name="connsiteY8" fmla="*/ 181751 h 963885"/>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960967 w 960967"/>
                  <a:gd name="connsiteY8" fmla="*/ 0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960967 w 960967"/>
                  <a:gd name="connsiteY8" fmla="*/ 0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960967 w 960967"/>
                  <a:gd name="connsiteY8" fmla="*/ 0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960967 w 960967"/>
                  <a:gd name="connsiteY8" fmla="*/ 0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32908 w 960967"/>
                  <a:gd name="connsiteY8" fmla="*/ 8694 h 749300"/>
                  <a:gd name="connsiteX9" fmla="*/ 960967 w 960967"/>
                  <a:gd name="connsiteY9"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967" h="749300">
                    <a:moveTo>
                      <a:pt x="960967" y="0"/>
                    </a:moveTo>
                    <a:lnTo>
                      <a:pt x="876300" y="364067"/>
                    </a:lnTo>
                    <a:lnTo>
                      <a:pt x="859367" y="673100"/>
                    </a:lnTo>
                    <a:lnTo>
                      <a:pt x="465667" y="749300"/>
                    </a:lnTo>
                    <a:lnTo>
                      <a:pt x="241300" y="651933"/>
                    </a:lnTo>
                    <a:lnTo>
                      <a:pt x="55033" y="567267"/>
                    </a:lnTo>
                    <a:lnTo>
                      <a:pt x="0" y="118533"/>
                    </a:lnTo>
                    <a:lnTo>
                      <a:pt x="32701" y="8584"/>
                    </a:lnTo>
                    <a:lnTo>
                      <a:pt x="32908" y="8694"/>
                    </a:lnTo>
                    <a:lnTo>
                      <a:pt x="960967" y="0"/>
                    </a:lnTo>
                    <a:close/>
                  </a:path>
                </a:pathLst>
              </a:cu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grpSp>
        <p:grpSp>
          <p:nvGrpSpPr>
            <p:cNvPr id="43" name="Group 42">
              <a:extLst>
                <a:ext uri="{FF2B5EF4-FFF2-40B4-BE49-F238E27FC236}">
                  <a16:creationId xmlns:a16="http://schemas.microsoft.com/office/drawing/2014/main" id="{059AF124-3AC6-4FF4-F655-93FAEE43831A}"/>
                </a:ext>
              </a:extLst>
            </p:cNvPr>
            <p:cNvGrpSpPr/>
            <p:nvPr/>
          </p:nvGrpSpPr>
          <p:grpSpPr>
            <a:xfrm>
              <a:off x="7606798" y="4285983"/>
              <a:ext cx="788812" cy="619252"/>
              <a:chOff x="1450803" y="5150018"/>
              <a:chExt cx="788812" cy="619252"/>
            </a:xfrm>
          </p:grpSpPr>
          <p:sp>
            <p:nvSpPr>
              <p:cNvPr id="44" name="Cube 43">
                <a:extLst>
                  <a:ext uri="{FF2B5EF4-FFF2-40B4-BE49-F238E27FC236}">
                    <a16:creationId xmlns:a16="http://schemas.microsoft.com/office/drawing/2014/main" id="{2FA8D0AB-F0E7-C008-0D02-4171F4A434E1}"/>
                  </a:ext>
                </a:extLst>
              </p:cNvPr>
              <p:cNvSpPr/>
              <p:nvPr/>
            </p:nvSpPr>
            <p:spPr>
              <a:xfrm>
                <a:off x="1450803" y="5150018"/>
                <a:ext cx="788812" cy="619252"/>
              </a:xfrm>
              <a:prstGeom prst="cube">
                <a:avLst/>
              </a:prstGeom>
              <a:solidFill>
                <a:schemeClr val="bg1">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sp>
            <p:nvSpPr>
              <p:cNvPr id="45" name="Oval 44">
                <a:extLst>
                  <a:ext uri="{FF2B5EF4-FFF2-40B4-BE49-F238E27FC236}">
                    <a16:creationId xmlns:a16="http://schemas.microsoft.com/office/drawing/2014/main" id="{4CBE665E-447A-99F1-98A4-D3B24D2032E1}"/>
                  </a:ext>
                </a:extLst>
              </p:cNvPr>
              <p:cNvSpPr>
                <a:spLocks/>
              </p:cNvSpPr>
              <p:nvPr/>
            </p:nvSpPr>
            <p:spPr>
              <a:xfrm>
                <a:off x="1556599" y="5321839"/>
                <a:ext cx="432000" cy="432000"/>
              </a:xfrm>
              <a:prstGeom prst="ellipse">
                <a:avLst/>
              </a:prstGeom>
              <a:solidFill>
                <a:schemeClr val="tx1">
                  <a:lumMod val="50000"/>
                  <a:lumOff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grpSp>
        <p:cxnSp>
          <p:nvCxnSpPr>
            <p:cNvPr id="46" name="Straight Connector 45">
              <a:extLst>
                <a:ext uri="{FF2B5EF4-FFF2-40B4-BE49-F238E27FC236}">
                  <a16:creationId xmlns:a16="http://schemas.microsoft.com/office/drawing/2014/main" id="{21FB3E94-A259-9227-5F5E-499247DF4596}"/>
                </a:ext>
              </a:extLst>
            </p:cNvPr>
            <p:cNvCxnSpPr>
              <a:cxnSpLocks/>
            </p:cNvCxnSpPr>
            <p:nvPr/>
          </p:nvCxnSpPr>
          <p:spPr>
            <a:xfrm>
              <a:off x="8141490" y="4664777"/>
              <a:ext cx="1945039" cy="9027"/>
            </a:xfrm>
            <a:prstGeom prst="line">
              <a:avLst/>
            </a:prstGeom>
            <a:ln w="381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1A74B930-0880-AF1E-E3AD-8639F020A459}"/>
                </a:ext>
              </a:extLst>
            </p:cNvPr>
            <p:cNvCxnSpPr>
              <a:cxnSpLocks/>
            </p:cNvCxnSpPr>
            <p:nvPr/>
          </p:nvCxnSpPr>
          <p:spPr>
            <a:xfrm>
              <a:off x="8008526" y="3279762"/>
              <a:ext cx="1" cy="1204068"/>
            </a:xfrm>
            <a:prstGeom prst="line">
              <a:avLst/>
            </a:prstGeom>
            <a:ln w="38100">
              <a:solidFill>
                <a:srgbClr val="0000FF"/>
              </a:solidFill>
            </a:ln>
            <a:effectLst/>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E01235D0-554C-6D1D-F595-CC039755EE8A}"/>
                </a:ext>
              </a:extLst>
            </p:cNvPr>
            <p:cNvGrpSpPr/>
            <p:nvPr/>
          </p:nvGrpSpPr>
          <p:grpSpPr>
            <a:xfrm>
              <a:off x="9699663" y="2665468"/>
              <a:ext cx="1182575" cy="1454780"/>
              <a:chOff x="1289465" y="730384"/>
              <a:chExt cx="1182575" cy="1454780"/>
            </a:xfrm>
          </p:grpSpPr>
          <p:sp>
            <p:nvSpPr>
              <p:cNvPr id="49" name="Terminator 85">
                <a:extLst>
                  <a:ext uri="{FF2B5EF4-FFF2-40B4-BE49-F238E27FC236}">
                    <a16:creationId xmlns:a16="http://schemas.microsoft.com/office/drawing/2014/main" id="{64FF58A0-19C0-CCBF-21B6-B3474CEC4075}"/>
                  </a:ext>
                </a:extLst>
              </p:cNvPr>
              <p:cNvSpPr/>
              <p:nvPr/>
            </p:nvSpPr>
            <p:spPr>
              <a:xfrm>
                <a:off x="1289465" y="730384"/>
                <a:ext cx="1182575" cy="1454780"/>
              </a:xfrm>
              <a:prstGeom prst="flowChartTerminator">
                <a:avLst/>
              </a:prstGeom>
              <a:gradFill flip="none" rotWithShape="1">
                <a:gsLst>
                  <a:gs pos="0">
                    <a:schemeClr val="tx1">
                      <a:lumMod val="85000"/>
                      <a:lumOff val="15000"/>
                    </a:schemeClr>
                  </a:gs>
                  <a:gs pos="100000">
                    <a:schemeClr val="tx1">
                      <a:lumMod val="85000"/>
                      <a:lumOff val="15000"/>
                    </a:schemeClr>
                  </a:gs>
                  <a:gs pos="50000">
                    <a:schemeClr val="bg1"/>
                  </a:gs>
                </a:gsLst>
                <a:lin ang="0" scaled="1"/>
                <a:tileRect/>
              </a:gradFill>
              <a:ln/>
            </p:spPr>
            <p:style>
              <a:lnRef idx="1">
                <a:schemeClr val="accent1"/>
              </a:lnRef>
              <a:fillRef idx="3">
                <a:schemeClr val="accent1"/>
              </a:fillRef>
              <a:effectRef idx="2">
                <a:schemeClr val="accent1"/>
              </a:effectRef>
              <a:fontRef idx="minor">
                <a:schemeClr val="lt1"/>
              </a:fontRef>
            </p:style>
            <p:txBody>
              <a:bodyPr/>
              <a:lstStyle/>
              <a:p>
                <a:endParaRPr lang="en-GB" sz="1200" noProof="0"/>
              </a:p>
            </p:txBody>
          </p:sp>
          <p:sp>
            <p:nvSpPr>
              <p:cNvPr id="50" name="Freeform 49">
                <a:extLst>
                  <a:ext uri="{FF2B5EF4-FFF2-40B4-BE49-F238E27FC236}">
                    <a16:creationId xmlns:a16="http://schemas.microsoft.com/office/drawing/2014/main" id="{029007EA-A3BE-945A-C8CE-B13A24D7DDCB}"/>
                  </a:ext>
                </a:extLst>
              </p:cNvPr>
              <p:cNvSpPr/>
              <p:nvPr/>
            </p:nvSpPr>
            <p:spPr>
              <a:xfrm>
                <a:off x="1422784" y="835093"/>
                <a:ext cx="915936" cy="1245363"/>
              </a:xfrm>
              <a:custGeom>
                <a:avLst/>
                <a:gdLst>
                  <a:gd name="connsiteX0" fmla="*/ 165100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71967 w 960967"/>
                  <a:gd name="connsiteY10" fmla="*/ 38863 h 1245363"/>
                  <a:gd name="connsiteX11" fmla="*/ 165100 w 960967"/>
                  <a:gd name="connsiteY11"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71967 w 960967"/>
                  <a:gd name="connsiteY10" fmla="*/ 38863 h 1245363"/>
                  <a:gd name="connsiteX11" fmla="*/ 444912 w 960967"/>
                  <a:gd name="connsiteY11"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71967 w 960967"/>
                  <a:gd name="connsiteY11" fmla="*/ 38863 h 1245363"/>
                  <a:gd name="connsiteX12" fmla="*/ 444912 w 960967"/>
                  <a:gd name="connsiteY12"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32701 w 960967"/>
                  <a:gd name="connsiteY11" fmla="*/ 318263 h 1245363"/>
                  <a:gd name="connsiteX12" fmla="*/ 32701 w 960967"/>
                  <a:gd name="connsiteY12" fmla="*/ 314030 h 1245363"/>
                  <a:gd name="connsiteX13" fmla="*/ 71967 w 960967"/>
                  <a:gd name="connsiteY13" fmla="*/ 38863 h 1245363"/>
                  <a:gd name="connsiteX14" fmla="*/ 444912 w 960967"/>
                  <a:gd name="connsiteY14" fmla="*/ 13463 h 1245363"/>
                  <a:gd name="connsiteX0" fmla="*/ 444912 w 960967"/>
                  <a:gd name="connsiteY0" fmla="*/ 13463 h 1245363"/>
                  <a:gd name="connsiteX1" fmla="*/ 730010 w 960967"/>
                  <a:gd name="connsiteY1" fmla="*/ 6502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71967 w 960967"/>
                  <a:gd name="connsiteY0" fmla="*/ 38863 h 1245363"/>
                  <a:gd name="connsiteX1" fmla="*/ 444912 w 960967"/>
                  <a:gd name="connsiteY1" fmla="*/ 13463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32701 w 960967"/>
                  <a:gd name="connsiteY11" fmla="*/ 318263 h 1245363"/>
                  <a:gd name="connsiteX12" fmla="*/ 128637 w 960967"/>
                  <a:gd name="connsiteY12" fmla="*/ 405470 h 1245363"/>
                  <a:gd name="connsiteX0" fmla="*/ 71967 w 960967"/>
                  <a:gd name="connsiteY0" fmla="*/ 38863 h 1245363"/>
                  <a:gd name="connsiteX1" fmla="*/ 444912 w 960967"/>
                  <a:gd name="connsiteY1" fmla="*/ 13463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32701 w 960967"/>
                  <a:gd name="connsiteY11" fmla="*/ 318263 h 1245363"/>
                  <a:gd name="connsiteX0" fmla="*/ 71967 w 960967"/>
                  <a:gd name="connsiteY0" fmla="*/ 38863 h 1245363"/>
                  <a:gd name="connsiteX1" fmla="*/ 444912 w 960967"/>
                  <a:gd name="connsiteY1" fmla="*/ 13463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88720 w 960967"/>
                  <a:gd name="connsiteY11" fmla="*/ 318263 h 1245363"/>
                  <a:gd name="connsiteX0" fmla="*/ 71967 w 960967"/>
                  <a:gd name="connsiteY0" fmla="*/ 38863 h 1245363"/>
                  <a:gd name="connsiteX1" fmla="*/ 444912 w 960967"/>
                  <a:gd name="connsiteY1" fmla="*/ 13463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42085 w 960967"/>
                  <a:gd name="connsiteY11" fmla="*/ 463666 h 12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967" h="1245363">
                    <a:moveTo>
                      <a:pt x="71967" y="38863"/>
                    </a:moveTo>
                    <a:cubicBezTo>
                      <a:pt x="132420" y="0"/>
                      <a:pt x="411045" y="24248"/>
                      <a:pt x="444912" y="13463"/>
                    </a:cubicBezTo>
                    <a:lnTo>
                      <a:pt x="730010" y="65026"/>
                    </a:lnTo>
                    <a:lnTo>
                      <a:pt x="849789" y="229363"/>
                    </a:lnTo>
                    <a:lnTo>
                      <a:pt x="960967" y="496063"/>
                    </a:lnTo>
                    <a:lnTo>
                      <a:pt x="876300" y="860130"/>
                    </a:lnTo>
                    <a:lnTo>
                      <a:pt x="859367" y="1169163"/>
                    </a:lnTo>
                    <a:lnTo>
                      <a:pt x="465667" y="1245363"/>
                    </a:lnTo>
                    <a:lnTo>
                      <a:pt x="241300" y="1147996"/>
                    </a:lnTo>
                    <a:lnTo>
                      <a:pt x="55033" y="1063330"/>
                    </a:lnTo>
                    <a:lnTo>
                      <a:pt x="0" y="614596"/>
                    </a:lnTo>
                    <a:lnTo>
                      <a:pt x="42085" y="463666"/>
                    </a:lnTo>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sp>
            <p:nvSpPr>
              <p:cNvPr id="51" name="Freeform 50">
                <a:extLst>
                  <a:ext uri="{FF2B5EF4-FFF2-40B4-BE49-F238E27FC236}">
                    <a16:creationId xmlns:a16="http://schemas.microsoft.com/office/drawing/2014/main" id="{CF4C59B1-9DC1-B898-6080-FC69B8351517}"/>
                  </a:ext>
                </a:extLst>
              </p:cNvPr>
              <p:cNvSpPr/>
              <p:nvPr/>
            </p:nvSpPr>
            <p:spPr>
              <a:xfrm>
                <a:off x="1422784" y="1331156"/>
                <a:ext cx="915936" cy="749300"/>
              </a:xfrm>
              <a:custGeom>
                <a:avLst/>
                <a:gdLst>
                  <a:gd name="connsiteX0" fmla="*/ 165100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71967 w 960967"/>
                  <a:gd name="connsiteY10" fmla="*/ 38863 h 1245363"/>
                  <a:gd name="connsiteX11" fmla="*/ 165100 w 960967"/>
                  <a:gd name="connsiteY11"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71967 w 960967"/>
                  <a:gd name="connsiteY10" fmla="*/ 38863 h 1245363"/>
                  <a:gd name="connsiteX11" fmla="*/ 444912 w 960967"/>
                  <a:gd name="connsiteY11"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71967 w 960967"/>
                  <a:gd name="connsiteY11" fmla="*/ 38863 h 1245363"/>
                  <a:gd name="connsiteX12" fmla="*/ 444912 w 960967"/>
                  <a:gd name="connsiteY12"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83167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842433 w 960967"/>
                  <a:gd name="connsiteY1" fmla="*/ 4996 h 1245363"/>
                  <a:gd name="connsiteX2" fmla="*/ 730010 w 960967"/>
                  <a:gd name="connsiteY2" fmla="*/ 65026 h 1245363"/>
                  <a:gd name="connsiteX3" fmla="*/ 849789 w 960967"/>
                  <a:gd name="connsiteY3" fmla="*/ 229363 h 1245363"/>
                  <a:gd name="connsiteX4" fmla="*/ 960967 w 960967"/>
                  <a:gd name="connsiteY4" fmla="*/ 496063 h 1245363"/>
                  <a:gd name="connsiteX5" fmla="*/ 876300 w 960967"/>
                  <a:gd name="connsiteY5" fmla="*/ 860130 h 1245363"/>
                  <a:gd name="connsiteX6" fmla="*/ 859367 w 960967"/>
                  <a:gd name="connsiteY6" fmla="*/ 1169163 h 1245363"/>
                  <a:gd name="connsiteX7" fmla="*/ 465667 w 960967"/>
                  <a:gd name="connsiteY7" fmla="*/ 1245363 h 1245363"/>
                  <a:gd name="connsiteX8" fmla="*/ 241300 w 960967"/>
                  <a:gd name="connsiteY8" fmla="*/ 1147996 h 1245363"/>
                  <a:gd name="connsiteX9" fmla="*/ 55033 w 960967"/>
                  <a:gd name="connsiteY9" fmla="*/ 1063330 h 1245363"/>
                  <a:gd name="connsiteX10" fmla="*/ 0 w 960967"/>
                  <a:gd name="connsiteY10" fmla="*/ 614596 h 1245363"/>
                  <a:gd name="connsiteX11" fmla="*/ 32701 w 960967"/>
                  <a:gd name="connsiteY11" fmla="*/ 318263 h 1245363"/>
                  <a:gd name="connsiteX12" fmla="*/ 32701 w 960967"/>
                  <a:gd name="connsiteY12" fmla="*/ 314030 h 1245363"/>
                  <a:gd name="connsiteX13" fmla="*/ 71967 w 960967"/>
                  <a:gd name="connsiteY13" fmla="*/ 38863 h 1245363"/>
                  <a:gd name="connsiteX14" fmla="*/ 444912 w 960967"/>
                  <a:gd name="connsiteY14" fmla="*/ 13463 h 1245363"/>
                  <a:gd name="connsiteX0" fmla="*/ 444912 w 960967"/>
                  <a:gd name="connsiteY0" fmla="*/ 13463 h 1245363"/>
                  <a:gd name="connsiteX1" fmla="*/ 730010 w 960967"/>
                  <a:gd name="connsiteY1" fmla="*/ 6502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32701 w 960967"/>
                  <a:gd name="connsiteY11" fmla="*/ 314030 h 1245363"/>
                  <a:gd name="connsiteX12" fmla="*/ 71967 w 960967"/>
                  <a:gd name="connsiteY12" fmla="*/ 38863 h 1245363"/>
                  <a:gd name="connsiteX13" fmla="*/ 444912 w 960967"/>
                  <a:gd name="connsiteY13" fmla="*/ 13463 h 1245363"/>
                  <a:gd name="connsiteX0" fmla="*/ 444912 w 960967"/>
                  <a:gd name="connsiteY0" fmla="*/ 13463 h 1245363"/>
                  <a:gd name="connsiteX1" fmla="*/ 730010 w 960967"/>
                  <a:gd name="connsiteY1" fmla="*/ 65026 h 1245363"/>
                  <a:gd name="connsiteX2" fmla="*/ 849789 w 960967"/>
                  <a:gd name="connsiteY2" fmla="*/ 229363 h 1245363"/>
                  <a:gd name="connsiteX3" fmla="*/ 960967 w 960967"/>
                  <a:gd name="connsiteY3" fmla="*/ 496063 h 1245363"/>
                  <a:gd name="connsiteX4" fmla="*/ 876300 w 960967"/>
                  <a:gd name="connsiteY4" fmla="*/ 860130 h 1245363"/>
                  <a:gd name="connsiteX5" fmla="*/ 859367 w 960967"/>
                  <a:gd name="connsiteY5" fmla="*/ 1169163 h 1245363"/>
                  <a:gd name="connsiteX6" fmla="*/ 465667 w 960967"/>
                  <a:gd name="connsiteY6" fmla="*/ 1245363 h 1245363"/>
                  <a:gd name="connsiteX7" fmla="*/ 241300 w 960967"/>
                  <a:gd name="connsiteY7" fmla="*/ 1147996 h 1245363"/>
                  <a:gd name="connsiteX8" fmla="*/ 55033 w 960967"/>
                  <a:gd name="connsiteY8" fmla="*/ 1063330 h 1245363"/>
                  <a:gd name="connsiteX9" fmla="*/ 0 w 960967"/>
                  <a:gd name="connsiteY9" fmla="*/ 614596 h 1245363"/>
                  <a:gd name="connsiteX10" fmla="*/ 32701 w 960967"/>
                  <a:gd name="connsiteY10" fmla="*/ 318263 h 1245363"/>
                  <a:gd name="connsiteX11" fmla="*/ 71967 w 960967"/>
                  <a:gd name="connsiteY11" fmla="*/ 38863 h 1245363"/>
                  <a:gd name="connsiteX12" fmla="*/ 444912 w 960967"/>
                  <a:gd name="connsiteY12" fmla="*/ 13463 h 1245363"/>
                  <a:gd name="connsiteX0" fmla="*/ 444912 w 960967"/>
                  <a:gd name="connsiteY0" fmla="*/ 0 h 1231900"/>
                  <a:gd name="connsiteX1" fmla="*/ 730010 w 960967"/>
                  <a:gd name="connsiteY1" fmla="*/ 51563 h 1231900"/>
                  <a:gd name="connsiteX2" fmla="*/ 849789 w 960967"/>
                  <a:gd name="connsiteY2" fmla="*/ 215900 h 1231900"/>
                  <a:gd name="connsiteX3" fmla="*/ 960967 w 960967"/>
                  <a:gd name="connsiteY3" fmla="*/ 482600 h 1231900"/>
                  <a:gd name="connsiteX4" fmla="*/ 876300 w 960967"/>
                  <a:gd name="connsiteY4" fmla="*/ 846667 h 1231900"/>
                  <a:gd name="connsiteX5" fmla="*/ 859367 w 960967"/>
                  <a:gd name="connsiteY5" fmla="*/ 1155700 h 1231900"/>
                  <a:gd name="connsiteX6" fmla="*/ 465667 w 960967"/>
                  <a:gd name="connsiteY6" fmla="*/ 1231900 h 1231900"/>
                  <a:gd name="connsiteX7" fmla="*/ 241300 w 960967"/>
                  <a:gd name="connsiteY7" fmla="*/ 1134533 h 1231900"/>
                  <a:gd name="connsiteX8" fmla="*/ 55033 w 960967"/>
                  <a:gd name="connsiteY8" fmla="*/ 1049867 h 1231900"/>
                  <a:gd name="connsiteX9" fmla="*/ 0 w 960967"/>
                  <a:gd name="connsiteY9" fmla="*/ 601133 h 1231900"/>
                  <a:gd name="connsiteX10" fmla="*/ 32701 w 960967"/>
                  <a:gd name="connsiteY10" fmla="*/ 304800 h 1231900"/>
                  <a:gd name="connsiteX11" fmla="*/ 444912 w 960967"/>
                  <a:gd name="connsiteY11" fmla="*/ 0 h 1231900"/>
                  <a:gd name="connsiteX0" fmla="*/ 32701 w 960967"/>
                  <a:gd name="connsiteY0" fmla="*/ 253237 h 1180337"/>
                  <a:gd name="connsiteX1" fmla="*/ 730010 w 960967"/>
                  <a:gd name="connsiteY1" fmla="*/ 0 h 1180337"/>
                  <a:gd name="connsiteX2" fmla="*/ 849789 w 960967"/>
                  <a:gd name="connsiteY2" fmla="*/ 164337 h 1180337"/>
                  <a:gd name="connsiteX3" fmla="*/ 960967 w 960967"/>
                  <a:gd name="connsiteY3" fmla="*/ 431037 h 1180337"/>
                  <a:gd name="connsiteX4" fmla="*/ 876300 w 960967"/>
                  <a:gd name="connsiteY4" fmla="*/ 795104 h 1180337"/>
                  <a:gd name="connsiteX5" fmla="*/ 859367 w 960967"/>
                  <a:gd name="connsiteY5" fmla="*/ 1104137 h 1180337"/>
                  <a:gd name="connsiteX6" fmla="*/ 465667 w 960967"/>
                  <a:gd name="connsiteY6" fmla="*/ 1180337 h 1180337"/>
                  <a:gd name="connsiteX7" fmla="*/ 241300 w 960967"/>
                  <a:gd name="connsiteY7" fmla="*/ 1082970 h 1180337"/>
                  <a:gd name="connsiteX8" fmla="*/ 55033 w 960967"/>
                  <a:gd name="connsiteY8" fmla="*/ 998304 h 1180337"/>
                  <a:gd name="connsiteX9" fmla="*/ 0 w 960967"/>
                  <a:gd name="connsiteY9" fmla="*/ 549570 h 1180337"/>
                  <a:gd name="connsiteX10" fmla="*/ 32701 w 960967"/>
                  <a:gd name="connsiteY10" fmla="*/ 253237 h 1180337"/>
                  <a:gd name="connsiteX0" fmla="*/ 849789 w 960967"/>
                  <a:gd name="connsiteY0" fmla="*/ 149520 h 1165520"/>
                  <a:gd name="connsiteX1" fmla="*/ 960967 w 960967"/>
                  <a:gd name="connsiteY1" fmla="*/ 416220 h 1165520"/>
                  <a:gd name="connsiteX2" fmla="*/ 876300 w 960967"/>
                  <a:gd name="connsiteY2" fmla="*/ 780287 h 1165520"/>
                  <a:gd name="connsiteX3" fmla="*/ 859367 w 960967"/>
                  <a:gd name="connsiteY3" fmla="*/ 1089320 h 1165520"/>
                  <a:gd name="connsiteX4" fmla="*/ 465667 w 960967"/>
                  <a:gd name="connsiteY4" fmla="*/ 1165520 h 1165520"/>
                  <a:gd name="connsiteX5" fmla="*/ 241300 w 960967"/>
                  <a:gd name="connsiteY5" fmla="*/ 1068153 h 1165520"/>
                  <a:gd name="connsiteX6" fmla="*/ 55033 w 960967"/>
                  <a:gd name="connsiteY6" fmla="*/ 983487 h 1165520"/>
                  <a:gd name="connsiteX7" fmla="*/ 0 w 960967"/>
                  <a:gd name="connsiteY7" fmla="*/ 534753 h 1165520"/>
                  <a:gd name="connsiteX8" fmla="*/ 32701 w 960967"/>
                  <a:gd name="connsiteY8" fmla="*/ 238420 h 1165520"/>
                  <a:gd name="connsiteX9" fmla="*/ 825946 w 960967"/>
                  <a:gd name="connsiteY9" fmla="*/ 76623 h 1165520"/>
                  <a:gd name="connsiteX0" fmla="*/ 849789 w 960967"/>
                  <a:gd name="connsiteY0" fmla="*/ 149520 h 1165520"/>
                  <a:gd name="connsiteX1" fmla="*/ 960967 w 960967"/>
                  <a:gd name="connsiteY1" fmla="*/ 416220 h 1165520"/>
                  <a:gd name="connsiteX2" fmla="*/ 876300 w 960967"/>
                  <a:gd name="connsiteY2" fmla="*/ 780287 h 1165520"/>
                  <a:gd name="connsiteX3" fmla="*/ 859367 w 960967"/>
                  <a:gd name="connsiteY3" fmla="*/ 1089320 h 1165520"/>
                  <a:gd name="connsiteX4" fmla="*/ 465667 w 960967"/>
                  <a:gd name="connsiteY4" fmla="*/ 1165520 h 1165520"/>
                  <a:gd name="connsiteX5" fmla="*/ 241300 w 960967"/>
                  <a:gd name="connsiteY5" fmla="*/ 1068153 h 1165520"/>
                  <a:gd name="connsiteX6" fmla="*/ 55033 w 960967"/>
                  <a:gd name="connsiteY6" fmla="*/ 983487 h 1165520"/>
                  <a:gd name="connsiteX7" fmla="*/ 0 w 960967"/>
                  <a:gd name="connsiteY7" fmla="*/ 534753 h 1165520"/>
                  <a:gd name="connsiteX8" fmla="*/ 32701 w 960967"/>
                  <a:gd name="connsiteY8" fmla="*/ 238420 h 1165520"/>
                  <a:gd name="connsiteX9" fmla="*/ 825946 w 960967"/>
                  <a:gd name="connsiteY9" fmla="*/ 76623 h 1165520"/>
                  <a:gd name="connsiteX10" fmla="*/ 849789 w 960967"/>
                  <a:gd name="connsiteY10" fmla="*/ 149520 h 1165520"/>
                  <a:gd name="connsiteX0" fmla="*/ 825946 w 960967"/>
                  <a:gd name="connsiteY0" fmla="*/ 76623 h 1165520"/>
                  <a:gd name="connsiteX1" fmla="*/ 960967 w 960967"/>
                  <a:gd name="connsiteY1" fmla="*/ 416220 h 1165520"/>
                  <a:gd name="connsiteX2" fmla="*/ 876300 w 960967"/>
                  <a:gd name="connsiteY2" fmla="*/ 780287 h 1165520"/>
                  <a:gd name="connsiteX3" fmla="*/ 859367 w 960967"/>
                  <a:gd name="connsiteY3" fmla="*/ 1089320 h 1165520"/>
                  <a:gd name="connsiteX4" fmla="*/ 465667 w 960967"/>
                  <a:gd name="connsiteY4" fmla="*/ 1165520 h 1165520"/>
                  <a:gd name="connsiteX5" fmla="*/ 241300 w 960967"/>
                  <a:gd name="connsiteY5" fmla="*/ 1068153 h 1165520"/>
                  <a:gd name="connsiteX6" fmla="*/ 55033 w 960967"/>
                  <a:gd name="connsiteY6" fmla="*/ 983487 h 1165520"/>
                  <a:gd name="connsiteX7" fmla="*/ 0 w 960967"/>
                  <a:gd name="connsiteY7" fmla="*/ 534753 h 1165520"/>
                  <a:gd name="connsiteX8" fmla="*/ 32701 w 960967"/>
                  <a:gd name="connsiteY8" fmla="*/ 238420 h 1165520"/>
                  <a:gd name="connsiteX9" fmla="*/ 825946 w 960967"/>
                  <a:gd name="connsiteY9" fmla="*/ 76623 h 1165520"/>
                  <a:gd name="connsiteX0" fmla="*/ 32701 w 960967"/>
                  <a:gd name="connsiteY0" fmla="*/ 19755 h 946855"/>
                  <a:gd name="connsiteX1" fmla="*/ 960967 w 960967"/>
                  <a:gd name="connsiteY1" fmla="*/ 197555 h 946855"/>
                  <a:gd name="connsiteX2" fmla="*/ 876300 w 960967"/>
                  <a:gd name="connsiteY2" fmla="*/ 561622 h 946855"/>
                  <a:gd name="connsiteX3" fmla="*/ 859367 w 960967"/>
                  <a:gd name="connsiteY3" fmla="*/ 870655 h 946855"/>
                  <a:gd name="connsiteX4" fmla="*/ 465667 w 960967"/>
                  <a:gd name="connsiteY4" fmla="*/ 946855 h 946855"/>
                  <a:gd name="connsiteX5" fmla="*/ 241300 w 960967"/>
                  <a:gd name="connsiteY5" fmla="*/ 849488 h 946855"/>
                  <a:gd name="connsiteX6" fmla="*/ 55033 w 960967"/>
                  <a:gd name="connsiteY6" fmla="*/ 764822 h 946855"/>
                  <a:gd name="connsiteX7" fmla="*/ 0 w 960967"/>
                  <a:gd name="connsiteY7" fmla="*/ 316088 h 946855"/>
                  <a:gd name="connsiteX8" fmla="*/ 32701 w 960967"/>
                  <a:gd name="connsiteY8" fmla="*/ 19755 h 946855"/>
                  <a:gd name="connsiteX0" fmla="*/ 32701 w 960967"/>
                  <a:gd name="connsiteY0" fmla="*/ 98895 h 839611"/>
                  <a:gd name="connsiteX1" fmla="*/ 960967 w 960967"/>
                  <a:gd name="connsiteY1" fmla="*/ 90311 h 839611"/>
                  <a:gd name="connsiteX2" fmla="*/ 876300 w 960967"/>
                  <a:gd name="connsiteY2" fmla="*/ 454378 h 839611"/>
                  <a:gd name="connsiteX3" fmla="*/ 859367 w 960967"/>
                  <a:gd name="connsiteY3" fmla="*/ 763411 h 839611"/>
                  <a:gd name="connsiteX4" fmla="*/ 465667 w 960967"/>
                  <a:gd name="connsiteY4" fmla="*/ 839611 h 839611"/>
                  <a:gd name="connsiteX5" fmla="*/ 241300 w 960967"/>
                  <a:gd name="connsiteY5" fmla="*/ 742244 h 839611"/>
                  <a:gd name="connsiteX6" fmla="*/ 55033 w 960967"/>
                  <a:gd name="connsiteY6" fmla="*/ 657578 h 839611"/>
                  <a:gd name="connsiteX7" fmla="*/ 0 w 960967"/>
                  <a:gd name="connsiteY7" fmla="*/ 208844 h 839611"/>
                  <a:gd name="connsiteX8" fmla="*/ 32701 w 960967"/>
                  <a:gd name="connsiteY8" fmla="*/ 98895 h 839611"/>
                  <a:gd name="connsiteX0" fmla="*/ 960967 w 1056903"/>
                  <a:gd name="connsiteY0" fmla="*/ 90311 h 839611"/>
                  <a:gd name="connsiteX1" fmla="*/ 876300 w 1056903"/>
                  <a:gd name="connsiteY1" fmla="*/ 454378 h 839611"/>
                  <a:gd name="connsiteX2" fmla="*/ 859367 w 1056903"/>
                  <a:gd name="connsiteY2" fmla="*/ 763411 h 839611"/>
                  <a:gd name="connsiteX3" fmla="*/ 465667 w 1056903"/>
                  <a:gd name="connsiteY3" fmla="*/ 839611 h 839611"/>
                  <a:gd name="connsiteX4" fmla="*/ 241300 w 1056903"/>
                  <a:gd name="connsiteY4" fmla="*/ 742244 h 839611"/>
                  <a:gd name="connsiteX5" fmla="*/ 55033 w 1056903"/>
                  <a:gd name="connsiteY5" fmla="*/ 657578 h 839611"/>
                  <a:gd name="connsiteX6" fmla="*/ 0 w 1056903"/>
                  <a:gd name="connsiteY6" fmla="*/ 208844 h 839611"/>
                  <a:gd name="connsiteX7" fmla="*/ 32701 w 1056903"/>
                  <a:gd name="connsiteY7" fmla="*/ 98895 h 839611"/>
                  <a:gd name="connsiteX8" fmla="*/ 1056903 w 1056903"/>
                  <a:gd name="connsiteY8" fmla="*/ 181751 h 839611"/>
                  <a:gd name="connsiteX0" fmla="*/ 960967 w 960967"/>
                  <a:gd name="connsiteY0" fmla="*/ 214585 h 963885"/>
                  <a:gd name="connsiteX1" fmla="*/ 876300 w 960967"/>
                  <a:gd name="connsiteY1" fmla="*/ 578652 h 963885"/>
                  <a:gd name="connsiteX2" fmla="*/ 859367 w 960967"/>
                  <a:gd name="connsiteY2" fmla="*/ 887685 h 963885"/>
                  <a:gd name="connsiteX3" fmla="*/ 465667 w 960967"/>
                  <a:gd name="connsiteY3" fmla="*/ 963885 h 963885"/>
                  <a:gd name="connsiteX4" fmla="*/ 241300 w 960967"/>
                  <a:gd name="connsiteY4" fmla="*/ 866518 h 963885"/>
                  <a:gd name="connsiteX5" fmla="*/ 55033 w 960967"/>
                  <a:gd name="connsiteY5" fmla="*/ 781852 h 963885"/>
                  <a:gd name="connsiteX6" fmla="*/ 0 w 960967"/>
                  <a:gd name="connsiteY6" fmla="*/ 333118 h 963885"/>
                  <a:gd name="connsiteX7" fmla="*/ 32701 w 960967"/>
                  <a:gd name="connsiteY7" fmla="*/ 223169 h 963885"/>
                  <a:gd name="connsiteX8" fmla="*/ 719114 w 960967"/>
                  <a:gd name="connsiteY8" fmla="*/ 181751 h 963885"/>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960967 w 960967"/>
                  <a:gd name="connsiteY8" fmla="*/ 0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960967 w 960967"/>
                  <a:gd name="connsiteY8" fmla="*/ 0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960967 w 960967"/>
                  <a:gd name="connsiteY8" fmla="*/ 0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960967 w 960967"/>
                  <a:gd name="connsiteY8" fmla="*/ 0 h 749300"/>
                  <a:gd name="connsiteX0" fmla="*/ 960967 w 960967"/>
                  <a:gd name="connsiteY0" fmla="*/ 0 h 749300"/>
                  <a:gd name="connsiteX1" fmla="*/ 876300 w 960967"/>
                  <a:gd name="connsiteY1" fmla="*/ 364067 h 749300"/>
                  <a:gd name="connsiteX2" fmla="*/ 859367 w 960967"/>
                  <a:gd name="connsiteY2" fmla="*/ 673100 h 749300"/>
                  <a:gd name="connsiteX3" fmla="*/ 465667 w 960967"/>
                  <a:gd name="connsiteY3" fmla="*/ 749300 h 749300"/>
                  <a:gd name="connsiteX4" fmla="*/ 241300 w 960967"/>
                  <a:gd name="connsiteY4" fmla="*/ 651933 h 749300"/>
                  <a:gd name="connsiteX5" fmla="*/ 55033 w 960967"/>
                  <a:gd name="connsiteY5" fmla="*/ 567267 h 749300"/>
                  <a:gd name="connsiteX6" fmla="*/ 0 w 960967"/>
                  <a:gd name="connsiteY6" fmla="*/ 118533 h 749300"/>
                  <a:gd name="connsiteX7" fmla="*/ 32701 w 960967"/>
                  <a:gd name="connsiteY7" fmla="*/ 8584 h 749300"/>
                  <a:gd name="connsiteX8" fmla="*/ 32908 w 960967"/>
                  <a:gd name="connsiteY8" fmla="*/ 8694 h 749300"/>
                  <a:gd name="connsiteX9" fmla="*/ 960967 w 960967"/>
                  <a:gd name="connsiteY9"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967" h="749300">
                    <a:moveTo>
                      <a:pt x="960967" y="0"/>
                    </a:moveTo>
                    <a:lnTo>
                      <a:pt x="876300" y="364067"/>
                    </a:lnTo>
                    <a:lnTo>
                      <a:pt x="859367" y="673100"/>
                    </a:lnTo>
                    <a:lnTo>
                      <a:pt x="465667" y="749300"/>
                    </a:lnTo>
                    <a:lnTo>
                      <a:pt x="241300" y="651933"/>
                    </a:lnTo>
                    <a:lnTo>
                      <a:pt x="55033" y="567267"/>
                    </a:lnTo>
                    <a:lnTo>
                      <a:pt x="0" y="118533"/>
                    </a:lnTo>
                    <a:lnTo>
                      <a:pt x="32701" y="8584"/>
                    </a:lnTo>
                    <a:lnTo>
                      <a:pt x="32908" y="8694"/>
                    </a:lnTo>
                    <a:lnTo>
                      <a:pt x="960967" y="0"/>
                    </a:lnTo>
                    <a:close/>
                  </a:path>
                </a:pathLst>
              </a:cu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a:solidFill>
                    <a:schemeClr val="tx1"/>
                  </a:solidFill>
                  <a:cs typeface="Arial" panose="020B0604020202020204" pitchFamily="34" charset="0"/>
                </a:endParaRPr>
              </a:p>
            </p:txBody>
          </p:sp>
        </p:grpSp>
        <p:cxnSp>
          <p:nvCxnSpPr>
            <p:cNvPr id="52" name="Straight Connector 51">
              <a:extLst>
                <a:ext uri="{FF2B5EF4-FFF2-40B4-BE49-F238E27FC236}">
                  <a16:creationId xmlns:a16="http://schemas.microsoft.com/office/drawing/2014/main" id="{8157E48A-61C8-6442-DC4C-FA9AB5952909}"/>
                </a:ext>
              </a:extLst>
            </p:cNvPr>
            <p:cNvCxnSpPr>
              <a:cxnSpLocks/>
            </p:cNvCxnSpPr>
            <p:nvPr/>
          </p:nvCxnSpPr>
          <p:spPr>
            <a:xfrm>
              <a:off x="7842589" y="3329213"/>
              <a:ext cx="17972" cy="1154617"/>
            </a:xfrm>
            <a:prstGeom prst="line">
              <a:avLst/>
            </a:prstGeom>
            <a:ln w="381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63436203-0F03-12DD-DA46-F3D071E1D649}"/>
                </a:ext>
              </a:extLst>
            </p:cNvPr>
            <p:cNvCxnSpPr>
              <a:cxnSpLocks/>
            </p:cNvCxnSpPr>
            <p:nvPr/>
          </p:nvCxnSpPr>
          <p:spPr>
            <a:xfrm rot="5400000">
              <a:off x="9902821" y="4094515"/>
              <a:ext cx="629211" cy="1588"/>
            </a:xfrm>
            <a:prstGeom prst="line">
              <a:avLst/>
            </a:prstGeom>
            <a:solidFill>
              <a:srgbClr val="00B0F0"/>
            </a:solidFill>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D217C364-7E1F-D12F-4D8F-033D994A6BB8}"/>
                </a:ext>
              </a:extLst>
            </p:cNvPr>
            <p:cNvCxnSpPr>
              <a:cxnSpLocks/>
            </p:cNvCxnSpPr>
            <p:nvPr/>
          </p:nvCxnSpPr>
          <p:spPr>
            <a:xfrm rot="5400000">
              <a:off x="10055221" y="4094515"/>
              <a:ext cx="629211" cy="1588"/>
            </a:xfrm>
            <a:prstGeom prst="line">
              <a:avLst/>
            </a:prstGeom>
            <a:solidFill>
              <a:srgbClr val="00B0F0"/>
            </a:solidFill>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0D1ADB94-591A-F199-E0CA-381CEBE84E5B}"/>
                </a:ext>
              </a:extLst>
            </p:cNvPr>
            <p:cNvCxnSpPr>
              <a:cxnSpLocks/>
            </p:cNvCxnSpPr>
            <p:nvPr/>
          </p:nvCxnSpPr>
          <p:spPr>
            <a:xfrm>
              <a:off x="8141490" y="4756217"/>
              <a:ext cx="1945039" cy="9027"/>
            </a:xfrm>
            <a:prstGeom prst="line">
              <a:avLst/>
            </a:prstGeom>
            <a:ln w="381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7" name="Oval 56">
              <a:extLst>
                <a:ext uri="{FF2B5EF4-FFF2-40B4-BE49-F238E27FC236}">
                  <a16:creationId xmlns:a16="http://schemas.microsoft.com/office/drawing/2014/main" id="{A86C1B88-B9A1-8813-BE68-939B5958A5A9}"/>
                </a:ext>
              </a:extLst>
            </p:cNvPr>
            <p:cNvSpPr/>
            <p:nvPr/>
          </p:nvSpPr>
          <p:spPr>
            <a:xfrm>
              <a:off x="8845723" y="4409445"/>
              <a:ext cx="576000" cy="57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noProof="0"/>
            </a:p>
          </p:txBody>
        </p:sp>
        <p:grpSp>
          <p:nvGrpSpPr>
            <p:cNvPr id="58" name="Group 57">
              <a:extLst>
                <a:ext uri="{FF2B5EF4-FFF2-40B4-BE49-F238E27FC236}">
                  <a16:creationId xmlns:a16="http://schemas.microsoft.com/office/drawing/2014/main" id="{0764EA1D-89DB-9468-D679-027B89FA64FD}"/>
                </a:ext>
              </a:extLst>
            </p:cNvPr>
            <p:cNvGrpSpPr/>
            <p:nvPr/>
          </p:nvGrpSpPr>
          <p:grpSpPr>
            <a:xfrm>
              <a:off x="8894580" y="4570349"/>
              <a:ext cx="464405" cy="256701"/>
              <a:chOff x="2212057" y="2420412"/>
              <a:chExt cx="464405" cy="256701"/>
            </a:xfrm>
          </p:grpSpPr>
          <p:sp>
            <p:nvSpPr>
              <p:cNvPr id="59" name="Rectangle 58">
                <a:extLst>
                  <a:ext uri="{FF2B5EF4-FFF2-40B4-BE49-F238E27FC236}">
                    <a16:creationId xmlns:a16="http://schemas.microsoft.com/office/drawing/2014/main" id="{31A2EEB1-9949-061B-C2CF-354E2E80B884}"/>
                  </a:ext>
                </a:extLst>
              </p:cNvPr>
              <p:cNvSpPr>
                <a:spLocks noChangeArrowheads="1"/>
              </p:cNvSpPr>
              <p:nvPr/>
            </p:nvSpPr>
            <p:spPr bwMode="auto">
              <a:xfrm>
                <a:off x="2231821" y="2428963"/>
                <a:ext cx="433647" cy="239598"/>
              </a:xfrm>
              <a:prstGeom prst="rect">
                <a:avLst/>
              </a:prstGeom>
              <a:gradFill rotWithShape="0">
                <a:gsLst>
                  <a:gs pos="0">
                    <a:srgbClr val="945200"/>
                  </a:gs>
                  <a:gs pos="49000">
                    <a:srgbClr val="FFC000"/>
                  </a:gs>
                  <a:gs pos="99000">
                    <a:srgbClr val="945200"/>
                  </a:gs>
                </a:gsLst>
                <a:lin ang="16200000" scaled="0"/>
              </a:gradFill>
              <a:ln w="12700">
                <a:solidFill>
                  <a:srgbClr val="000000"/>
                </a:solidFill>
                <a:miter lim="800000"/>
                <a:headEnd/>
                <a:tailEnd/>
              </a:ln>
            </p:spPr>
            <p:txBody>
              <a:bodyPr>
                <a:prstTxWarp prst="textNoShape">
                  <a:avLst/>
                </a:prstTxWarp>
              </a:bodyPr>
              <a:lstStyle/>
              <a:p>
                <a:endParaRPr lang="en-GB" sz="1200" noProof="0">
                  <a:cs typeface="Arial" panose="020B0604020202020204" pitchFamily="34" charset="0"/>
                </a:endParaRPr>
              </a:p>
            </p:txBody>
          </p:sp>
          <p:sp>
            <p:nvSpPr>
              <p:cNvPr id="60" name="Rectangle 59">
                <a:extLst>
                  <a:ext uri="{FF2B5EF4-FFF2-40B4-BE49-F238E27FC236}">
                    <a16:creationId xmlns:a16="http://schemas.microsoft.com/office/drawing/2014/main" id="{A8B4AD9A-AFD9-7128-A81C-B691FD6BD554}"/>
                  </a:ext>
                </a:extLst>
              </p:cNvPr>
              <p:cNvSpPr>
                <a:spLocks noChangeArrowheads="1"/>
              </p:cNvSpPr>
              <p:nvPr/>
            </p:nvSpPr>
            <p:spPr bwMode="auto">
              <a:xfrm>
                <a:off x="2212057" y="2420412"/>
                <a:ext cx="131144" cy="256701"/>
              </a:xfrm>
              <a:prstGeom prst="rect">
                <a:avLst/>
              </a:prstGeom>
              <a:gradFill rotWithShape="0">
                <a:gsLst>
                  <a:gs pos="0">
                    <a:schemeClr val="tx1"/>
                  </a:gs>
                  <a:gs pos="50000">
                    <a:schemeClr val="bg1"/>
                  </a:gs>
                  <a:gs pos="100000">
                    <a:schemeClr val="tx1"/>
                  </a:gs>
                </a:gsLst>
                <a:lin ang="16200000" scaled="0"/>
              </a:gradFill>
              <a:ln w="12700">
                <a:solidFill>
                  <a:srgbClr val="000000"/>
                </a:solidFill>
                <a:miter lim="800000"/>
                <a:headEnd/>
                <a:tailEnd/>
              </a:ln>
            </p:spPr>
            <p:txBody>
              <a:bodyPr>
                <a:prstTxWarp prst="textNoShape">
                  <a:avLst/>
                </a:prstTxWarp>
              </a:bodyPr>
              <a:lstStyle/>
              <a:p>
                <a:endParaRPr lang="en-GB" sz="1200" noProof="0">
                  <a:cs typeface="Arial" panose="020B0604020202020204" pitchFamily="34" charset="0"/>
                </a:endParaRPr>
              </a:p>
            </p:txBody>
          </p:sp>
          <p:sp>
            <p:nvSpPr>
              <p:cNvPr id="61" name="Rectangle 60">
                <a:extLst>
                  <a:ext uri="{FF2B5EF4-FFF2-40B4-BE49-F238E27FC236}">
                    <a16:creationId xmlns:a16="http://schemas.microsoft.com/office/drawing/2014/main" id="{FF71726D-B444-EFCB-A26C-F5AEEC3BAF03}"/>
                  </a:ext>
                </a:extLst>
              </p:cNvPr>
              <p:cNvSpPr>
                <a:spLocks noChangeArrowheads="1"/>
              </p:cNvSpPr>
              <p:nvPr/>
            </p:nvSpPr>
            <p:spPr bwMode="auto">
              <a:xfrm>
                <a:off x="2545318" y="2420412"/>
                <a:ext cx="131144" cy="256701"/>
              </a:xfrm>
              <a:prstGeom prst="rect">
                <a:avLst/>
              </a:prstGeom>
              <a:gradFill rotWithShape="0">
                <a:gsLst>
                  <a:gs pos="0">
                    <a:schemeClr val="tx1"/>
                  </a:gs>
                  <a:gs pos="50000">
                    <a:schemeClr val="bg1"/>
                  </a:gs>
                  <a:gs pos="100000">
                    <a:schemeClr val="tx1"/>
                  </a:gs>
                </a:gsLst>
                <a:lin ang="16200000" scaled="0"/>
              </a:gradFill>
              <a:ln w="12700">
                <a:solidFill>
                  <a:srgbClr val="000000"/>
                </a:solidFill>
                <a:miter lim="800000"/>
                <a:headEnd/>
                <a:tailEnd/>
              </a:ln>
            </p:spPr>
            <p:txBody>
              <a:bodyPr>
                <a:prstTxWarp prst="textNoShape">
                  <a:avLst/>
                </a:prstTxWarp>
              </a:bodyPr>
              <a:lstStyle/>
              <a:p>
                <a:endParaRPr lang="en-GB" sz="1200" noProof="0">
                  <a:cs typeface="Arial" panose="020B0604020202020204" pitchFamily="34" charset="0"/>
                </a:endParaRPr>
              </a:p>
            </p:txBody>
          </p:sp>
        </p:grpSp>
        <p:sp>
          <p:nvSpPr>
            <p:cNvPr id="62" name="Text Box 76">
              <a:extLst>
                <a:ext uri="{FF2B5EF4-FFF2-40B4-BE49-F238E27FC236}">
                  <a16:creationId xmlns:a16="http://schemas.microsoft.com/office/drawing/2014/main" id="{52CC3BD9-0D20-D6CD-C134-F2946C5AF37B}"/>
                </a:ext>
              </a:extLst>
            </p:cNvPr>
            <p:cNvSpPr txBox="1">
              <a:spLocks noChangeArrowheads="1"/>
            </p:cNvSpPr>
            <p:nvPr/>
          </p:nvSpPr>
          <p:spPr bwMode="auto">
            <a:xfrm>
              <a:off x="7732798" y="6449494"/>
              <a:ext cx="3008831" cy="1256368"/>
            </a:xfrm>
            <a:prstGeom prst="rect">
              <a:avLst/>
            </a:prstGeom>
            <a:noFill/>
            <a:ln w="12700">
              <a:noFill/>
              <a:miter lim="800000"/>
              <a:headEnd/>
              <a:tailEnd/>
            </a:ln>
          </p:spPr>
          <p:txBody>
            <a:bodyPr wrap="square">
              <a:prstTxWarp prst="textNoShape">
                <a:avLst/>
              </a:prstTxWarp>
              <a:spAutoFit/>
            </a:bodyPr>
            <a:lstStyle/>
            <a:p>
              <a:pPr algn="ctr"/>
              <a:r>
                <a:rPr lang="en-GB" sz="1200" b="1" noProof="0">
                  <a:cs typeface="Arial" panose="020B0604020202020204" pitchFamily="34" charset="0"/>
                </a:rPr>
                <a:t>Diffusion Mode</a:t>
              </a:r>
            </a:p>
          </p:txBody>
        </p:sp>
        <p:pic>
          <p:nvPicPr>
            <p:cNvPr id="63" name="Picture 62" descr="A transparent device with blue and silver screws&#10;&#10;Description automatically generated">
              <a:extLst>
                <a:ext uri="{FF2B5EF4-FFF2-40B4-BE49-F238E27FC236}">
                  <a16:creationId xmlns:a16="http://schemas.microsoft.com/office/drawing/2014/main" id="{CD098060-F428-5C6F-8CAE-C821290D1417}"/>
                </a:ext>
              </a:extLst>
            </p:cNvPr>
            <p:cNvPicPr>
              <a:picLocks noChangeAspect="1"/>
            </p:cNvPicPr>
            <p:nvPr/>
          </p:nvPicPr>
          <p:blipFill>
            <a:blip r:embed="rId4"/>
            <a:stretch>
              <a:fillRect/>
            </a:stretch>
          </p:blipFill>
          <p:spPr>
            <a:xfrm flipH="1">
              <a:off x="3896863" y="2327526"/>
              <a:ext cx="2851383" cy="2138537"/>
            </a:xfrm>
            <a:prstGeom prst="rect">
              <a:avLst/>
            </a:prstGeom>
          </p:spPr>
        </p:pic>
        <p:cxnSp>
          <p:nvCxnSpPr>
            <p:cNvPr id="64" name="Straight Arrow Connector 63">
              <a:extLst>
                <a:ext uri="{FF2B5EF4-FFF2-40B4-BE49-F238E27FC236}">
                  <a16:creationId xmlns:a16="http://schemas.microsoft.com/office/drawing/2014/main" id="{E597B753-9B1A-1433-DAA3-3DF9C4577CB7}"/>
                </a:ext>
              </a:extLst>
            </p:cNvPr>
            <p:cNvCxnSpPr/>
            <p:nvPr/>
          </p:nvCxnSpPr>
          <p:spPr>
            <a:xfrm>
              <a:off x="2112796" y="5922922"/>
              <a:ext cx="1402405" cy="0"/>
            </a:xfrm>
            <a:prstGeom prst="straightConnector1">
              <a:avLst/>
            </a:prstGeom>
            <a:ln w="85725">
              <a:headEnd type="none" w="lg" len="lg"/>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829049A3-2655-1B1B-75B8-9EFED0B56AAD}"/>
                </a:ext>
              </a:extLst>
            </p:cNvPr>
            <p:cNvCxnSpPr>
              <a:cxnSpLocks/>
            </p:cNvCxnSpPr>
            <p:nvPr/>
          </p:nvCxnSpPr>
          <p:spPr>
            <a:xfrm>
              <a:off x="8445037" y="5825469"/>
              <a:ext cx="1402405" cy="0"/>
            </a:xfrm>
            <a:prstGeom prst="straightConnector1">
              <a:avLst/>
            </a:prstGeom>
            <a:ln w="85725">
              <a:gradFill>
                <a:gsLst>
                  <a:gs pos="0">
                    <a:srgbClr val="1800FB"/>
                  </a:gs>
                  <a:gs pos="100000">
                    <a:schemeClr val="accent1">
                      <a:lumMod val="45000"/>
                      <a:lumOff val="55000"/>
                    </a:schemeClr>
                  </a:gs>
                  <a:gs pos="49000">
                    <a:schemeClr val="accent1">
                      <a:lumMod val="45000"/>
                      <a:lumOff val="55000"/>
                    </a:schemeClr>
                  </a:gs>
                  <a:gs pos="100000">
                    <a:srgbClr val="00B0F0"/>
                  </a:gs>
                </a:gsLst>
                <a:lin ang="0" scaled="0"/>
              </a:gradFill>
              <a:headEnd type="none" w="lg" len="lg"/>
              <a:tailEnd type="triangle"/>
            </a:ln>
          </p:spPr>
          <p:style>
            <a:lnRef idx="2">
              <a:schemeClr val="accent1"/>
            </a:lnRef>
            <a:fillRef idx="0">
              <a:schemeClr val="accent1"/>
            </a:fillRef>
            <a:effectRef idx="1">
              <a:schemeClr val="accent1"/>
            </a:effectRef>
            <a:fontRef idx="minor">
              <a:schemeClr val="tx1"/>
            </a:fontRef>
          </p:style>
        </p:cxnSp>
        <p:grpSp>
          <p:nvGrpSpPr>
            <p:cNvPr id="66" name="Group 65">
              <a:extLst>
                <a:ext uri="{FF2B5EF4-FFF2-40B4-BE49-F238E27FC236}">
                  <a16:creationId xmlns:a16="http://schemas.microsoft.com/office/drawing/2014/main" id="{EE21D64C-9A59-B885-F6D4-898A60C1FC05}"/>
                </a:ext>
              </a:extLst>
            </p:cNvPr>
            <p:cNvGrpSpPr/>
            <p:nvPr/>
          </p:nvGrpSpPr>
          <p:grpSpPr>
            <a:xfrm>
              <a:off x="7606798" y="5558722"/>
              <a:ext cx="579903" cy="533495"/>
              <a:chOff x="6223351" y="5544098"/>
              <a:chExt cx="579903" cy="533495"/>
            </a:xfrm>
          </p:grpSpPr>
          <p:sp>
            <p:nvSpPr>
              <p:cNvPr id="67" name="Curved Right Arrow 66">
                <a:extLst>
                  <a:ext uri="{FF2B5EF4-FFF2-40B4-BE49-F238E27FC236}">
                    <a16:creationId xmlns:a16="http://schemas.microsoft.com/office/drawing/2014/main" id="{9A62E384-1203-AE34-78BE-0287773919C3}"/>
                  </a:ext>
                </a:extLst>
              </p:cNvPr>
              <p:cNvSpPr/>
              <p:nvPr/>
            </p:nvSpPr>
            <p:spPr>
              <a:xfrm>
                <a:off x="6223351" y="5573594"/>
                <a:ext cx="252000" cy="503999"/>
              </a:xfrm>
              <a:prstGeom prst="curvedRightArrow">
                <a:avLst/>
              </a:prstGeom>
              <a:solidFill>
                <a:schemeClr val="tx1"/>
              </a:solidFill>
              <a:ln>
                <a:solidFill>
                  <a:srgbClr val="1800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solidFill>
                    <a:schemeClr val="tx1"/>
                  </a:solidFill>
                </a:endParaRPr>
              </a:p>
            </p:txBody>
          </p:sp>
          <p:sp>
            <p:nvSpPr>
              <p:cNvPr id="68" name="Curved Right Arrow 67">
                <a:extLst>
                  <a:ext uri="{FF2B5EF4-FFF2-40B4-BE49-F238E27FC236}">
                    <a16:creationId xmlns:a16="http://schemas.microsoft.com/office/drawing/2014/main" id="{1CE58832-7CA6-9C9B-EE41-DFA0A7D1E558}"/>
                  </a:ext>
                </a:extLst>
              </p:cNvPr>
              <p:cNvSpPr/>
              <p:nvPr/>
            </p:nvSpPr>
            <p:spPr>
              <a:xfrm flipH="1" flipV="1">
                <a:off x="6551254" y="5544098"/>
                <a:ext cx="252000" cy="503999"/>
              </a:xfrm>
              <a:prstGeom prst="curvedRightArrow">
                <a:avLst/>
              </a:prstGeom>
              <a:solidFill>
                <a:schemeClr val="tx1"/>
              </a:solidFill>
              <a:ln>
                <a:solidFill>
                  <a:srgbClr val="1800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solidFill>
                    <a:schemeClr val="tx1"/>
                  </a:solidFill>
                </a:endParaRPr>
              </a:p>
            </p:txBody>
          </p:sp>
        </p:grpSp>
        <p:grpSp>
          <p:nvGrpSpPr>
            <p:cNvPr id="69" name="Group 68">
              <a:extLst>
                <a:ext uri="{FF2B5EF4-FFF2-40B4-BE49-F238E27FC236}">
                  <a16:creationId xmlns:a16="http://schemas.microsoft.com/office/drawing/2014/main" id="{6A9722D8-CF55-BBC4-7FC5-30A96D21E521}"/>
                </a:ext>
              </a:extLst>
            </p:cNvPr>
            <p:cNvGrpSpPr/>
            <p:nvPr/>
          </p:nvGrpSpPr>
          <p:grpSpPr>
            <a:xfrm>
              <a:off x="9970129" y="5558722"/>
              <a:ext cx="579903" cy="533495"/>
              <a:chOff x="6223351" y="5544098"/>
              <a:chExt cx="579903" cy="533495"/>
            </a:xfrm>
          </p:grpSpPr>
          <p:sp>
            <p:nvSpPr>
              <p:cNvPr id="70" name="Curved Right Arrow 69">
                <a:extLst>
                  <a:ext uri="{FF2B5EF4-FFF2-40B4-BE49-F238E27FC236}">
                    <a16:creationId xmlns:a16="http://schemas.microsoft.com/office/drawing/2014/main" id="{5D843ED3-19CF-A35F-DC49-C44F05E6B5AD}"/>
                  </a:ext>
                </a:extLst>
              </p:cNvPr>
              <p:cNvSpPr/>
              <p:nvPr/>
            </p:nvSpPr>
            <p:spPr>
              <a:xfrm>
                <a:off x="6223351" y="5573594"/>
                <a:ext cx="252000" cy="503999"/>
              </a:xfrm>
              <a:prstGeom prst="curvedRightArrow">
                <a:avLst/>
              </a:prstGeom>
              <a:solidFill>
                <a:schemeClr val="tx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solidFill>
                    <a:schemeClr val="tx1"/>
                  </a:solidFill>
                </a:endParaRPr>
              </a:p>
            </p:txBody>
          </p:sp>
          <p:sp>
            <p:nvSpPr>
              <p:cNvPr id="71" name="Curved Right Arrow 70">
                <a:extLst>
                  <a:ext uri="{FF2B5EF4-FFF2-40B4-BE49-F238E27FC236}">
                    <a16:creationId xmlns:a16="http://schemas.microsoft.com/office/drawing/2014/main" id="{DC1F575E-C16A-DDCA-1142-37605923C65D}"/>
                  </a:ext>
                </a:extLst>
              </p:cNvPr>
              <p:cNvSpPr/>
              <p:nvPr/>
            </p:nvSpPr>
            <p:spPr>
              <a:xfrm flipH="1" flipV="1">
                <a:off x="6551254" y="5544098"/>
                <a:ext cx="252000" cy="503999"/>
              </a:xfrm>
              <a:prstGeom prst="curvedRightArrow">
                <a:avLst/>
              </a:prstGeom>
              <a:solidFill>
                <a:schemeClr val="tx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a:solidFill>
                    <a:schemeClr val="tx1"/>
                  </a:solidFill>
                </a:endParaRPr>
              </a:p>
            </p:txBody>
          </p:sp>
        </p:grpSp>
      </p:grpSp>
      <p:pic>
        <p:nvPicPr>
          <p:cNvPr id="73" name="Picture 72" descr="A diagram of different types of data&#10;&#10;Description automatically generated with medium confidence">
            <a:extLst>
              <a:ext uri="{FF2B5EF4-FFF2-40B4-BE49-F238E27FC236}">
                <a16:creationId xmlns:a16="http://schemas.microsoft.com/office/drawing/2014/main" id="{DC09D295-7545-6CC1-DDDF-E421005B62A2}"/>
              </a:ext>
            </a:extLst>
          </p:cNvPr>
          <p:cNvPicPr>
            <a:picLocks noChangeAspect="1"/>
          </p:cNvPicPr>
          <p:nvPr/>
        </p:nvPicPr>
        <p:blipFill>
          <a:blip r:embed="rId5" cstate="hqprint">
            <a:extLst>
              <a:ext uri="{28A0092B-C50C-407E-A947-70E740481C1C}">
                <a14:useLocalDpi xmlns:a14="http://schemas.microsoft.com/office/drawing/2010/main"/>
              </a:ext>
            </a:extLst>
          </a:blip>
          <a:srcRect r="40423"/>
          <a:stretch/>
        </p:blipFill>
        <p:spPr>
          <a:xfrm>
            <a:off x="5283670" y="5312637"/>
            <a:ext cx="1471573" cy="1363196"/>
          </a:xfrm>
          <a:prstGeom prst="rect">
            <a:avLst/>
          </a:prstGeom>
        </p:spPr>
      </p:pic>
      <p:sp>
        <p:nvSpPr>
          <p:cNvPr id="74" name="TextBox 73">
            <a:extLst>
              <a:ext uri="{FF2B5EF4-FFF2-40B4-BE49-F238E27FC236}">
                <a16:creationId xmlns:a16="http://schemas.microsoft.com/office/drawing/2014/main" id="{611D2490-E5EA-EF78-B37E-4FD77DEE013F}"/>
              </a:ext>
            </a:extLst>
          </p:cNvPr>
          <p:cNvSpPr txBox="1"/>
          <p:nvPr/>
        </p:nvSpPr>
        <p:spPr>
          <a:xfrm>
            <a:off x="4439031" y="6621070"/>
            <a:ext cx="3295219" cy="276999"/>
          </a:xfrm>
          <a:prstGeom prst="rect">
            <a:avLst/>
          </a:prstGeom>
          <a:noFill/>
        </p:spPr>
        <p:txBody>
          <a:bodyPr wrap="square">
            <a:spAutoFit/>
          </a:bodyPr>
          <a:lstStyle/>
          <a:p>
            <a:r>
              <a:rPr lang="en-GB" sz="1200" noProof="0" err="1"/>
              <a:t>Kaplanet</a:t>
            </a:r>
            <a:r>
              <a:rPr lang="en-GB" sz="1200" noProof="0"/>
              <a:t> al. Sci Rep 14, 3087 (2024). </a:t>
            </a:r>
          </a:p>
        </p:txBody>
      </p:sp>
      <p:pic>
        <p:nvPicPr>
          <p:cNvPr id="75" name="Picture 74" descr="A diagram of a red and blue color scheme&#10;&#10;Description automatically generated with medium confidence">
            <a:extLst>
              <a:ext uri="{FF2B5EF4-FFF2-40B4-BE49-F238E27FC236}">
                <a16:creationId xmlns:a16="http://schemas.microsoft.com/office/drawing/2014/main" id="{432D4156-3D33-B931-1A77-777B1D2AB2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089685" y="4257109"/>
            <a:ext cx="1855726" cy="1199008"/>
          </a:xfrm>
          <a:prstGeom prst="rect">
            <a:avLst/>
          </a:prstGeom>
        </p:spPr>
      </p:pic>
      <p:grpSp>
        <p:nvGrpSpPr>
          <p:cNvPr id="76" name="Group 75">
            <a:extLst>
              <a:ext uri="{FF2B5EF4-FFF2-40B4-BE49-F238E27FC236}">
                <a16:creationId xmlns:a16="http://schemas.microsoft.com/office/drawing/2014/main" id="{C2A8338E-C1B4-C688-8284-F9C9AE880585}"/>
              </a:ext>
            </a:extLst>
          </p:cNvPr>
          <p:cNvGrpSpPr/>
          <p:nvPr/>
        </p:nvGrpSpPr>
        <p:grpSpPr>
          <a:xfrm>
            <a:off x="7008895" y="4015266"/>
            <a:ext cx="1356817" cy="1040678"/>
            <a:chOff x="9752918" y="4896276"/>
            <a:chExt cx="2052219" cy="1574051"/>
          </a:xfrm>
        </p:grpSpPr>
        <p:pic>
          <p:nvPicPr>
            <p:cNvPr id="77" name="Picture 76" descr="A close-up of a gravel surface&#10;&#10;Description automatically generated">
              <a:extLst>
                <a:ext uri="{FF2B5EF4-FFF2-40B4-BE49-F238E27FC236}">
                  <a16:creationId xmlns:a16="http://schemas.microsoft.com/office/drawing/2014/main" id="{4110FE2B-CB91-F4F6-67F9-D8F303E6FDA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14812" y="4896276"/>
              <a:ext cx="1990325" cy="1492744"/>
            </a:xfrm>
            <a:prstGeom prst="rect">
              <a:avLst/>
            </a:prstGeom>
          </p:spPr>
        </p:pic>
        <p:cxnSp>
          <p:nvCxnSpPr>
            <p:cNvPr id="78" name="Straight Connector 77">
              <a:extLst>
                <a:ext uri="{FF2B5EF4-FFF2-40B4-BE49-F238E27FC236}">
                  <a16:creationId xmlns:a16="http://schemas.microsoft.com/office/drawing/2014/main" id="{916E6751-D020-2837-F2FE-21C9CCF42AAE}"/>
                </a:ext>
              </a:extLst>
            </p:cNvPr>
            <p:cNvCxnSpPr/>
            <p:nvPr/>
          </p:nvCxnSpPr>
          <p:spPr>
            <a:xfrm>
              <a:off x="9964617" y="5964251"/>
              <a:ext cx="4546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9FFC342-727D-EE2A-01A0-ADD6EBC7ED09}"/>
                </a:ext>
              </a:extLst>
            </p:cNvPr>
            <p:cNvSpPr txBox="1"/>
            <p:nvPr/>
          </p:nvSpPr>
          <p:spPr>
            <a:xfrm>
              <a:off x="9752918" y="6014829"/>
              <a:ext cx="1159838" cy="455498"/>
            </a:xfrm>
            <a:prstGeom prst="rect">
              <a:avLst/>
            </a:prstGeom>
            <a:noFill/>
          </p:spPr>
          <p:txBody>
            <a:bodyPr wrap="square" rtlCol="0">
              <a:spAutoFit/>
            </a:bodyPr>
            <a:lstStyle/>
            <a:p>
              <a:r>
                <a:rPr lang="en-GB" sz="1200" noProof="0">
                  <a:solidFill>
                    <a:srgbClr val="FF0000"/>
                  </a:solidFill>
                </a:rPr>
                <a:t>1mm</a:t>
              </a:r>
            </a:p>
          </p:txBody>
        </p:sp>
      </p:grpSp>
      <p:pic>
        <p:nvPicPr>
          <p:cNvPr id="80" name="Picture 79" descr="A collage of images of different colors&#10;&#10;Description automatically generated">
            <a:extLst>
              <a:ext uri="{FF2B5EF4-FFF2-40B4-BE49-F238E27FC236}">
                <a16:creationId xmlns:a16="http://schemas.microsoft.com/office/drawing/2014/main" id="{6E1E232A-61BA-5D12-FA05-1CF28A326473}"/>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7382980" y="5138946"/>
            <a:ext cx="1548152" cy="1376495"/>
          </a:xfrm>
          <a:prstGeom prst="rect">
            <a:avLst/>
          </a:prstGeom>
        </p:spPr>
      </p:pic>
      <p:sp>
        <p:nvSpPr>
          <p:cNvPr id="81" name="TextBox 80">
            <a:extLst>
              <a:ext uri="{FF2B5EF4-FFF2-40B4-BE49-F238E27FC236}">
                <a16:creationId xmlns:a16="http://schemas.microsoft.com/office/drawing/2014/main" id="{4D067769-7947-BC22-9ACD-9108C9D326A7}"/>
              </a:ext>
            </a:extLst>
          </p:cNvPr>
          <p:cNvSpPr txBox="1"/>
          <p:nvPr/>
        </p:nvSpPr>
        <p:spPr>
          <a:xfrm>
            <a:off x="7369240" y="6582496"/>
            <a:ext cx="1529586" cy="307777"/>
          </a:xfrm>
          <a:prstGeom prst="rect">
            <a:avLst/>
          </a:prstGeom>
          <a:noFill/>
        </p:spPr>
        <p:txBody>
          <a:bodyPr wrap="none" rtlCol="0">
            <a:spAutoFit/>
          </a:bodyPr>
          <a:lstStyle/>
          <a:p>
            <a:r>
              <a:rPr lang="en-GB" sz="1400" noProof="0"/>
              <a:t>Crean et al. (2020)</a:t>
            </a:r>
          </a:p>
        </p:txBody>
      </p:sp>
      <p:pic>
        <p:nvPicPr>
          <p:cNvPr id="82" name="Picture 81" descr="A document with text on it&#10;&#10;Description automatically generated">
            <a:extLst>
              <a:ext uri="{FF2B5EF4-FFF2-40B4-BE49-F238E27FC236}">
                <a16:creationId xmlns:a16="http://schemas.microsoft.com/office/drawing/2014/main" id="{570F8815-765B-1416-74F1-9BB9FA6257D6}"/>
              </a:ext>
            </a:extLst>
          </p:cNvPr>
          <p:cNvPicPr>
            <a:picLocks noChangeAspect="1"/>
          </p:cNvPicPr>
          <p:nvPr/>
        </p:nvPicPr>
        <p:blipFill>
          <a:blip r:embed="rId9"/>
          <a:srcRect b="770"/>
          <a:stretch/>
        </p:blipFill>
        <p:spPr>
          <a:xfrm>
            <a:off x="5264292" y="2597535"/>
            <a:ext cx="2026034" cy="1467481"/>
          </a:xfrm>
          <a:prstGeom prst="rect">
            <a:avLst/>
          </a:prstGeom>
        </p:spPr>
      </p:pic>
      <p:pic>
        <p:nvPicPr>
          <p:cNvPr id="7" name="Picture 6" descr="A rack of test tubes with red caps&#10;&#10;Description automatically generated">
            <a:extLst>
              <a:ext uri="{FF2B5EF4-FFF2-40B4-BE49-F238E27FC236}">
                <a16:creationId xmlns:a16="http://schemas.microsoft.com/office/drawing/2014/main" id="{1A46F9CD-B38A-FEB1-D468-08B44D87092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873310" y="1854654"/>
            <a:ext cx="1248528" cy="670332"/>
          </a:xfrm>
          <a:prstGeom prst="rect">
            <a:avLst/>
          </a:prstGeom>
        </p:spPr>
      </p:pic>
      <p:grpSp>
        <p:nvGrpSpPr>
          <p:cNvPr id="83" name="Group 82">
            <a:extLst>
              <a:ext uri="{FF2B5EF4-FFF2-40B4-BE49-F238E27FC236}">
                <a16:creationId xmlns:a16="http://schemas.microsoft.com/office/drawing/2014/main" id="{0483BCAD-9F31-851C-330B-9C5924999674}"/>
              </a:ext>
            </a:extLst>
          </p:cNvPr>
          <p:cNvGrpSpPr/>
          <p:nvPr/>
        </p:nvGrpSpPr>
        <p:grpSpPr>
          <a:xfrm>
            <a:off x="7171746" y="2383924"/>
            <a:ext cx="1858068" cy="848177"/>
            <a:chOff x="389468" y="877611"/>
            <a:chExt cx="6477000" cy="3080206"/>
          </a:xfrm>
        </p:grpSpPr>
        <p:grpSp>
          <p:nvGrpSpPr>
            <p:cNvPr id="84" name="Group 83">
              <a:extLst>
                <a:ext uri="{FF2B5EF4-FFF2-40B4-BE49-F238E27FC236}">
                  <a16:creationId xmlns:a16="http://schemas.microsoft.com/office/drawing/2014/main" id="{DB657E1C-5E00-E5A7-DB3A-3EDACC2E9B99}"/>
                </a:ext>
              </a:extLst>
            </p:cNvPr>
            <p:cNvGrpSpPr/>
            <p:nvPr/>
          </p:nvGrpSpPr>
          <p:grpSpPr>
            <a:xfrm>
              <a:off x="390229" y="877611"/>
              <a:ext cx="6475761" cy="2604399"/>
              <a:chOff x="688533" y="1452131"/>
              <a:chExt cx="5448453" cy="2035597"/>
            </a:xfrm>
          </p:grpSpPr>
          <p:pic>
            <p:nvPicPr>
              <p:cNvPr id="88" name="Picture 87">
                <a:extLst>
                  <a:ext uri="{FF2B5EF4-FFF2-40B4-BE49-F238E27FC236}">
                    <a16:creationId xmlns:a16="http://schemas.microsoft.com/office/drawing/2014/main" id="{DB7E3174-67A4-6D56-CE67-AAE47E6BCC3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b="33595"/>
              <a:stretch/>
            </p:blipFill>
            <p:spPr>
              <a:xfrm>
                <a:off x="688533" y="1452131"/>
                <a:ext cx="5448453" cy="2034677"/>
              </a:xfrm>
              <a:prstGeom prst="rect">
                <a:avLst/>
              </a:prstGeom>
            </p:spPr>
          </p:pic>
          <p:cxnSp>
            <p:nvCxnSpPr>
              <p:cNvPr id="89" name="Straight Connector 88">
                <a:extLst>
                  <a:ext uri="{FF2B5EF4-FFF2-40B4-BE49-F238E27FC236}">
                    <a16:creationId xmlns:a16="http://schemas.microsoft.com/office/drawing/2014/main" id="{A0782353-0FF8-44A6-2F56-4C517A2BB501}"/>
                  </a:ext>
                </a:extLst>
              </p:cNvPr>
              <p:cNvCxnSpPr/>
              <p:nvPr/>
            </p:nvCxnSpPr>
            <p:spPr bwMode="auto">
              <a:xfrm>
                <a:off x="932293" y="3487728"/>
                <a:ext cx="3212140" cy="0"/>
              </a:xfrm>
              <a:prstGeom prst="line">
                <a:avLst/>
              </a:prstGeom>
              <a:solidFill>
                <a:schemeClr val="hlink"/>
              </a:solidFill>
              <a:ln w="12700" cap="flat" cmpd="sng" algn="ctr">
                <a:solidFill>
                  <a:schemeClr val="tx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41516EEE-562B-0AC8-2FE0-669383BB8B8F}"/>
                  </a:ext>
                </a:extLst>
              </p:cNvPr>
              <p:cNvCxnSpPr/>
              <p:nvPr/>
            </p:nvCxnSpPr>
            <p:spPr bwMode="auto">
              <a:xfrm>
                <a:off x="4389967" y="3487728"/>
                <a:ext cx="1684866" cy="0"/>
              </a:xfrm>
              <a:prstGeom prst="line">
                <a:avLst/>
              </a:prstGeom>
              <a:solidFill>
                <a:schemeClr val="hlink"/>
              </a:solidFill>
              <a:ln w="12700" cap="flat" cmpd="sng" algn="ctr">
                <a:solidFill>
                  <a:schemeClr val="tx1"/>
                </a:solidFill>
                <a:prstDash val="solid"/>
                <a:round/>
                <a:headEnd type="none" w="med" len="med"/>
                <a:tailEnd type="none" w="med" len="med"/>
              </a:ln>
              <a:effectLst/>
            </p:spPr>
          </p:cxnSp>
        </p:grpSp>
        <p:pic>
          <p:nvPicPr>
            <p:cNvPr id="85" name="Picture 84">
              <a:extLst>
                <a:ext uri="{FF2B5EF4-FFF2-40B4-BE49-F238E27FC236}">
                  <a16:creationId xmlns:a16="http://schemas.microsoft.com/office/drawing/2014/main" id="{B55A1F7B-AA7D-0921-4BEB-A9A78BA99401}"/>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t="86262"/>
            <a:stretch/>
          </p:blipFill>
          <p:spPr>
            <a:xfrm>
              <a:off x="389468" y="3457417"/>
              <a:ext cx="6477000" cy="500400"/>
            </a:xfrm>
            <a:prstGeom prst="rect">
              <a:avLst/>
            </a:prstGeom>
          </p:spPr>
        </p:pic>
        <p:sp>
          <p:nvSpPr>
            <p:cNvPr id="86" name="Rectangle 85">
              <a:extLst>
                <a:ext uri="{FF2B5EF4-FFF2-40B4-BE49-F238E27FC236}">
                  <a16:creationId xmlns:a16="http://schemas.microsoft.com/office/drawing/2014/main" id="{3870F2E0-898D-3970-6171-A9E108D8D2FD}"/>
                </a:ext>
              </a:extLst>
            </p:cNvPr>
            <p:cNvSpPr/>
            <p:nvPr/>
          </p:nvSpPr>
          <p:spPr bwMode="auto">
            <a:xfrm>
              <a:off x="761999" y="1038412"/>
              <a:ext cx="156883" cy="231588"/>
            </a:xfrm>
            <a:prstGeom prst="rect">
              <a:avLst/>
            </a:prstGeom>
            <a:solidFill>
              <a:srgbClr val="FFFFFF"/>
            </a:solidFill>
            <a:ln w="3175" cap="flat" cmpd="sng" algn="ctr">
              <a:solidFill>
                <a:srgbClr val="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noProof="0">
                <a:ln>
                  <a:noFill/>
                </a:ln>
                <a:solidFill>
                  <a:schemeClr val="tx1"/>
                </a:solidFill>
                <a:effectLst/>
                <a:latin typeface="Arial" charset="0"/>
              </a:endParaRPr>
            </a:p>
          </p:txBody>
        </p:sp>
        <p:sp>
          <p:nvSpPr>
            <p:cNvPr id="87" name="Rectangle 86">
              <a:extLst>
                <a:ext uri="{FF2B5EF4-FFF2-40B4-BE49-F238E27FC236}">
                  <a16:creationId xmlns:a16="http://schemas.microsoft.com/office/drawing/2014/main" id="{F9728801-67A4-F23E-F87B-6EF50CE7357A}"/>
                </a:ext>
              </a:extLst>
            </p:cNvPr>
            <p:cNvSpPr/>
            <p:nvPr/>
          </p:nvSpPr>
          <p:spPr bwMode="auto">
            <a:xfrm>
              <a:off x="4863800" y="1043999"/>
              <a:ext cx="156883" cy="231588"/>
            </a:xfrm>
            <a:prstGeom prst="rect">
              <a:avLst/>
            </a:prstGeom>
            <a:solidFill>
              <a:srgbClr val="FFFFFF"/>
            </a:solidFill>
            <a:ln w="3175" cap="flat" cmpd="sng" algn="ctr">
              <a:solidFill>
                <a:srgbClr val="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noProof="0">
                <a:ln>
                  <a:noFill/>
                </a:ln>
                <a:solidFill>
                  <a:schemeClr val="tx1"/>
                </a:solidFill>
                <a:effectLst/>
                <a:latin typeface="Arial" charset="0"/>
              </a:endParaRPr>
            </a:p>
          </p:txBody>
        </p:sp>
      </p:grpSp>
      <p:pic>
        <p:nvPicPr>
          <p:cNvPr id="91" name="Picture 90" descr="U in HM.tif">
            <a:extLst>
              <a:ext uri="{FF2B5EF4-FFF2-40B4-BE49-F238E27FC236}">
                <a16:creationId xmlns:a16="http://schemas.microsoft.com/office/drawing/2014/main" id="{7A945081-79E6-1EA6-A95D-1E6A7E390972}"/>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l="9611" r="8344"/>
          <a:stretch/>
        </p:blipFill>
        <p:spPr>
          <a:xfrm>
            <a:off x="8256898" y="1713851"/>
            <a:ext cx="956797" cy="844004"/>
          </a:xfrm>
          <a:prstGeom prst="rect">
            <a:avLst/>
          </a:prstGeom>
        </p:spPr>
      </p:pic>
    </p:spTree>
    <p:extLst>
      <p:ext uri="{BB962C8B-B14F-4D97-AF65-F5344CB8AC3E}">
        <p14:creationId xmlns:p14="http://schemas.microsoft.com/office/powerpoint/2010/main" val="157960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2DFD-81E9-54AF-BF68-0C360055CD19}"/>
              </a:ext>
            </a:extLst>
          </p:cNvPr>
          <p:cNvSpPr>
            <a:spLocks noGrp="1"/>
          </p:cNvSpPr>
          <p:nvPr>
            <p:ph type="title"/>
          </p:nvPr>
        </p:nvSpPr>
        <p:spPr>
          <a:xfrm>
            <a:off x="2437811" y="207370"/>
            <a:ext cx="4466845" cy="1325563"/>
          </a:xfrm>
        </p:spPr>
        <p:txBody>
          <a:bodyPr>
            <a:normAutofit/>
          </a:bodyPr>
          <a:lstStyle/>
          <a:p>
            <a:r>
              <a:rPr lang="en-GB" sz="2400" noProof="0">
                <a:solidFill>
                  <a:srgbClr val="7030A0"/>
                </a:solidFill>
                <a:latin typeface="Arial" panose="020B0604020202020204" pitchFamily="34" charset="0"/>
                <a:ea typeface="Times New Roman" panose="02020603050405020304" pitchFamily="18" charset="0"/>
              </a:rPr>
              <a:t>Microbial characterisation of</a:t>
            </a:r>
            <a:br>
              <a:rPr lang="en-GB" sz="2400" noProof="0">
                <a:solidFill>
                  <a:srgbClr val="7030A0"/>
                </a:solidFill>
                <a:latin typeface="Arial" panose="020B0604020202020204" pitchFamily="34" charset="0"/>
                <a:ea typeface="Times New Roman" panose="02020603050405020304" pitchFamily="18" charset="0"/>
              </a:rPr>
            </a:br>
            <a:r>
              <a:rPr lang="en-GB" sz="2400" noProof="0">
                <a:solidFill>
                  <a:srgbClr val="7030A0"/>
                </a:solidFill>
                <a:latin typeface="Arial" panose="020B0604020202020204" pitchFamily="34" charset="0"/>
                <a:ea typeface="Times New Roman" panose="02020603050405020304" pitchFamily="18" charset="0"/>
              </a:rPr>
              <a:t>Oxford Clay (OXC) and Mercia Mudstone Group (MMG)</a:t>
            </a:r>
            <a:endParaRPr lang="en-GB" sz="2400" noProof="0">
              <a:solidFill>
                <a:srgbClr val="7030A0"/>
              </a:solidFill>
            </a:endParaRPr>
          </a:p>
        </p:txBody>
      </p:sp>
      <p:sp>
        <p:nvSpPr>
          <p:cNvPr id="4" name="Slide Number Placeholder 3">
            <a:extLst>
              <a:ext uri="{FF2B5EF4-FFF2-40B4-BE49-F238E27FC236}">
                <a16:creationId xmlns:a16="http://schemas.microsoft.com/office/drawing/2014/main" id="{DED21604-58D9-4CB8-8F5B-C533BD57BFF0}"/>
              </a:ext>
            </a:extLst>
          </p:cNvPr>
          <p:cNvSpPr txBox="1">
            <a:spLocks/>
          </p:cNvSpPr>
          <p:nvPr/>
        </p:nvSpPr>
        <p:spPr>
          <a:xfrm>
            <a:off x="7868806" y="7994042"/>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GB" noProof="0" smtClean="0"/>
              <a:pPr/>
              <a:t>8</a:t>
            </a:fld>
            <a:endParaRPr lang="en-GB" noProof="0"/>
          </a:p>
        </p:txBody>
      </p:sp>
      <p:sp>
        <p:nvSpPr>
          <p:cNvPr id="5" name="TextBox 4">
            <a:extLst>
              <a:ext uri="{FF2B5EF4-FFF2-40B4-BE49-F238E27FC236}">
                <a16:creationId xmlns:a16="http://schemas.microsoft.com/office/drawing/2014/main" id="{1ADDF620-CCC0-64B8-25A0-B8C82F8175BE}"/>
              </a:ext>
            </a:extLst>
          </p:cNvPr>
          <p:cNvSpPr txBox="1"/>
          <p:nvPr/>
        </p:nvSpPr>
        <p:spPr>
          <a:xfrm>
            <a:off x="1807859" y="2353844"/>
            <a:ext cx="2360575" cy="646331"/>
          </a:xfrm>
          <a:prstGeom prst="rect">
            <a:avLst/>
          </a:prstGeom>
          <a:solidFill>
            <a:srgbClr val="00B0F0"/>
          </a:solidFill>
        </p:spPr>
        <p:txBody>
          <a:bodyPr wrap="square">
            <a:spAutoFit/>
          </a:bodyPr>
          <a:lstStyle/>
          <a:p>
            <a:r>
              <a:rPr lang="en-GB" noProof="0">
                <a:solidFill>
                  <a:schemeClr val="bg1"/>
                </a:solidFill>
              </a:rPr>
              <a:t>WP 4.1 Fresh MMG/OXC</a:t>
            </a:r>
          </a:p>
        </p:txBody>
      </p:sp>
      <p:sp>
        <p:nvSpPr>
          <p:cNvPr id="6" name="Arrow: Right 15">
            <a:extLst>
              <a:ext uri="{FF2B5EF4-FFF2-40B4-BE49-F238E27FC236}">
                <a16:creationId xmlns:a16="http://schemas.microsoft.com/office/drawing/2014/main" id="{085312C9-1568-5136-B155-4DB0E1839AF7}"/>
              </a:ext>
            </a:extLst>
          </p:cNvPr>
          <p:cNvSpPr/>
          <p:nvPr/>
        </p:nvSpPr>
        <p:spPr>
          <a:xfrm>
            <a:off x="4374886" y="2546465"/>
            <a:ext cx="778213" cy="379379"/>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TextBox 6">
            <a:extLst>
              <a:ext uri="{FF2B5EF4-FFF2-40B4-BE49-F238E27FC236}">
                <a16:creationId xmlns:a16="http://schemas.microsoft.com/office/drawing/2014/main" id="{9F10C09A-0AF0-CEA5-88F4-8BE3D4D7FC6B}"/>
              </a:ext>
            </a:extLst>
          </p:cNvPr>
          <p:cNvSpPr txBox="1"/>
          <p:nvPr/>
        </p:nvSpPr>
        <p:spPr>
          <a:xfrm>
            <a:off x="5207935" y="2360079"/>
            <a:ext cx="2360575" cy="646331"/>
          </a:xfrm>
          <a:prstGeom prst="rect">
            <a:avLst/>
          </a:prstGeom>
          <a:solidFill>
            <a:srgbClr val="00B0F0"/>
          </a:solidFill>
        </p:spPr>
        <p:txBody>
          <a:bodyPr wrap="square">
            <a:spAutoFit/>
          </a:bodyPr>
          <a:lstStyle/>
          <a:p>
            <a:r>
              <a:rPr lang="en-GB" noProof="0">
                <a:solidFill>
                  <a:schemeClr val="bg1"/>
                </a:solidFill>
              </a:rPr>
              <a:t>WP 4.1 Characterise </a:t>
            </a:r>
            <a:r>
              <a:rPr lang="en-GB" i="1" noProof="0">
                <a:solidFill>
                  <a:schemeClr val="bg1"/>
                </a:solidFill>
              </a:rPr>
              <a:t>in situ </a:t>
            </a:r>
            <a:r>
              <a:rPr lang="en-GB" noProof="0">
                <a:solidFill>
                  <a:schemeClr val="bg1"/>
                </a:solidFill>
              </a:rPr>
              <a:t>communities</a:t>
            </a:r>
          </a:p>
        </p:txBody>
      </p:sp>
      <p:sp>
        <p:nvSpPr>
          <p:cNvPr id="8" name="Arrow: Right 17">
            <a:extLst>
              <a:ext uri="{FF2B5EF4-FFF2-40B4-BE49-F238E27FC236}">
                <a16:creationId xmlns:a16="http://schemas.microsoft.com/office/drawing/2014/main" id="{880334BD-F497-A5DF-0428-FAF74EF1E942}"/>
              </a:ext>
            </a:extLst>
          </p:cNvPr>
          <p:cNvSpPr/>
          <p:nvPr/>
        </p:nvSpPr>
        <p:spPr>
          <a:xfrm rot="5400000">
            <a:off x="3855155" y="3256807"/>
            <a:ext cx="395416" cy="379379"/>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TextBox 8">
            <a:extLst>
              <a:ext uri="{FF2B5EF4-FFF2-40B4-BE49-F238E27FC236}">
                <a16:creationId xmlns:a16="http://schemas.microsoft.com/office/drawing/2014/main" id="{03048570-A154-9709-41D1-52729A884271}"/>
              </a:ext>
            </a:extLst>
          </p:cNvPr>
          <p:cNvSpPr txBox="1"/>
          <p:nvPr/>
        </p:nvSpPr>
        <p:spPr>
          <a:xfrm>
            <a:off x="3391712" y="3725405"/>
            <a:ext cx="2360575" cy="646331"/>
          </a:xfrm>
          <a:prstGeom prst="rect">
            <a:avLst/>
          </a:prstGeom>
          <a:solidFill>
            <a:srgbClr val="00B0F0"/>
          </a:solidFill>
        </p:spPr>
        <p:txBody>
          <a:bodyPr wrap="square">
            <a:spAutoFit/>
          </a:bodyPr>
          <a:lstStyle/>
          <a:p>
            <a:r>
              <a:rPr lang="en-GB" noProof="0">
                <a:solidFill>
                  <a:schemeClr val="bg1"/>
                </a:solidFill>
              </a:rPr>
              <a:t>WP 4.1 produce cultures from </a:t>
            </a:r>
            <a:r>
              <a:rPr lang="en-GB">
                <a:solidFill>
                  <a:schemeClr val="bg1"/>
                </a:solidFill>
              </a:rPr>
              <a:t>LSSR</a:t>
            </a:r>
            <a:endParaRPr lang="en-GB" noProof="0">
              <a:solidFill>
                <a:schemeClr val="bg1"/>
              </a:solidFill>
            </a:endParaRPr>
          </a:p>
        </p:txBody>
      </p:sp>
      <p:sp>
        <p:nvSpPr>
          <p:cNvPr id="10" name="Arrow: Right 19">
            <a:extLst>
              <a:ext uri="{FF2B5EF4-FFF2-40B4-BE49-F238E27FC236}">
                <a16:creationId xmlns:a16="http://schemas.microsoft.com/office/drawing/2014/main" id="{85406912-2940-AF74-D55E-6C25F05C21A6}"/>
              </a:ext>
            </a:extLst>
          </p:cNvPr>
          <p:cNvSpPr/>
          <p:nvPr/>
        </p:nvSpPr>
        <p:spPr>
          <a:xfrm rot="8355196">
            <a:off x="3432997" y="4515885"/>
            <a:ext cx="475772" cy="379379"/>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TextBox 11">
            <a:extLst>
              <a:ext uri="{FF2B5EF4-FFF2-40B4-BE49-F238E27FC236}">
                <a16:creationId xmlns:a16="http://schemas.microsoft.com/office/drawing/2014/main" id="{FB0A23E4-8A6E-57F8-77D4-DA4FF759FC86}"/>
              </a:ext>
            </a:extLst>
          </p:cNvPr>
          <p:cNvSpPr txBox="1"/>
          <p:nvPr/>
        </p:nvSpPr>
        <p:spPr>
          <a:xfrm>
            <a:off x="590217" y="5090731"/>
            <a:ext cx="2988817" cy="923330"/>
          </a:xfrm>
          <a:prstGeom prst="rect">
            <a:avLst/>
          </a:prstGeom>
          <a:solidFill>
            <a:srgbClr val="00B0F0"/>
          </a:solidFill>
        </p:spPr>
        <p:txBody>
          <a:bodyPr wrap="square">
            <a:spAutoFit/>
          </a:bodyPr>
          <a:lstStyle/>
          <a:p>
            <a:r>
              <a:rPr lang="en-GB" noProof="0">
                <a:solidFill>
                  <a:schemeClr val="bg2">
                    <a:lumMod val="95000"/>
                  </a:schemeClr>
                </a:solidFill>
              </a:rPr>
              <a:t>WP 4.2 </a:t>
            </a:r>
            <a:r>
              <a:rPr lang="en-GB" noProof="0">
                <a:solidFill>
                  <a:schemeClr val="bg2">
                    <a:lumMod val="95000"/>
                  </a:schemeClr>
                </a:solidFill>
                <a:latin typeface="Arial" panose="020B0604020202020204" pitchFamily="34" charset="0"/>
                <a:ea typeface="Times New Roman" panose="02020603050405020304" pitchFamily="18" charset="0"/>
              </a:rPr>
              <a:t>Biogeochemical impacts on radionuclides in batch systems </a:t>
            </a:r>
            <a:endParaRPr lang="en-GB" noProof="0">
              <a:solidFill>
                <a:schemeClr val="bg2">
                  <a:lumMod val="95000"/>
                </a:schemeClr>
              </a:solidFill>
            </a:endParaRPr>
          </a:p>
        </p:txBody>
      </p:sp>
      <p:sp>
        <p:nvSpPr>
          <p:cNvPr id="13" name="TextBox 12">
            <a:extLst>
              <a:ext uri="{FF2B5EF4-FFF2-40B4-BE49-F238E27FC236}">
                <a16:creationId xmlns:a16="http://schemas.microsoft.com/office/drawing/2014/main" id="{491A63B0-547E-CE0F-4962-3437ABA5DC75}"/>
              </a:ext>
            </a:extLst>
          </p:cNvPr>
          <p:cNvSpPr txBox="1"/>
          <p:nvPr/>
        </p:nvSpPr>
        <p:spPr>
          <a:xfrm>
            <a:off x="5589844" y="5090731"/>
            <a:ext cx="2888562" cy="923330"/>
          </a:xfrm>
          <a:prstGeom prst="rect">
            <a:avLst/>
          </a:prstGeom>
          <a:solidFill>
            <a:srgbClr val="00B0F0"/>
          </a:solidFill>
        </p:spPr>
        <p:txBody>
          <a:bodyPr wrap="square">
            <a:spAutoFit/>
          </a:bodyPr>
          <a:lstStyle/>
          <a:p>
            <a:r>
              <a:rPr lang="en-GB" noProof="0">
                <a:solidFill>
                  <a:schemeClr val="bg1"/>
                </a:solidFill>
              </a:rPr>
              <a:t>WP 4.3 WP 4.3 Microbial impact in flow-through systems</a:t>
            </a:r>
          </a:p>
        </p:txBody>
      </p:sp>
      <p:pic>
        <p:nvPicPr>
          <p:cNvPr id="18" name="Picture 17">
            <a:extLst>
              <a:ext uri="{FF2B5EF4-FFF2-40B4-BE49-F238E27FC236}">
                <a16:creationId xmlns:a16="http://schemas.microsoft.com/office/drawing/2014/main" id="{9E1D8A9E-3E1B-DFC5-608B-0BBC0D0CCC6D}"/>
              </a:ext>
            </a:extLst>
          </p:cNvPr>
          <p:cNvPicPr>
            <a:picLocks noChangeAspect="1"/>
          </p:cNvPicPr>
          <p:nvPr/>
        </p:nvPicPr>
        <p:blipFill>
          <a:blip r:embed="rId4"/>
          <a:srcRect l="35183"/>
          <a:stretch/>
        </p:blipFill>
        <p:spPr>
          <a:xfrm>
            <a:off x="6292382" y="3199735"/>
            <a:ext cx="1576424" cy="1587775"/>
          </a:xfrm>
          <a:prstGeom prst="rect">
            <a:avLst/>
          </a:prstGeom>
        </p:spPr>
      </p:pic>
      <p:pic>
        <p:nvPicPr>
          <p:cNvPr id="19" name="Picture 18">
            <a:extLst>
              <a:ext uri="{FF2B5EF4-FFF2-40B4-BE49-F238E27FC236}">
                <a16:creationId xmlns:a16="http://schemas.microsoft.com/office/drawing/2014/main" id="{6E52670C-4B03-D072-1039-4DE1D27B64D8}"/>
              </a:ext>
            </a:extLst>
          </p:cNvPr>
          <p:cNvPicPr>
            <a:picLocks noChangeAspect="1"/>
          </p:cNvPicPr>
          <p:nvPr/>
        </p:nvPicPr>
        <p:blipFill>
          <a:blip r:embed="rId5"/>
          <a:stretch>
            <a:fillRect/>
          </a:stretch>
        </p:blipFill>
        <p:spPr>
          <a:xfrm>
            <a:off x="874413" y="3509074"/>
            <a:ext cx="2113734" cy="1194123"/>
          </a:xfrm>
          <a:prstGeom prst="rect">
            <a:avLst/>
          </a:prstGeom>
        </p:spPr>
      </p:pic>
      <p:sp>
        <p:nvSpPr>
          <p:cNvPr id="21" name="Arrow: Right 19">
            <a:extLst>
              <a:ext uri="{FF2B5EF4-FFF2-40B4-BE49-F238E27FC236}">
                <a16:creationId xmlns:a16="http://schemas.microsoft.com/office/drawing/2014/main" id="{A3ECF6C5-053E-6606-DEE0-4FE49D6D7598}"/>
              </a:ext>
            </a:extLst>
          </p:cNvPr>
          <p:cNvSpPr/>
          <p:nvPr/>
        </p:nvSpPr>
        <p:spPr>
          <a:xfrm rot="2854661">
            <a:off x="5231699" y="4520471"/>
            <a:ext cx="475772" cy="379379"/>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6867047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9BC4-1CA5-7103-C2CD-1A9723C1F32A}"/>
              </a:ext>
            </a:extLst>
          </p:cNvPr>
          <p:cNvSpPr>
            <a:spLocks noGrp="1"/>
          </p:cNvSpPr>
          <p:nvPr>
            <p:ph type="title"/>
          </p:nvPr>
        </p:nvSpPr>
        <p:spPr>
          <a:xfrm>
            <a:off x="2175968" y="129679"/>
            <a:ext cx="4856480" cy="1325563"/>
          </a:xfrm>
        </p:spPr>
        <p:txBody>
          <a:bodyPr>
            <a:normAutofit/>
          </a:bodyPr>
          <a:lstStyle/>
          <a:p>
            <a:r>
              <a:rPr lang="en-GB" sz="2400" noProof="0">
                <a:solidFill>
                  <a:srgbClr val="7030A0"/>
                </a:solidFill>
                <a:latin typeface="Arial" panose="020B0604020202020204" pitchFamily="34" charset="0"/>
                <a:ea typeface="Times New Roman" panose="02020603050405020304" pitchFamily="18" charset="0"/>
              </a:rPr>
              <a:t>Microbial characterisation of representative LSSR samples</a:t>
            </a:r>
            <a:endParaRPr lang="en-GB" sz="2400" noProof="0"/>
          </a:p>
        </p:txBody>
      </p:sp>
      <p:grpSp>
        <p:nvGrpSpPr>
          <p:cNvPr id="4" name="Group 3">
            <a:extLst>
              <a:ext uri="{FF2B5EF4-FFF2-40B4-BE49-F238E27FC236}">
                <a16:creationId xmlns:a16="http://schemas.microsoft.com/office/drawing/2014/main" id="{DB5523A3-86E8-F14A-F1A0-CC7F15F6294E}"/>
              </a:ext>
            </a:extLst>
          </p:cNvPr>
          <p:cNvGrpSpPr/>
          <p:nvPr/>
        </p:nvGrpSpPr>
        <p:grpSpPr>
          <a:xfrm>
            <a:off x="276925" y="1965997"/>
            <a:ext cx="2293978" cy="4283808"/>
            <a:chOff x="240096" y="238273"/>
            <a:chExt cx="3382997" cy="6378187"/>
          </a:xfrm>
        </p:grpSpPr>
        <p:grpSp>
          <p:nvGrpSpPr>
            <p:cNvPr id="5" name="Group 4">
              <a:extLst>
                <a:ext uri="{FF2B5EF4-FFF2-40B4-BE49-F238E27FC236}">
                  <a16:creationId xmlns:a16="http://schemas.microsoft.com/office/drawing/2014/main" id="{0AD94FB7-3E6F-51AB-D70B-18545B8E775F}"/>
                </a:ext>
              </a:extLst>
            </p:cNvPr>
            <p:cNvGrpSpPr/>
            <p:nvPr/>
          </p:nvGrpSpPr>
          <p:grpSpPr>
            <a:xfrm>
              <a:off x="240096" y="238273"/>
              <a:ext cx="3382997" cy="6378187"/>
              <a:chOff x="119743" y="798990"/>
              <a:chExt cx="2971800" cy="5825047"/>
            </a:xfrm>
          </p:grpSpPr>
          <p:grpSp>
            <p:nvGrpSpPr>
              <p:cNvPr id="8" name="Group 7">
                <a:extLst>
                  <a:ext uri="{FF2B5EF4-FFF2-40B4-BE49-F238E27FC236}">
                    <a16:creationId xmlns:a16="http://schemas.microsoft.com/office/drawing/2014/main" id="{AF6B4DC5-FDA2-E557-1F75-3C82ED439875}"/>
                  </a:ext>
                </a:extLst>
              </p:cNvPr>
              <p:cNvGrpSpPr/>
              <p:nvPr/>
            </p:nvGrpSpPr>
            <p:grpSpPr>
              <a:xfrm>
                <a:off x="119743" y="798990"/>
                <a:ext cx="2971800" cy="5825047"/>
                <a:chOff x="2362200" y="831748"/>
                <a:chExt cx="2971800" cy="5825047"/>
              </a:xfrm>
            </p:grpSpPr>
            <p:pic>
              <p:nvPicPr>
                <p:cNvPr id="10" name="Picture 9">
                  <a:extLst>
                    <a:ext uri="{FF2B5EF4-FFF2-40B4-BE49-F238E27FC236}">
                      <a16:creationId xmlns:a16="http://schemas.microsoft.com/office/drawing/2014/main" id="{74A9736F-A2AD-792A-C213-E04976E356CB}"/>
                    </a:ext>
                  </a:extLst>
                </p:cNvPr>
                <p:cNvPicPr>
                  <a:picLocks noChangeAspect="1"/>
                </p:cNvPicPr>
                <p:nvPr/>
              </p:nvPicPr>
              <p:blipFill rotWithShape="1">
                <a:blip r:embed="rId3"/>
                <a:srcRect l="50590" t="8842" r="22146"/>
                <a:stretch/>
              </p:blipFill>
              <p:spPr>
                <a:xfrm>
                  <a:off x="2362200" y="831748"/>
                  <a:ext cx="2971800" cy="5825047"/>
                </a:xfrm>
                <a:prstGeom prst="rect">
                  <a:avLst/>
                </a:prstGeom>
              </p:spPr>
            </p:pic>
            <p:pic>
              <p:nvPicPr>
                <p:cNvPr id="11" name="Picture 10">
                  <a:extLst>
                    <a:ext uri="{FF2B5EF4-FFF2-40B4-BE49-F238E27FC236}">
                      <a16:creationId xmlns:a16="http://schemas.microsoft.com/office/drawing/2014/main" id="{C1D98BFF-410B-7578-006B-491DD2969ED6}"/>
                    </a:ext>
                  </a:extLst>
                </p:cNvPr>
                <p:cNvPicPr>
                  <a:picLocks noChangeAspect="1"/>
                </p:cNvPicPr>
                <p:nvPr/>
              </p:nvPicPr>
              <p:blipFill rotWithShape="1">
                <a:blip r:embed="rId3"/>
                <a:srcRect l="3666" t="16988" r="80513"/>
                <a:stretch/>
              </p:blipFill>
              <p:spPr>
                <a:xfrm>
                  <a:off x="2601686" y="1360714"/>
                  <a:ext cx="1763401" cy="5296081"/>
                </a:xfrm>
                <a:prstGeom prst="rect">
                  <a:avLst/>
                </a:prstGeom>
              </p:spPr>
            </p:pic>
          </p:grpSp>
          <p:sp>
            <p:nvSpPr>
              <p:cNvPr id="9" name="TextBox 8">
                <a:extLst>
                  <a:ext uri="{FF2B5EF4-FFF2-40B4-BE49-F238E27FC236}">
                    <a16:creationId xmlns:a16="http://schemas.microsoft.com/office/drawing/2014/main" id="{50B22E58-E662-0BF5-37B2-6DFBC805E964}"/>
                  </a:ext>
                </a:extLst>
              </p:cNvPr>
              <p:cNvSpPr txBox="1"/>
              <p:nvPr/>
            </p:nvSpPr>
            <p:spPr>
              <a:xfrm>
                <a:off x="2351272" y="6358392"/>
                <a:ext cx="457284" cy="215444"/>
              </a:xfrm>
              <a:prstGeom prst="rect">
                <a:avLst/>
              </a:prstGeom>
              <a:noFill/>
            </p:spPr>
            <p:txBody>
              <a:bodyPr wrap="square" rtlCol="0">
                <a:spAutoFit/>
              </a:bodyPr>
              <a:lstStyle/>
              <a:p>
                <a:r>
                  <a:rPr lang="en-GB" sz="800" noProof="0">
                    <a:solidFill>
                      <a:srgbClr val="0070C0"/>
                    </a:solidFill>
                  </a:rPr>
                  <a:t>250m</a:t>
                </a:r>
              </a:p>
            </p:txBody>
          </p:sp>
        </p:grpSp>
        <p:sp>
          <p:nvSpPr>
            <p:cNvPr id="6" name="Left Brace 5">
              <a:extLst>
                <a:ext uri="{FF2B5EF4-FFF2-40B4-BE49-F238E27FC236}">
                  <a16:creationId xmlns:a16="http://schemas.microsoft.com/office/drawing/2014/main" id="{212DE5C9-028D-A489-AD1B-C83FE7032425}"/>
                </a:ext>
              </a:extLst>
            </p:cNvPr>
            <p:cNvSpPr/>
            <p:nvPr/>
          </p:nvSpPr>
          <p:spPr>
            <a:xfrm>
              <a:off x="439947" y="552091"/>
              <a:ext cx="225770" cy="54884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noProof="0"/>
            </a:p>
          </p:txBody>
        </p:sp>
        <p:sp>
          <p:nvSpPr>
            <p:cNvPr id="7" name="TextBox 6">
              <a:extLst>
                <a:ext uri="{FF2B5EF4-FFF2-40B4-BE49-F238E27FC236}">
                  <a16:creationId xmlns:a16="http://schemas.microsoft.com/office/drawing/2014/main" id="{D4CCD82F-9A8A-73A4-6D5B-B6824FE26DAE}"/>
                </a:ext>
              </a:extLst>
            </p:cNvPr>
            <p:cNvSpPr txBox="1"/>
            <p:nvPr/>
          </p:nvSpPr>
          <p:spPr>
            <a:xfrm rot="16200000">
              <a:off x="-384277" y="3101816"/>
              <a:ext cx="1467511" cy="215444"/>
            </a:xfrm>
            <a:prstGeom prst="rect">
              <a:avLst/>
            </a:prstGeom>
            <a:noFill/>
          </p:spPr>
          <p:txBody>
            <a:bodyPr wrap="square" rtlCol="0">
              <a:spAutoFit/>
            </a:bodyPr>
            <a:lstStyle/>
            <a:p>
              <a:r>
                <a:rPr lang="en-GB" sz="800" noProof="0"/>
                <a:t>Mercia Mudstone Group</a:t>
              </a:r>
            </a:p>
          </p:txBody>
        </p:sp>
      </p:grpSp>
      <p:pic>
        <p:nvPicPr>
          <p:cNvPr id="12" name="Picture 11">
            <a:extLst>
              <a:ext uri="{FF2B5EF4-FFF2-40B4-BE49-F238E27FC236}">
                <a16:creationId xmlns:a16="http://schemas.microsoft.com/office/drawing/2014/main" id="{AA427648-845C-14B6-785C-AEAFA33D97FC}"/>
              </a:ext>
            </a:extLst>
          </p:cNvPr>
          <p:cNvPicPr>
            <a:picLocks noChangeAspect="1"/>
          </p:cNvPicPr>
          <p:nvPr/>
        </p:nvPicPr>
        <p:blipFill rotWithShape="1">
          <a:blip r:embed="rId4"/>
          <a:srcRect b="10628"/>
          <a:stretch/>
        </p:blipFill>
        <p:spPr>
          <a:xfrm>
            <a:off x="3050268" y="2049573"/>
            <a:ext cx="2939942" cy="1729531"/>
          </a:xfrm>
          <a:prstGeom prst="rect">
            <a:avLst/>
          </a:prstGeom>
        </p:spPr>
      </p:pic>
      <p:pic>
        <p:nvPicPr>
          <p:cNvPr id="13" name="Picture 12">
            <a:extLst>
              <a:ext uri="{FF2B5EF4-FFF2-40B4-BE49-F238E27FC236}">
                <a16:creationId xmlns:a16="http://schemas.microsoft.com/office/drawing/2014/main" id="{54C1CC93-308B-3A57-47FF-37F929CF731C}"/>
              </a:ext>
            </a:extLst>
          </p:cNvPr>
          <p:cNvPicPr>
            <a:picLocks noChangeAspect="1"/>
          </p:cNvPicPr>
          <p:nvPr/>
        </p:nvPicPr>
        <p:blipFill>
          <a:blip r:embed="rId5"/>
          <a:stretch>
            <a:fillRect/>
          </a:stretch>
        </p:blipFill>
        <p:spPr>
          <a:xfrm>
            <a:off x="3081088" y="4709544"/>
            <a:ext cx="2981824" cy="1610573"/>
          </a:xfrm>
          <a:prstGeom prst="rect">
            <a:avLst/>
          </a:prstGeom>
        </p:spPr>
      </p:pic>
      <p:sp>
        <p:nvSpPr>
          <p:cNvPr id="15" name="TextBox 14">
            <a:extLst>
              <a:ext uri="{FF2B5EF4-FFF2-40B4-BE49-F238E27FC236}">
                <a16:creationId xmlns:a16="http://schemas.microsoft.com/office/drawing/2014/main" id="{A6ABA033-037C-757C-218D-6288F1AE9740}"/>
              </a:ext>
            </a:extLst>
          </p:cNvPr>
          <p:cNvSpPr txBox="1"/>
          <p:nvPr/>
        </p:nvSpPr>
        <p:spPr>
          <a:xfrm>
            <a:off x="116281" y="6378547"/>
            <a:ext cx="2759441" cy="400110"/>
          </a:xfrm>
          <a:prstGeom prst="rect">
            <a:avLst/>
          </a:prstGeom>
          <a:solidFill>
            <a:schemeClr val="bg1"/>
          </a:solidFill>
        </p:spPr>
        <p:txBody>
          <a:bodyPr wrap="square" rtlCol="0">
            <a:spAutoFit/>
          </a:bodyPr>
          <a:lstStyle/>
          <a:p>
            <a:r>
              <a:rPr lang="en-GB" sz="1000" i="1" noProof="0"/>
              <a:t>Lithologies of borehole being subsampled including Mercia Mudstone groups.</a:t>
            </a:r>
          </a:p>
        </p:txBody>
      </p:sp>
      <p:sp>
        <p:nvSpPr>
          <p:cNvPr id="16" name="TextBox 15">
            <a:extLst>
              <a:ext uri="{FF2B5EF4-FFF2-40B4-BE49-F238E27FC236}">
                <a16:creationId xmlns:a16="http://schemas.microsoft.com/office/drawing/2014/main" id="{9331972E-AF6F-5A58-9A80-4B77AF547E66}"/>
              </a:ext>
            </a:extLst>
          </p:cNvPr>
          <p:cNvSpPr txBox="1"/>
          <p:nvPr/>
        </p:nvSpPr>
        <p:spPr>
          <a:xfrm>
            <a:off x="3050269" y="3907846"/>
            <a:ext cx="2939942" cy="553998"/>
          </a:xfrm>
          <a:prstGeom prst="rect">
            <a:avLst/>
          </a:prstGeom>
          <a:solidFill>
            <a:schemeClr val="tx2"/>
          </a:solidFill>
        </p:spPr>
        <p:txBody>
          <a:bodyPr wrap="square" rtlCol="0">
            <a:spAutoFit/>
          </a:bodyPr>
          <a:lstStyle/>
          <a:p>
            <a:r>
              <a:rPr lang="en-GB" sz="1000" i="1" noProof="0">
                <a:solidFill>
                  <a:schemeClr val="bg1"/>
                </a:solidFill>
              </a:rPr>
              <a:t>Subsampling with core saw, pictured above. 10cm core during quartering process, pictured below.</a:t>
            </a:r>
          </a:p>
        </p:txBody>
      </p:sp>
      <p:graphicFrame>
        <p:nvGraphicFramePr>
          <p:cNvPr id="17" name="Chart 16">
            <a:extLst>
              <a:ext uri="{FF2B5EF4-FFF2-40B4-BE49-F238E27FC236}">
                <a16:creationId xmlns:a16="http://schemas.microsoft.com/office/drawing/2014/main" id="{86F638BA-FBD5-47F7-E694-724C037EF59F}"/>
              </a:ext>
            </a:extLst>
          </p:cNvPr>
          <p:cNvGraphicFramePr>
            <a:graphicFrameLocks/>
          </p:cNvGraphicFramePr>
          <p:nvPr>
            <p:extLst>
              <p:ext uri="{D42A27DB-BD31-4B8C-83A1-F6EECF244321}">
                <p14:modId xmlns:p14="http://schemas.microsoft.com/office/powerpoint/2010/main" val="3961924812"/>
              </p:ext>
            </p:extLst>
          </p:nvPr>
        </p:nvGraphicFramePr>
        <p:xfrm>
          <a:off x="6062912" y="1965997"/>
          <a:ext cx="3007780" cy="452687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73784311"/>
      </p:ext>
    </p:extLst>
  </p:cSld>
  <p:clrMapOvr>
    <a:masterClrMapping/>
  </p:clrMapOvr>
</p:sld>
</file>

<file path=ppt/theme/theme1.xml><?xml version="1.0" encoding="utf-8"?>
<a:theme xmlns:a="http://schemas.openxmlformats.org/drawingml/2006/main" name="RSO">
  <a:themeElements>
    <a:clrScheme name="RSO new">
      <a:dk1>
        <a:sysClr val="windowText" lastClr="000000"/>
      </a:dk1>
      <a:lt1>
        <a:sysClr val="window" lastClr="FFFFFF"/>
      </a:lt1>
      <a:dk2>
        <a:srgbClr val="660099"/>
      </a:dk2>
      <a:lt2>
        <a:srgbClr val="FFFFFF"/>
      </a:lt2>
      <a:accent1>
        <a:srgbClr val="660099"/>
      </a:accent1>
      <a:accent2>
        <a:srgbClr val="440099"/>
      </a:accent2>
      <a:accent3>
        <a:srgbClr val="4E8478"/>
      </a:accent3>
      <a:accent4>
        <a:srgbClr val="FFCC33"/>
      </a:accent4>
      <a:accent5>
        <a:srgbClr val="9ADBE8"/>
      </a:accent5>
      <a:accent6>
        <a:srgbClr val="959597"/>
      </a:accent6>
      <a:hlink>
        <a:srgbClr val="954F72"/>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O_presentation template" id="{7C8A6115-EFDB-4246-AD14-483B8A04043D}" vid="{E617DEBA-9F45-47C0-9EA5-1176CD38A4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0F89D99D1C8B4490675B45E32BE815" ma:contentTypeVersion="13" ma:contentTypeDescription="Create a new document." ma:contentTypeScope="" ma:versionID="09dcd154cc3e62e2c198487d85830858">
  <xsd:schema xmlns:xsd="http://www.w3.org/2001/XMLSchema" xmlns:xs="http://www.w3.org/2001/XMLSchema" xmlns:p="http://schemas.microsoft.com/office/2006/metadata/properties" xmlns:ns2="c1b1cdb6-170d-4456-a808-0c7e4f35cca8" xmlns:ns3="c6633a5d-746e-4c46-ae01-cf75c812aa55" targetNamespace="http://schemas.microsoft.com/office/2006/metadata/properties" ma:root="true" ma:fieldsID="86da54fe34b6422f00b349aebbabe77e" ns2:_="" ns3:_="">
    <xsd:import namespace="c1b1cdb6-170d-4456-a808-0c7e4f35cca8"/>
    <xsd:import namespace="c6633a5d-746e-4c46-ae01-cf75c812aa55"/>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ObjectDetectorVersions" minOccurs="0"/>
                <xsd:element ref="ns3:SharedWithUsers" minOccurs="0"/>
                <xsd:element ref="ns3:SharedWithDetail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b1cdb6-170d-4456-a808-0c7e4f35cc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633a5d-746e-4c46-ae01-cf75c812aa5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D2A3D5-67A5-40AA-97D6-A8F714EE46A4}">
  <ds:schemaRefs>
    <ds:schemaRef ds:uri="http://purl.org/dc/dcmitype/"/>
    <ds:schemaRef ds:uri="c1b1cdb6-170d-4456-a808-0c7e4f35cca8"/>
    <ds:schemaRef ds:uri="http://schemas.microsoft.com/office/2006/documentManagement/types"/>
    <ds:schemaRef ds:uri="http://purl.org/dc/terms/"/>
    <ds:schemaRef ds:uri="http://purl.org/dc/elements/1.1/"/>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 ds:uri="c6633a5d-746e-4c46-ae01-cf75c812aa55"/>
  </ds:schemaRefs>
</ds:datastoreItem>
</file>

<file path=customXml/itemProps2.xml><?xml version="1.0" encoding="utf-8"?>
<ds:datastoreItem xmlns:ds="http://schemas.openxmlformats.org/officeDocument/2006/customXml" ds:itemID="{9B977AC7-A0CD-469B-B9DB-194F05B516FC}">
  <ds:schemaRefs>
    <ds:schemaRef ds:uri="http://schemas.microsoft.com/sharepoint/v3/contenttype/forms"/>
  </ds:schemaRefs>
</ds:datastoreItem>
</file>

<file path=customXml/itemProps3.xml><?xml version="1.0" encoding="utf-8"?>
<ds:datastoreItem xmlns:ds="http://schemas.openxmlformats.org/officeDocument/2006/customXml" ds:itemID="{4F8CD87F-C066-4072-B69B-2477F737DBB1}">
  <ds:schemaRefs>
    <ds:schemaRef ds:uri="c1b1cdb6-170d-4456-a808-0c7e4f35cca8"/>
    <ds:schemaRef ds:uri="c6633a5d-746e-4c46-ae01-cf75c812aa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RSO_presentation template_new logo</Template>
  <TotalTime>1211</TotalTime>
  <Words>2798</Words>
  <Application>Microsoft Office PowerPoint</Application>
  <PresentationFormat>On-screen Show (4:3)</PresentationFormat>
  <Paragraphs>364</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RSO</vt:lpstr>
      <vt:lpstr>GeoSafe: Towards Safe Geological Disposal  of Radioactive Waste in Lower Strength Sedimentary Rock (LSSR)</vt:lpstr>
      <vt:lpstr>Biogeochemical controls on radionuclide fate and transport</vt:lpstr>
      <vt:lpstr>Challenge 2 Work Packages (WP’s)</vt:lpstr>
      <vt:lpstr>GeoSafe Challenge 2:  Contaminant Pathways</vt:lpstr>
      <vt:lpstr>LSSR groundwater interactions: Geochemical modelling</vt:lpstr>
      <vt:lpstr>LSSR groundwater interactions: PHREEQC modelling</vt:lpstr>
      <vt:lpstr>PowerPoint Presentation</vt:lpstr>
      <vt:lpstr>Microbial characterisation of Oxford Clay (OXC) and Mercia Mudstone Group (MMG)</vt:lpstr>
      <vt:lpstr>Microbial characterisation of representative LSSR samples</vt:lpstr>
      <vt:lpstr>Microbial activity in LSSR systems </vt:lpstr>
      <vt:lpstr>Deliverables </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Roberts</dc:creator>
  <cp:lastModifiedBy>Sam Shaw</cp:lastModifiedBy>
  <cp:revision>2</cp:revision>
  <dcterms:created xsi:type="dcterms:W3CDTF">2024-11-18T01:23:54Z</dcterms:created>
  <dcterms:modified xsi:type="dcterms:W3CDTF">2025-02-10T16:40:03Z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0x010100720F89D99D1C8B4490675B45E32BE815</vt:lpwstr>
  </property>
  <property fmtid="{D5CDD505-2E9C-101B-9397-08002B2CF9AE}" pid="3" name="MediaServiceImageTags">
    <vt:lpwstr/>
  </property>
  <property fmtid="{D5CDD505-2E9C-101B-9397-08002B2CF9AE}" pid="4" name="_dlc_DocIdItemGuid">
    <vt:lpwstr>f5359866-85a4-4bd7-a204-bf6a3a3931e5</vt:lpwstr>
  </property>
  <property fmtid="{D5CDD505-2E9C-101B-9397-08002B2CF9AE}" pid="5" name="Stage">
    <vt:lpwstr>Under Comms Review</vt:lpwstr>
  </property>
  <property fmtid="{D5CDD505-2E9C-101B-9397-08002B2CF9AE}" pid="6" name="Leadcontact">
    <vt:lpwstr/>
  </property>
  <property fmtid="{D5CDD505-2E9C-101B-9397-08002B2CF9AE}" pid="7" name="ReturnedtoUoM?">
    <vt:bool>false</vt:bool>
  </property>
  <property fmtid="{D5CDD505-2E9C-101B-9397-08002B2CF9AE}" pid="8" name="StageII">
    <vt:lpwstr>Comms Review Pending</vt:lpwstr>
  </property>
  <property fmtid="{D5CDD505-2E9C-101B-9397-08002B2CF9AE}" pid="9" name="AdditionalInformation">
    <vt:lpwstr>JMartin</vt:lpwstr>
  </property>
  <property fmtid="{D5CDD505-2E9C-101B-9397-08002B2CF9AE}" pid="10" name="MSIP_Label_19cc7ebe-3455-450c-a5d2-14ba1adb1286_Enabled">
    <vt:lpwstr>true</vt:lpwstr>
  </property>
  <property fmtid="{D5CDD505-2E9C-101B-9397-08002B2CF9AE}" pid="11" name="MSIP_Label_19cc7ebe-3455-450c-a5d2-14ba1adb1286_SetDate">
    <vt:lpwstr>2024-12-05T14:38:31Z</vt:lpwstr>
  </property>
  <property fmtid="{D5CDD505-2E9C-101B-9397-08002B2CF9AE}" pid="12" name="MSIP_Label_19cc7ebe-3455-450c-a5d2-14ba1adb1286_Method">
    <vt:lpwstr>Privileged</vt:lpwstr>
  </property>
  <property fmtid="{D5CDD505-2E9C-101B-9397-08002B2CF9AE}" pid="13" name="MSIP_Label_19cc7ebe-3455-450c-a5d2-14ba1adb1286_Name">
    <vt:lpwstr>OFFICIAL-Marking</vt:lpwstr>
  </property>
  <property fmtid="{D5CDD505-2E9C-101B-9397-08002B2CF9AE}" pid="14" name="MSIP_Label_19cc7ebe-3455-450c-a5d2-14ba1adb1286_SiteId">
    <vt:lpwstr>1929b5b6-230e-4b2e-837a-b96f0a9b1b56</vt:lpwstr>
  </property>
  <property fmtid="{D5CDD505-2E9C-101B-9397-08002B2CF9AE}" pid="15" name="MSIP_Label_19cc7ebe-3455-450c-a5d2-14ba1adb1286_ActionId">
    <vt:lpwstr>02b3c1d3-1362-43a7-895f-4f0020215ff9</vt:lpwstr>
  </property>
  <property fmtid="{D5CDD505-2E9C-101B-9397-08002B2CF9AE}" pid="16" name="MSIP_Label_19cc7ebe-3455-450c-a5d2-14ba1adb1286_ContentBits">
    <vt:lpwstr>1</vt:lpwstr>
  </property>
  <property fmtid="{D5CDD505-2E9C-101B-9397-08002B2CF9AE}" pid="17" name="ClassificationContentMarkingHeaderLocations">
    <vt:lpwstr>RSO:5</vt:lpwstr>
  </property>
  <property fmtid="{D5CDD505-2E9C-101B-9397-08002B2CF9AE}" pid="18" name="ClassificationContentMarkingHeaderText">
    <vt:lpwstr>OFFICIAL</vt:lpwstr>
  </property>
</Properties>
</file>