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3_13D6C259.xml" ContentType="application/vnd.ms-powerpoint.comments+xml"/>
  <Override PartName="/ppt/comments/modernComment_109_117B71CB.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71" r:id="rId8"/>
    <p:sldId id="259" r:id="rId9"/>
    <p:sldId id="261" r:id="rId10"/>
    <p:sldId id="262" r:id="rId11"/>
    <p:sldId id="263" r:id="rId12"/>
    <p:sldId id="264" r:id="rId13"/>
    <p:sldId id="265" r:id="rId14"/>
    <p:sldId id="266" r:id="rId15"/>
    <p:sldId id="268" r:id="rId16"/>
    <p:sldId id="267" r:id="rId17"/>
    <p:sldId id="269"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6CB9C9-9655-F680-2735-BBBCDC3F9D88}" name="Mills, Katie A (NWS)" initials="KM" userId="Mills, Katie A (NWS)"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p:scale>
          <a:sx n="70" d="100"/>
          <a:sy n="70" d="100"/>
        </p:scale>
        <p:origin x="428"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Katie A (NWS)" userId="2447c17d-953a-4cd0-bb6a-c9034eedb0ea" providerId="ADAL" clId="{F5103E15-D0E1-490F-BCBE-F30D6FABCDFE}"/>
    <pc:docChg chg="modSld">
      <pc:chgData name="Mills, Katie A (NWS)" userId="2447c17d-953a-4cd0-bb6a-c9034eedb0ea" providerId="ADAL" clId="{F5103E15-D0E1-490F-BCBE-F30D6FABCDFE}" dt="2024-12-17T15:11:08.105" v="4" actId="20577"/>
      <pc:docMkLst>
        <pc:docMk/>
      </pc:docMkLst>
      <pc:sldChg chg="modSp mod">
        <pc:chgData name="Mills, Katie A (NWS)" userId="2447c17d-953a-4cd0-bb6a-c9034eedb0ea" providerId="ADAL" clId="{F5103E15-D0E1-490F-BCBE-F30D6FABCDFE}" dt="2024-12-17T15:01:55.418" v="0" actId="20577"/>
        <pc:sldMkLst>
          <pc:docMk/>
          <pc:sldMk cId="65602298" sldId="257"/>
        </pc:sldMkLst>
        <pc:spChg chg="mod">
          <ac:chgData name="Mills, Katie A (NWS)" userId="2447c17d-953a-4cd0-bb6a-c9034eedb0ea" providerId="ADAL" clId="{F5103E15-D0E1-490F-BCBE-F30D6FABCDFE}" dt="2024-12-17T15:01:55.418" v="0" actId="20577"/>
          <ac:spMkLst>
            <pc:docMk/>
            <pc:sldMk cId="65602298" sldId="257"/>
            <ac:spMk id="3" creationId="{00000000-0000-0000-0000-000000000000}"/>
          </ac:spMkLst>
        </pc:spChg>
      </pc:sldChg>
      <pc:sldChg chg="modSp mod">
        <pc:chgData name="Mills, Katie A (NWS)" userId="2447c17d-953a-4cd0-bb6a-c9034eedb0ea" providerId="ADAL" clId="{F5103E15-D0E1-490F-BCBE-F30D6FABCDFE}" dt="2024-12-17T15:11:08.105" v="4" actId="20577"/>
        <pc:sldMkLst>
          <pc:docMk/>
          <pc:sldMk cId="2962889155" sldId="267"/>
        </pc:sldMkLst>
        <pc:spChg chg="mod">
          <ac:chgData name="Mills, Katie A (NWS)" userId="2447c17d-953a-4cd0-bb6a-c9034eedb0ea" providerId="ADAL" clId="{F5103E15-D0E1-490F-BCBE-F30D6FABCDFE}" dt="2024-12-17T15:11:08.105" v="4" actId="20577"/>
          <ac:spMkLst>
            <pc:docMk/>
            <pc:sldMk cId="2962889155" sldId="267"/>
            <ac:spMk id="3" creationId="{21E98DF2-296E-9F8B-821B-1961140D631D}"/>
          </ac:spMkLst>
        </pc:spChg>
      </pc:sldChg>
      <pc:sldChg chg="modSp mod">
        <pc:chgData name="Mills, Katie A (NWS)" userId="2447c17d-953a-4cd0-bb6a-c9034eedb0ea" providerId="ADAL" clId="{F5103E15-D0E1-490F-BCBE-F30D6FABCDFE}" dt="2024-12-17T15:02:19.897" v="1" actId="20577"/>
        <pc:sldMkLst>
          <pc:docMk/>
          <pc:sldMk cId="505735672" sldId="271"/>
        </pc:sldMkLst>
        <pc:spChg chg="mod">
          <ac:chgData name="Mills, Katie A (NWS)" userId="2447c17d-953a-4cd0-bb6a-c9034eedb0ea" providerId="ADAL" clId="{F5103E15-D0E1-490F-BCBE-F30D6FABCDFE}" dt="2024-12-17T15:02:19.897" v="1" actId="20577"/>
          <ac:spMkLst>
            <pc:docMk/>
            <pc:sldMk cId="505735672" sldId="271"/>
            <ac:spMk id="3" creationId="{44BB6F41-7106-EF9E-ED9A-676AA992B9FE}"/>
          </ac:spMkLst>
        </pc:spChg>
      </pc:sldChg>
    </pc:docChg>
  </pc:docChgLst>
  <pc:docChgLst>
    <pc:chgData name="Mills, Katie A (NWS)" userId="S::katie.a.mills@nuclearwasteservices.uk::2447c17d-953a-4cd0-bb6a-c9034eedb0ea" providerId="AD" clId="Web-{65EE5F0C-849A-EF85-110D-91B919F3EAD8}"/>
    <pc:docChg chg="mod modMainMaster">
      <pc:chgData name="Mills, Katie A (NWS)" userId="S::katie.a.mills@nuclearwasteservices.uk::2447c17d-953a-4cd0-bb6a-c9034eedb0ea" providerId="AD" clId="Web-{65EE5F0C-849A-EF85-110D-91B919F3EAD8}" dt="2024-12-17T14:44:08.804" v="1" actId="33475"/>
      <pc:docMkLst>
        <pc:docMk/>
      </pc:docMkLst>
      <pc:sldMasterChg chg="addSp">
        <pc:chgData name="Mills, Katie A (NWS)" userId="S::katie.a.mills@nuclearwasteservices.uk::2447c17d-953a-4cd0-bb6a-c9034eedb0ea" providerId="AD" clId="Web-{65EE5F0C-849A-EF85-110D-91B919F3EAD8}" dt="2024-12-17T14:44:08.804" v="0" actId="33475"/>
        <pc:sldMasterMkLst>
          <pc:docMk/>
          <pc:sldMasterMk cId="960202815" sldId="2147483648"/>
        </pc:sldMasterMkLst>
        <pc:spChg chg="add">
          <ac:chgData name="Mills, Katie A (NWS)" userId="S::katie.a.mills@nuclearwasteservices.uk::2447c17d-953a-4cd0-bb6a-c9034eedb0ea" providerId="AD" clId="Web-{65EE5F0C-849A-EF85-110D-91B919F3EAD8}" dt="2024-12-17T14:44:08.804" v="0" actId="33475"/>
          <ac:spMkLst>
            <pc:docMk/>
            <pc:sldMasterMk cId="960202815" sldId="2147483648"/>
            <ac:spMk id="7" creationId="{31A0B4BF-B27B-B0BC-7923-9B7B3791C18C}"/>
          </ac:spMkLst>
        </pc:spChg>
      </pc:sldMasterChg>
    </pc:docChg>
  </pc:docChgLst>
</pc:chgInfo>
</file>

<file path=ppt/comments/modernComment_103_13D6C259.xml><?xml version="1.0" encoding="utf-8"?>
<p188:cmLst xmlns:a="http://schemas.openxmlformats.org/drawingml/2006/main" xmlns:r="http://schemas.openxmlformats.org/officeDocument/2006/relationships" xmlns:p188="http://schemas.microsoft.com/office/powerpoint/2018/8/main">
  <p188:cm id="{6D455B20-ABCD-41AE-BC87-A7C32BE0689F}" authorId="{996CB9C9-9655-F680-2735-BBBCDC3F9D88}" created="2024-12-17T15:06:07.426">
    <ac:txMkLst xmlns:ac="http://schemas.microsoft.com/office/drawing/2013/main/command">
      <pc:docMk xmlns:pc="http://schemas.microsoft.com/office/powerpoint/2013/main/command"/>
      <pc:sldMk xmlns:pc="http://schemas.microsoft.com/office/powerpoint/2013/main/command" cId="332841561" sldId="259"/>
      <ac:spMk id="3" creationId="{D5CE43A8-5E32-62B1-00DC-14082CA11258}"/>
      <ac:txMk cp="126" len="4">
        <ac:context len="550" hash="1142592307"/>
      </ac:txMk>
    </ac:txMkLst>
    <p188:pos x="1524555" y="1114057"/>
    <p188:txBody>
      <a:bodyPr/>
      <a:lstStyle/>
      <a:p>
        <a:r>
          <a:rPr lang="en-GB"/>
          <a:t>Should this be from? </a:t>
        </a:r>
      </a:p>
    </p188:txBody>
  </p188:cm>
</p188:cmLst>
</file>

<file path=ppt/comments/modernComment_109_117B71CB.xml><?xml version="1.0" encoding="utf-8"?>
<p188:cmLst xmlns:a="http://schemas.openxmlformats.org/drawingml/2006/main" xmlns:r="http://schemas.openxmlformats.org/officeDocument/2006/relationships" xmlns:p188="http://schemas.microsoft.com/office/powerpoint/2018/8/main">
  <p188:cm id="{FB03B2FE-1668-4CF2-9A36-AC777865D06B}" authorId="{996CB9C9-9655-F680-2735-BBBCDC3F9D88}" created="2024-12-17T15:09:47.985">
    <ac:txMkLst xmlns:ac="http://schemas.microsoft.com/office/drawing/2013/main/command">
      <pc:docMk xmlns:pc="http://schemas.microsoft.com/office/powerpoint/2013/main/command"/>
      <pc:sldMk xmlns:pc="http://schemas.microsoft.com/office/powerpoint/2013/main/command" cId="293302731" sldId="265"/>
      <ac:spMk id="3" creationId="{A270354F-CFAB-1204-E168-D431D1D96DF6}"/>
      <ac:txMk cp="83" len="7">
        <ac:context len="342" hash="1509483417"/>
      </ac:txMk>
    </ac:txMkLst>
    <p188:pos x="2609088" y="1032954"/>
    <p188:txBody>
      <a:bodyPr/>
      <a:lstStyle/>
      <a:p>
        <a:r>
          <a:rPr lang="en-GB"/>
          <a:t>should be radioactive waste packages</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48104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344537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301252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646238"/>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dirty="0"/>
          </a:p>
        </p:txBody>
      </p:sp>
      <p:sp>
        <p:nvSpPr>
          <p:cNvPr id="5" name="Footer Placeholder 4"/>
          <p:cNvSpPr>
            <a:spLocks noGrp="1"/>
          </p:cNvSpPr>
          <p:nvPr>
            <p:ph type="ftr" sz="quarter" idx="11"/>
          </p:nvPr>
        </p:nvSpPr>
        <p:spPr>
          <a:xfrm>
            <a:off x="4129215" y="6356350"/>
            <a:ext cx="4114800" cy="365125"/>
          </a:xfrm>
        </p:spPr>
        <p:txBody>
          <a:bodyPr/>
          <a:lstStyle/>
          <a:p>
            <a:endParaRPr lang="en-GB" dirty="0"/>
          </a:p>
        </p:txBody>
      </p:sp>
      <p:sp>
        <p:nvSpPr>
          <p:cNvPr id="6" name="Slide Number Placeholder 5"/>
          <p:cNvSpPr>
            <a:spLocks noGrp="1"/>
          </p:cNvSpPr>
          <p:nvPr>
            <p:ph type="sldNum" sz="quarter" idx="12"/>
          </p:nvPr>
        </p:nvSpPr>
        <p:spPr/>
        <p:txBody>
          <a:bodyPr/>
          <a:lstStyle/>
          <a:p>
            <a:fld id="{0FF5D196-A697-402D-ABB2-741B4A80C010}" type="slidenum">
              <a:rPr lang="en-GB" smtClean="0"/>
              <a:t>‹#›</a:t>
            </a:fld>
            <a:endParaRPr lang="en-GB" dirty="0"/>
          </a:p>
        </p:txBody>
      </p:sp>
    </p:spTree>
    <p:extLst>
      <p:ext uri="{BB962C8B-B14F-4D97-AF65-F5344CB8AC3E}">
        <p14:creationId xmlns:p14="http://schemas.microsoft.com/office/powerpoint/2010/main" val="4004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lang="en-US" sz="3600" kern="1200" dirty="0" smtClean="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318491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121995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354003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38376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229709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236336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FE511DF-0AF4-406B-92AA-74FBF0B36D1F}"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5D196-A697-402D-ABB2-741B4A80C010}" type="slidenum">
              <a:rPr lang="en-GB" smtClean="0"/>
              <a:t>‹#›</a:t>
            </a:fld>
            <a:endParaRPr lang="en-GB"/>
          </a:p>
        </p:txBody>
      </p:sp>
    </p:spTree>
    <p:extLst>
      <p:ext uri="{BB962C8B-B14F-4D97-AF65-F5344CB8AC3E}">
        <p14:creationId xmlns:p14="http://schemas.microsoft.com/office/powerpoint/2010/main" val="223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0675"/>
            <a:ext cx="9599141" cy="1325563"/>
          </a:xfrm>
          <a:prstGeom prst="rect">
            <a:avLst/>
          </a:prstGeom>
        </p:spPr>
        <p:txBody>
          <a:bodyPr vert="horz" lIns="91440" tIns="45720" rIns="91440" bIns="45720" rtlCol="0" anchor="ctr">
            <a:normAutofit/>
          </a:bodyPr>
          <a:lstStyle/>
          <a:p>
            <a:r>
              <a:rPr lang="en-US" dirty="0"/>
              <a:t>Click to edit Master title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580370" y="6084093"/>
            <a:ext cx="4114800" cy="365125"/>
          </a:xfrm>
          <a:prstGeom prst="rect">
            <a:avLst/>
          </a:prstGeom>
        </p:spPr>
        <p:txBody>
          <a:bodyPr vert="horz" lIns="91440" tIns="45720" rIns="91440" bIns="45720" rtlCol="0" anchor="ctr"/>
          <a:lstStyle>
            <a:lvl1pPr algn="ctr">
              <a:defRPr sz="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GB" dirty="0"/>
              <a:t>Home institution Logo here </a:t>
            </a:r>
          </a:p>
        </p:txBody>
      </p:sp>
      <p:sp>
        <p:nvSpPr>
          <p:cNvPr id="6" name="Slide Number Placeholder 5"/>
          <p:cNvSpPr>
            <a:spLocks noGrp="1"/>
          </p:cNvSpPr>
          <p:nvPr>
            <p:ph type="sldNum" sz="quarter" idx="4"/>
          </p:nvPr>
        </p:nvSpPr>
        <p:spPr>
          <a:xfrm>
            <a:off x="9137821" y="6084093"/>
            <a:ext cx="2743200" cy="365125"/>
          </a:xfrm>
          <a:prstGeom prst="rect">
            <a:avLst/>
          </a:prstGeom>
        </p:spPr>
        <p:txBody>
          <a:bodyPr vert="horz" lIns="91440" tIns="45720" rIns="91440" bIns="45720" rtlCol="0" anchor="ctr"/>
          <a:lstStyle>
            <a:lvl1pPr algn="r">
              <a:defRPr sz="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stStyle>
          <a:p>
            <a:r>
              <a:rPr lang="en-GB" dirty="0"/>
              <a:t>Industry Logo(s) here</a:t>
            </a:r>
          </a:p>
        </p:txBody>
      </p:sp>
      <p:sp>
        <p:nvSpPr>
          <p:cNvPr id="7" name="TextBox 6">
            <a:extLst>
              <a:ext uri="{FF2B5EF4-FFF2-40B4-BE49-F238E27FC236}">
                <a16:creationId xmlns:a16="http://schemas.microsoft.com/office/drawing/2014/main" id="{31A0B4BF-B27B-B0BC-7923-9B7B3791C18C}"/>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6020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compind.2021.103469" TargetMode="External"/><Relationship Id="rId2" Type="http://schemas.openxmlformats.org/officeDocument/2006/relationships/hyperlink" Target="https://doi.org/10.1016/j.pnucene.2015.11.009" TargetMode="External"/><Relationship Id="rId1" Type="http://schemas.openxmlformats.org/officeDocument/2006/relationships/slideLayout" Target="../slideLayouts/slideLayout2.xml"/><Relationship Id="rId4" Type="http://schemas.openxmlformats.org/officeDocument/2006/relationships/hyperlink" Target="https://doi.org/10.2172/198481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03_13D6C25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9_117B71CB.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3282" y="1041400"/>
            <a:ext cx="9144000" cy="2387600"/>
          </a:xfrm>
        </p:spPr>
        <p:txBody>
          <a:bodyPr>
            <a:normAutofit fontScale="90000"/>
          </a:bodyPr>
          <a:lstStyle/>
          <a:p>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Potential Role of Digital Twins in Seeking Consensus for Geological Disposal Facility Siting</a:t>
            </a:r>
          </a:p>
        </p:txBody>
      </p:sp>
      <p:sp>
        <p:nvSpPr>
          <p:cNvPr id="3" name="Subtitle 2"/>
          <p:cNvSpPr>
            <a:spLocks noGrp="1"/>
          </p:cNvSpPr>
          <p:nvPr>
            <p:ph type="subTitle" idx="1"/>
          </p:nvPr>
        </p:nvSpPr>
        <p:spPr>
          <a:xfrm>
            <a:off x="1524000" y="4801969"/>
            <a:ext cx="9144000" cy="1655762"/>
          </a:xfrm>
        </p:spPr>
        <p:txBody>
          <a:bodyPr>
            <a:normAutofit/>
          </a:bodyPr>
          <a:lstStyle/>
          <a:p>
            <a:r>
              <a:rPr lang="en-GB" sz="36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Kristof Bartha</a:t>
            </a:r>
          </a:p>
          <a:p>
            <a:r>
              <a:rPr lang="en-GB" dirty="0"/>
              <a:t>University of Manchester</a:t>
            </a:r>
            <a:endParaRPr lang="en-GB" sz="36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41918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E085-2B1E-5186-F531-F310A99FE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21F70-9066-9F14-2F76-3B10C83765DF}"/>
              </a:ext>
            </a:extLst>
          </p:cNvPr>
          <p:cNvSpPr>
            <a:spLocks noGrp="1"/>
          </p:cNvSpPr>
          <p:nvPr>
            <p:ph type="title"/>
          </p:nvPr>
        </p:nvSpPr>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Influence </a:t>
            </a:r>
          </a:p>
        </p:txBody>
      </p:sp>
      <p:sp>
        <p:nvSpPr>
          <p:cNvPr id="3" name="Content Placeholder 2">
            <a:extLst>
              <a:ext uri="{FF2B5EF4-FFF2-40B4-BE49-F238E27FC236}">
                <a16:creationId xmlns:a16="http://schemas.microsoft.com/office/drawing/2014/main" id="{E29B6043-25A3-F73B-41FA-ED3928437705}"/>
              </a:ext>
            </a:extLst>
          </p:cNvPr>
          <p:cNvSpPr>
            <a:spLocks noGrp="1"/>
          </p:cNvSpPr>
          <p:nvPr>
            <p:ph idx="1"/>
          </p:nvPr>
        </p:nvSpPr>
        <p:spPr/>
        <p:txBody>
          <a:bodyPr>
            <a:normAutofit fontScale="92500"/>
          </a:bodyPr>
          <a:lstStyle/>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Digital twins as a communication tool to improve public perception.</a:t>
            </a:r>
          </a:p>
          <a:p>
            <a:r>
              <a:rPr lang="en-GB" dirty="0"/>
              <a:t>As a way of working and inspiring collaborative workflows. </a:t>
            </a: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r>
              <a:rPr lang="en-GB" dirty="0"/>
              <a:t>Increasing safety by enabling up-to-date quality information, visualising safety problems and providing a transparent audit trail. </a:t>
            </a:r>
          </a:p>
          <a:p>
            <a:r>
              <a:rPr lang="en-GB" dirty="0"/>
              <a:t>Providing regulators with a subsystem of a digital twin that contains data, information, and analysis of interest was theorised to expedite communication by an order of magnitude [4]. </a:t>
            </a:r>
          </a:p>
          <a:p>
            <a:r>
              <a:rPr lang="en-GB" dirty="0"/>
              <a:t>Cost implications were difficult to predict. </a:t>
            </a:r>
          </a:p>
        </p:txBody>
      </p:sp>
    </p:spTree>
    <p:extLst>
      <p:ext uri="{BB962C8B-B14F-4D97-AF65-F5344CB8AC3E}">
        <p14:creationId xmlns:p14="http://schemas.microsoft.com/office/powerpoint/2010/main" val="398770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7C92-3D09-8DD3-9AED-460A51201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D1EF3-383B-AFE2-F67A-55ACD4CFC06F}"/>
              </a:ext>
            </a:extLst>
          </p:cNvPr>
          <p:cNvSpPr>
            <a:spLocks noGrp="1"/>
          </p:cNvSpPr>
          <p:nvPr>
            <p:ph type="title"/>
          </p:nvPr>
        </p:nvSpPr>
        <p:spPr>
          <a:xfrm>
            <a:off x="-75335" y="176621"/>
            <a:ext cx="5491163" cy="1325563"/>
          </a:xfrm>
        </p:spPr>
        <p:txBody>
          <a:bodyPr>
            <a:normAutofit/>
          </a:bodyPr>
          <a:lstStyle/>
          <a:p>
            <a:pPr algn="ctr"/>
            <a:r>
              <a:rPr lang="en-GB" sz="4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Scope and Usage </a:t>
            </a:r>
          </a:p>
        </p:txBody>
      </p:sp>
      <p:sp>
        <p:nvSpPr>
          <p:cNvPr id="3" name="Content Placeholder 2">
            <a:extLst>
              <a:ext uri="{FF2B5EF4-FFF2-40B4-BE49-F238E27FC236}">
                <a16:creationId xmlns:a16="http://schemas.microsoft.com/office/drawing/2014/main" id="{3029AD4D-E219-672D-F1E9-847D46D4CB25}"/>
              </a:ext>
            </a:extLst>
          </p:cNvPr>
          <p:cNvSpPr>
            <a:spLocks noGrp="1"/>
          </p:cNvSpPr>
          <p:nvPr>
            <p:ph idx="1"/>
          </p:nvPr>
        </p:nvSpPr>
        <p:spPr>
          <a:xfrm>
            <a:off x="155893" y="1314847"/>
            <a:ext cx="4846817" cy="4351338"/>
          </a:xfrm>
        </p:spPr>
        <p:txBody>
          <a:bodyPr>
            <a:noAutofit/>
          </a:bodyPr>
          <a:lstStyle/>
          <a:p>
            <a:pPr lvl="0"/>
            <a:r>
              <a:rPr lang="en-GB" sz="2400" dirty="0">
                <a:solidFill>
                  <a:schemeClr val="accent6">
                    <a:lumMod val="50000"/>
                  </a:schemeClr>
                </a:solidFill>
              </a:rPr>
              <a:t>Boundary object: “</a:t>
            </a:r>
            <a:r>
              <a:rPr lang="en-GB" sz="2400" dirty="0">
                <a:effectLst/>
              </a:rPr>
              <a:t>a scientific object that exists in multiple intersecting social worlds and fulfils the informational requirements for each of them.</a:t>
            </a:r>
            <a:r>
              <a:rPr lang="en-GB" sz="2400" dirty="0"/>
              <a:t>”</a:t>
            </a:r>
          </a:p>
          <a:p>
            <a:pPr lvl="0"/>
            <a:endParaRPr lang="en-GB" sz="2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pPr lvl="0"/>
            <a:r>
              <a:rPr lang="en-GB" sz="2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Use cases: design and requirements management; collaboration; knowledge management; package emplacement; public engagement; monitoring; and regulation</a:t>
            </a:r>
          </a:p>
        </p:txBody>
      </p:sp>
      <p:pic>
        <p:nvPicPr>
          <p:cNvPr id="4" name="Picture 3">
            <a:extLst>
              <a:ext uri="{FF2B5EF4-FFF2-40B4-BE49-F238E27FC236}">
                <a16:creationId xmlns:a16="http://schemas.microsoft.com/office/drawing/2014/main" id="{8950DFD6-21E6-AFFB-04B2-0CAFFFDCF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279" y="471488"/>
            <a:ext cx="6791452" cy="4986338"/>
          </a:xfrm>
          <a:prstGeom prst="rect">
            <a:avLst/>
          </a:prstGeom>
        </p:spPr>
      </p:pic>
      <p:sp>
        <p:nvSpPr>
          <p:cNvPr id="5" name="Content Placeholder 2">
            <a:extLst>
              <a:ext uri="{FF2B5EF4-FFF2-40B4-BE49-F238E27FC236}">
                <a16:creationId xmlns:a16="http://schemas.microsoft.com/office/drawing/2014/main" id="{37CBFBCC-002A-68BD-B600-AF680D0EB467}"/>
              </a:ext>
            </a:extLst>
          </p:cNvPr>
          <p:cNvSpPr txBox="1">
            <a:spLocks/>
          </p:cNvSpPr>
          <p:nvPr/>
        </p:nvSpPr>
        <p:spPr>
          <a:xfrm>
            <a:off x="5251849" y="5457826"/>
            <a:ext cx="6791451" cy="98583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 boundary Object of a Digital Twin of a Geological Disposal Facility Containing Digital Representations of Waste Packages, Facility and Geology. Flexible and Adaptable to be Used by a Diverse Range of Stakeholder Groups.</a:t>
            </a:r>
            <a:r>
              <a:rPr lang="en-GB" sz="1050" dirty="0">
                <a:effectLst/>
              </a:rPr>
              <a:t> </a:t>
            </a:r>
            <a:endParaRPr lang="en-GB" sz="1400" dirty="0"/>
          </a:p>
        </p:txBody>
      </p:sp>
    </p:spTree>
    <p:extLst>
      <p:ext uri="{BB962C8B-B14F-4D97-AF65-F5344CB8AC3E}">
        <p14:creationId xmlns:p14="http://schemas.microsoft.com/office/powerpoint/2010/main" val="120518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AE0E8-61D2-7959-0DC7-E684C03B4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A536C-312A-50FD-D6F5-BD53039B8D02}"/>
              </a:ext>
            </a:extLst>
          </p:cNvPr>
          <p:cNvSpPr>
            <a:spLocks noGrp="1"/>
          </p:cNvSpPr>
          <p:nvPr>
            <p:ph type="title"/>
          </p:nvPr>
        </p:nvSpPr>
        <p:spPr/>
        <p:txBody>
          <a:bodyPr>
            <a:normAutofit fontScale="90000"/>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Deployment in the Consent-based Siting Process</a:t>
            </a:r>
          </a:p>
        </p:txBody>
      </p:sp>
      <p:sp>
        <p:nvSpPr>
          <p:cNvPr id="3" name="Content Placeholder 2">
            <a:extLst>
              <a:ext uri="{FF2B5EF4-FFF2-40B4-BE49-F238E27FC236}">
                <a16:creationId xmlns:a16="http://schemas.microsoft.com/office/drawing/2014/main" id="{21E98DF2-296E-9F8B-821B-1961140D631D}"/>
              </a:ext>
            </a:extLst>
          </p:cNvPr>
          <p:cNvSpPr>
            <a:spLocks noGrp="1"/>
          </p:cNvSpPr>
          <p:nvPr>
            <p:ph idx="1"/>
          </p:nvPr>
        </p:nvSpPr>
        <p:spPr>
          <a:xfrm>
            <a:off x="733097" y="1772362"/>
            <a:ext cx="10515600" cy="4351338"/>
          </a:xfrm>
        </p:spPr>
        <p:txBody>
          <a:bodyPr>
            <a:normAutofit fontScale="70000" lnSpcReduction="20000"/>
          </a:bodyPr>
          <a:lstStyle/>
          <a:p>
            <a:pPr marL="0" indent="0">
              <a:buNone/>
            </a:pPr>
            <a:r>
              <a:rPr lang="en-GB" dirty="0"/>
              <a:t>A systematic review found that digital twins public engagement applications are limited, and the technology has yet to be used for planning a geological disposal facility. </a:t>
            </a:r>
          </a:p>
          <a:p>
            <a:pPr marL="0" indent="0">
              <a:buNone/>
            </a:pP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pPr marL="0" indent="0">
              <a:buNone/>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Key factors in public acceptance and perception are a fair process and energy justice. </a:t>
            </a:r>
          </a:p>
          <a:p>
            <a:pPr marL="0" lvl="0" indent="0">
              <a:buNone/>
            </a:pPr>
            <a:r>
              <a:rPr lang="en-GB" dirty="0"/>
              <a:t>Energy justice principles identified: </a:t>
            </a:r>
          </a:p>
          <a:p>
            <a:pPr lvl="0"/>
            <a:r>
              <a:rPr lang="en-GB" dirty="0"/>
              <a:t>Transparency, openness, and honesty. </a:t>
            </a:r>
          </a:p>
          <a:p>
            <a:pPr lvl="0"/>
            <a:r>
              <a:rPr lang="en-GB" dirty="0"/>
              <a:t>Participation.</a:t>
            </a:r>
          </a:p>
          <a:p>
            <a:pPr lvl="0"/>
            <a:r>
              <a:rPr lang="en-GB" dirty="0"/>
              <a:t>Impartial oversight, no bias. </a:t>
            </a:r>
          </a:p>
          <a:p>
            <a:pPr lvl="0"/>
            <a:r>
              <a:rPr lang="en-GB" dirty="0"/>
              <a:t>Inclusion of opinions such as expert, local, and anti-nuclear.</a:t>
            </a:r>
          </a:p>
          <a:p>
            <a:pPr lvl="0"/>
            <a:r>
              <a:rPr lang="en-GB" dirty="0"/>
              <a:t>Information provision, presentation, and curation.</a:t>
            </a:r>
          </a:p>
          <a:p>
            <a:pPr lvl="0"/>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pPr marL="0" indent="0">
              <a:buNone/>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Fair process principles: engagement, explanation, and expectation clarity. </a:t>
            </a:r>
          </a:p>
          <a:p>
            <a:pPr marL="0" indent="0">
              <a:buNone/>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A digital twin should be used to illustrate these.</a:t>
            </a:r>
          </a:p>
          <a:p>
            <a:pPr marL="0" indent="0">
              <a:buNone/>
            </a:pP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6288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5906-2CEB-6F42-C3E4-4D094E4C9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62B4B-335D-41DD-A876-165CE50A715C}"/>
              </a:ext>
            </a:extLst>
          </p:cNvPr>
          <p:cNvSpPr>
            <a:spLocks noGrp="1"/>
          </p:cNvSpPr>
          <p:nvPr>
            <p:ph type="title"/>
          </p:nvPr>
        </p:nvSpPr>
        <p:spPr/>
        <p:txBody>
          <a:bodyPr>
            <a:normAutofit fontScale="90000"/>
          </a:bodyPr>
          <a:lstStyle/>
          <a:p>
            <a:pPr algn="ctr"/>
            <a:r>
              <a:rPr lang="en-GB" dirty="0"/>
              <a:t>Implementation and G</a:t>
            </a: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overnance  </a:t>
            </a:r>
          </a:p>
        </p:txBody>
      </p:sp>
      <p:sp>
        <p:nvSpPr>
          <p:cNvPr id="3" name="Content Placeholder 2">
            <a:extLst>
              <a:ext uri="{FF2B5EF4-FFF2-40B4-BE49-F238E27FC236}">
                <a16:creationId xmlns:a16="http://schemas.microsoft.com/office/drawing/2014/main" id="{0E7E9095-2BF0-3F01-E1E6-09D602080439}"/>
              </a:ext>
            </a:extLst>
          </p:cNvPr>
          <p:cNvSpPr>
            <a:spLocks noGrp="1"/>
          </p:cNvSpPr>
          <p:nvPr>
            <p:ph idx="1"/>
          </p:nvPr>
        </p:nvSpPr>
        <p:spPr>
          <a:xfrm>
            <a:off x="838200" y="1761852"/>
            <a:ext cx="10515600" cy="4351338"/>
          </a:xfrm>
        </p:spPr>
        <p:txBody>
          <a:bodyPr>
            <a:normAutofit fontScale="85000" lnSpcReduction="20000"/>
          </a:bodyPr>
          <a:lstStyle/>
          <a:p>
            <a:r>
              <a:rPr lang="en-GB" dirty="0"/>
              <a:t>The initial step is to understand the technology and articulate the needs and vision for a digital twin. Building understanding encompasses training, engagement, integration,</a:t>
            </a: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 and scope definition. </a:t>
            </a:r>
          </a:p>
          <a:p>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Early implementation should be parallel to the physical entity, connected to integration, standardisation, and the establishment of organisational, industry-wide, and national digital twin standards.</a:t>
            </a:r>
          </a:p>
          <a:p>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There is a need for appropriate governance and management processes; a digital twin should be co-designed by internal stakeholders and a potential host community, used in collaboration with the nuclear supply chain and operated by a new, independent digital team responsible for the digital twin. </a:t>
            </a:r>
          </a:p>
          <a:p>
            <a:endParaRPr lang="en-GB" sz="2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8897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D276-FC54-9BDA-B846-8331FA411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CB73D-084C-DCF0-9782-9279403C9EE5}"/>
              </a:ext>
            </a:extLst>
          </p:cNvPr>
          <p:cNvSpPr>
            <a:spLocks noGrp="1"/>
          </p:cNvSpPr>
          <p:nvPr>
            <p:ph type="title"/>
          </p:nvPr>
        </p:nvSpPr>
        <p:spPr/>
        <p:txBody>
          <a:bodyPr>
            <a:normAutofit/>
          </a:bodyPr>
          <a:lstStyle/>
          <a:p>
            <a:pPr algn="ctr"/>
            <a:r>
              <a:rPr lang="en-GB" dirty="0"/>
              <a:t>References</a:t>
            </a:r>
            <a:endPar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a:extLst>
              <a:ext uri="{FF2B5EF4-FFF2-40B4-BE49-F238E27FC236}">
                <a16:creationId xmlns:a16="http://schemas.microsoft.com/office/drawing/2014/main" id="{233BBFA9-C50E-FB95-8FFA-D33FB29A924D}"/>
              </a:ext>
            </a:extLst>
          </p:cNvPr>
          <p:cNvSpPr>
            <a:spLocks noGrp="1"/>
          </p:cNvSpPr>
          <p:nvPr>
            <p:ph idx="1"/>
          </p:nvPr>
        </p:nvSpPr>
        <p:spPr>
          <a:xfrm>
            <a:off x="838200" y="2035121"/>
            <a:ext cx="10515600" cy="3451279"/>
          </a:xfrm>
        </p:spPr>
        <p:txBody>
          <a:bodyPr>
            <a:normAutofit/>
          </a:bodyPr>
          <a:lstStyle/>
          <a:p>
            <a:pPr marL="0" indent="0">
              <a:buNone/>
            </a:pPr>
            <a:r>
              <a:rPr lang="en-GB" sz="1800" dirty="0"/>
              <a:t>[1] – </a:t>
            </a:r>
            <a:r>
              <a:rPr lang="en-GB" sz="1800" dirty="0">
                <a:effectLst/>
                <a:latin typeface="Calibri" panose="020F0502020204030204" pitchFamily="34" charset="0"/>
                <a:ea typeface="Calibri" panose="020F0502020204030204" pitchFamily="34" charset="0"/>
                <a:cs typeface="Times New Roman" panose="02020603050405020304" pitchFamily="18" charset="0"/>
              </a:rPr>
              <a:t>E. A. Patterson, R. J. Taylor, and M. Bankhead, "A framework for an integrated nuclear digital environment,"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Progress in Nuclear Energy, </a:t>
            </a:r>
            <a:r>
              <a:rPr lang="en-GB" sz="1800" dirty="0">
                <a:effectLst/>
                <a:latin typeface="Calibri" panose="020F0502020204030204" pitchFamily="34" charset="0"/>
                <a:ea typeface="Calibri" panose="020F0502020204030204" pitchFamily="34" charset="0"/>
                <a:cs typeface="Times New Roman" panose="02020603050405020304" pitchFamily="18" charset="0"/>
              </a:rPr>
              <a:t>vol. 87, pp. 97-103, 2016/03/01/ 2016,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doi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https://doi.org/10.1016/j.pnucene.2015.11.009</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rPr>
              <a:t> </a:t>
            </a:r>
            <a:endParaRPr lang="en-GB" sz="1800" dirty="0"/>
          </a:p>
          <a:p>
            <a:pPr marL="0" indent="0">
              <a:buNone/>
            </a:pPr>
            <a:r>
              <a:rPr lang="en-GB" sz="1800" dirty="0"/>
              <a:t>[2] – </a:t>
            </a:r>
            <a:r>
              <a:rPr lang="en-GB" sz="1800" dirty="0">
                <a:effectLst/>
                <a:latin typeface="Calibri" panose="020F0502020204030204" pitchFamily="34" charset="0"/>
                <a:ea typeface="Calibri" panose="020F0502020204030204" pitchFamily="34" charset="0"/>
                <a:cs typeface="Times New Roman" panose="02020603050405020304" pitchFamily="18" charset="0"/>
              </a:rPr>
              <a:t>C. Semeraro, 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Lezoche</a:t>
            </a:r>
            <a:r>
              <a:rPr lang="en-GB" sz="1800" dirty="0">
                <a:effectLst/>
                <a:latin typeface="Calibri" panose="020F0502020204030204" pitchFamily="34" charset="0"/>
                <a:ea typeface="Calibri" panose="020F0502020204030204" pitchFamily="34" charset="0"/>
                <a:cs typeface="Times New Roman" panose="02020603050405020304" pitchFamily="18" charset="0"/>
              </a:rPr>
              <a:t>, 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Panetto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Dassisti</a:t>
            </a:r>
            <a:r>
              <a:rPr lang="en-GB" sz="1800" dirty="0">
                <a:effectLst/>
                <a:latin typeface="Calibri" panose="020F0502020204030204" pitchFamily="34" charset="0"/>
                <a:ea typeface="Calibri" panose="020F0502020204030204" pitchFamily="34" charset="0"/>
                <a:cs typeface="Times New Roman" panose="02020603050405020304" pitchFamily="18" charset="0"/>
              </a:rPr>
              <a:t>, "Digital twin paradigm: A systematic literature review,"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Computers in Industry, </a:t>
            </a:r>
            <a:r>
              <a:rPr lang="en-GB" sz="1800" dirty="0">
                <a:effectLst/>
                <a:latin typeface="Calibri" panose="020F0502020204030204" pitchFamily="34" charset="0"/>
                <a:ea typeface="Calibri" panose="020F0502020204030204" pitchFamily="34" charset="0"/>
                <a:cs typeface="Times New Roman" panose="02020603050405020304" pitchFamily="18" charset="0"/>
              </a:rPr>
              <a:t>vol. 130, p. 103469, 2021/09/01/ 2021,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doi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https://doi.org/10.1016/j.compind.2021.103469</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rPr>
              <a:t> </a:t>
            </a:r>
          </a:p>
          <a:p>
            <a:pPr marL="0" indent="0">
              <a:buNone/>
            </a:pPr>
            <a:r>
              <a:rPr lang="en-GB" sz="1800" dirty="0"/>
              <a:t>[3] - </a:t>
            </a:r>
            <a:r>
              <a:rPr lang="en-US" sz="1800" kern="100" dirty="0">
                <a:effectLst/>
                <a:latin typeface="Calibri" panose="020F0502020204030204" pitchFamily="34" charset="0"/>
                <a:ea typeface="Times New Roman" panose="02020603050405020304" pitchFamily="18" charset="0"/>
              </a:rPr>
              <a:t>K. V. Andrew Levers, Sally Purdie, Lynn Dwyer, David Bowman, "Transforming digital twins into digital products that thrive in the real world," 2021.</a:t>
            </a:r>
            <a:endParaRPr lang="en-GB" sz="1800" kern="100" dirty="0">
              <a:effectLst/>
              <a:latin typeface="Calibri" panose="020F0502020204030204" pitchFamily="34" charset="0"/>
              <a:ea typeface="Times New Roman" panose="02020603050405020304" pitchFamily="18" charset="0"/>
            </a:endParaRPr>
          </a:p>
          <a:p>
            <a:pPr marL="0" indent="0">
              <a:buNone/>
            </a:pPr>
            <a:r>
              <a:rPr lang="en-GB" sz="1800" dirty="0"/>
              <a:t>[4] - </a:t>
            </a:r>
            <a:r>
              <a:rPr lang="en-GB" sz="1800" dirty="0">
                <a:effectLst/>
                <a:latin typeface="Calibri" panose="020F0502020204030204" pitchFamily="34" charset="0"/>
                <a:ea typeface="Calibri" panose="020F0502020204030204" pitchFamily="34" charset="0"/>
                <a:cs typeface="Times New Roman" panose="02020603050405020304" pitchFamily="18" charset="0"/>
              </a:rPr>
              <a:t>V. Yadav, Wells, Alison, Pope, Chad L., Andrus, Jason 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Chwasz</a:t>
            </a:r>
            <a:r>
              <a:rPr lang="en-GB" sz="1800" dirty="0">
                <a:effectLst/>
                <a:latin typeface="Calibri" panose="020F0502020204030204" pitchFamily="34" charset="0"/>
                <a:ea typeface="Calibri" panose="020F0502020204030204" pitchFamily="34" charset="0"/>
                <a:cs typeface="Times New Roman" panose="02020603050405020304" pitchFamily="18" charset="0"/>
              </a:rPr>
              <a:t>, Christopher Paul, Trask, Timothy C.,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Eskins</a:t>
            </a:r>
            <a:r>
              <a:rPr lang="en-GB" sz="1800" dirty="0">
                <a:effectLst/>
                <a:latin typeface="Calibri" panose="020F0502020204030204" pitchFamily="34" charset="0"/>
                <a:ea typeface="Calibri" panose="020F0502020204030204" pitchFamily="34" charset="0"/>
                <a:cs typeface="Times New Roman" panose="02020603050405020304" pitchFamily="18" charset="0"/>
              </a:rPr>
              <a:t>, Doug, Carlson, Jesse, Ulmer, Christopher, Chandran,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Nachiketh</a:t>
            </a:r>
            <a:r>
              <a:rPr lang="en-GB" sz="1800" dirty="0">
                <a:effectLst/>
                <a:latin typeface="Calibri" panose="020F0502020204030204" pitchFamily="34" charset="0"/>
                <a:ea typeface="Calibri" panose="020F0502020204030204" pitchFamily="34" charset="0"/>
                <a:cs typeface="Times New Roman" panose="02020603050405020304" pitchFamily="18" charset="0"/>
              </a:rPr>
              <a:t>, &amp; Iyengar, Raj., "Regulatory Considerations for Nuclear Energy Applications of Digital Twin Technologies," 2022,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doi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https://doi.org/10.2172/1984814</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rPr>
              <a:t> </a:t>
            </a:r>
          </a:p>
          <a:p>
            <a:pPr marL="0" indent="0">
              <a:buNone/>
            </a:pPr>
            <a:endParaRPr lang="en-GB" sz="2400" dirty="0"/>
          </a:p>
        </p:txBody>
      </p:sp>
    </p:spTree>
    <p:extLst>
      <p:ext uri="{BB962C8B-B14F-4D97-AF65-F5344CB8AC3E}">
        <p14:creationId xmlns:p14="http://schemas.microsoft.com/office/powerpoint/2010/main" val="395265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Introduction </a:t>
            </a:r>
          </a:p>
        </p:txBody>
      </p:sp>
      <p:sp>
        <p:nvSpPr>
          <p:cNvPr id="3" name="Content Placeholder 2"/>
          <p:cNvSpPr>
            <a:spLocks noGrp="1"/>
          </p:cNvSpPr>
          <p:nvPr>
            <p:ph idx="1"/>
          </p:nvPr>
        </p:nvSpPr>
        <p:spPr/>
        <p:txBody>
          <a:bodyPr>
            <a:noAutofit/>
          </a:bodyPr>
          <a:lstStyle/>
          <a:p>
            <a:pPr>
              <a:lnSpc>
                <a:spcPct val="100000"/>
              </a:lnSpc>
            </a:pPr>
            <a:r>
              <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Digital twins are increasingly used in engineering, demonstrating a significant value addition to project lifecycles.</a:t>
            </a:r>
          </a:p>
          <a:p>
            <a:pPr>
              <a:lnSpc>
                <a:spcPct val="100000"/>
              </a:lnSpc>
            </a:pPr>
            <a:endPar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pPr>
              <a:lnSpc>
                <a:spcPct val="100000"/>
              </a:lnSpc>
            </a:pPr>
            <a:r>
              <a:rPr lang="en-GB" sz="2000" dirty="0"/>
              <a:t>W</a:t>
            </a:r>
            <a:r>
              <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ithin an integrated nuclear digital environment</a:t>
            </a:r>
            <a:r>
              <a:rPr lang="en-GB" sz="2000" dirty="0"/>
              <a:t>, </a:t>
            </a:r>
            <a:r>
              <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a digital twin can address challenges such as knowledge, time and budget management and increase credibility, operability, reliability and safety [1]. </a:t>
            </a:r>
          </a:p>
          <a:p>
            <a:pPr>
              <a:lnSpc>
                <a:spcPct val="100000"/>
              </a:lnSpc>
            </a:pPr>
            <a:endPar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pPr>
              <a:lnSpc>
                <a:spcPct val="100000"/>
              </a:lnSpc>
            </a:pPr>
            <a:r>
              <a:rPr lang="en-GB" sz="2000" dirty="0"/>
              <a:t>This PhD project aimed to investigate </a:t>
            </a:r>
            <a:r>
              <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the potential of digital twins for a geological disposal facility, deployment methods within the siting process and digital twin scope, usage, and governance.</a:t>
            </a:r>
          </a:p>
        </p:txBody>
      </p:sp>
    </p:spTree>
    <p:extLst>
      <p:ext uri="{BB962C8B-B14F-4D97-AF65-F5344CB8AC3E}">
        <p14:creationId xmlns:p14="http://schemas.microsoft.com/office/powerpoint/2010/main" val="656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5804-3606-52D9-D266-B191148B8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3C8CB-B2B7-F394-1F88-9A4CBA062BD3}"/>
              </a:ext>
            </a:extLst>
          </p:cNvPr>
          <p:cNvSpPr>
            <a:spLocks noGrp="1"/>
          </p:cNvSpPr>
          <p:nvPr>
            <p:ph type="title"/>
          </p:nvPr>
        </p:nvSpPr>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Research Methods </a:t>
            </a:r>
          </a:p>
        </p:txBody>
      </p:sp>
      <p:sp>
        <p:nvSpPr>
          <p:cNvPr id="3" name="Content Placeholder 2">
            <a:extLst>
              <a:ext uri="{FF2B5EF4-FFF2-40B4-BE49-F238E27FC236}">
                <a16:creationId xmlns:a16="http://schemas.microsoft.com/office/drawing/2014/main" id="{44BB6F41-7106-EF9E-ED9A-676AA992B9FE}"/>
              </a:ext>
            </a:extLst>
          </p:cNvPr>
          <p:cNvSpPr>
            <a:spLocks noGrp="1"/>
          </p:cNvSpPr>
          <p:nvPr>
            <p:ph idx="1"/>
          </p:nvPr>
        </p:nvSpPr>
        <p:spPr>
          <a:xfrm>
            <a:off x="838200" y="1930018"/>
            <a:ext cx="10515600" cy="4351338"/>
          </a:xfrm>
        </p:spPr>
        <p:txBody>
          <a:bodyPr>
            <a:normAutofit/>
          </a:bodyPr>
          <a:lstStyle/>
          <a:p>
            <a:pPr>
              <a:lnSpc>
                <a:spcPct val="110000"/>
              </a:lnSpc>
            </a:pPr>
            <a:r>
              <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Systematic literature reviews: a method of searching, identifying, extracting and evaluating all available information. Used to synthesise information about digital twin public engagement applications and energy justice concerns associated with nuclear waste repositories. </a:t>
            </a:r>
          </a:p>
          <a:p>
            <a:pPr>
              <a:lnSpc>
                <a:spcPct val="110000"/>
              </a:lnSpc>
            </a:pPr>
            <a:endParaRPr lang="en-GB" sz="2000" dirty="0"/>
          </a:p>
          <a:p>
            <a:pPr>
              <a:lnSpc>
                <a:spcPct val="110000"/>
              </a:lnSpc>
            </a:pPr>
            <a:r>
              <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Semi-structured interviews: data collection method for in-depth exploration of topics. Used to collect stakeholder expectations for a digital twin.</a:t>
            </a:r>
          </a:p>
          <a:p>
            <a:pPr>
              <a:lnSpc>
                <a:spcPct val="110000"/>
              </a:lnSpc>
            </a:pPr>
            <a:endPar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pPr>
              <a:lnSpc>
                <a:spcPct val="110000"/>
              </a:lnSpc>
            </a:pPr>
            <a:r>
              <a:rPr lang="en-GB" sz="2000" dirty="0"/>
              <a:t>Thematic analysis: A qualitative research method used to identify and explore patterns in data. </a:t>
            </a:r>
            <a:endParaRPr lang="en-GB" sz="20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50573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1B6C-12F0-1036-2D98-F4767846C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1EF94-07A1-8270-AA6D-4C77174D3E3C}"/>
              </a:ext>
            </a:extLst>
          </p:cNvPr>
          <p:cNvSpPr>
            <a:spLocks noGrp="1"/>
          </p:cNvSpPr>
          <p:nvPr>
            <p:ph type="title"/>
          </p:nvPr>
        </p:nvSpPr>
        <p:spPr>
          <a:xfrm>
            <a:off x="199696" y="315529"/>
            <a:ext cx="5297214" cy="1325563"/>
          </a:xfrm>
        </p:spPr>
        <p:txBody>
          <a:bodyPr>
            <a:normAutofit fontScale="90000"/>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Digital twin definition </a:t>
            </a:r>
          </a:p>
        </p:txBody>
      </p:sp>
      <p:sp>
        <p:nvSpPr>
          <p:cNvPr id="3" name="Content Placeholder 2">
            <a:extLst>
              <a:ext uri="{FF2B5EF4-FFF2-40B4-BE49-F238E27FC236}">
                <a16:creationId xmlns:a16="http://schemas.microsoft.com/office/drawing/2014/main" id="{D5CE43A8-5E32-62B1-00DC-14082CA11258}"/>
              </a:ext>
            </a:extLst>
          </p:cNvPr>
          <p:cNvSpPr>
            <a:spLocks noGrp="1"/>
          </p:cNvSpPr>
          <p:nvPr>
            <p:ph idx="1"/>
          </p:nvPr>
        </p:nvSpPr>
        <p:spPr>
          <a:xfrm>
            <a:off x="579667" y="1772362"/>
            <a:ext cx="4097437" cy="4351338"/>
          </a:xfrm>
        </p:spPr>
        <p:txBody>
          <a:bodyPr>
            <a:normAutofit fontScale="55000" lnSpcReduction="20000"/>
          </a:bodyPr>
          <a:lstStyle/>
          <a:p>
            <a:pPr>
              <a:lnSpc>
                <a:spcPct val="120000"/>
              </a:lnSpc>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30 different definitions were identified by a systematic literature review [2]. </a:t>
            </a:r>
          </a:p>
          <a:p>
            <a:pPr>
              <a:lnSpc>
                <a:spcPct val="120000"/>
              </a:lnSpc>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Definition used in this research was adopted form the Virtual Engineering Centre [3].  </a:t>
            </a:r>
          </a:p>
          <a:p>
            <a:pPr marL="0" indent="0">
              <a:lnSpc>
                <a:spcPct val="120000"/>
              </a:lnSpc>
              <a:buNone/>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A digital twin requires: </a:t>
            </a:r>
          </a:p>
          <a:p>
            <a:pPr>
              <a:lnSpc>
                <a:spcPct val="120000"/>
              </a:lnSpc>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A specified purpose or scenario that it is used to replicate.</a:t>
            </a:r>
          </a:p>
          <a:p>
            <a:pPr>
              <a:lnSpc>
                <a:spcPct val="120000"/>
              </a:lnSpc>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Validation versus its real-world equivalent and a resultant accuracy found to be within limits required by the purpose defined in (i) </a:t>
            </a:r>
          </a:p>
          <a:p>
            <a:pPr>
              <a:lnSpc>
                <a:spcPct val="120000"/>
              </a:lnSpc>
            </a:pP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Continual updating and optimisation based on the input of ‘real-world’ data from its physical counterpart, as required to deliver the purpose defined in (i).</a:t>
            </a:r>
          </a:p>
        </p:txBody>
      </p:sp>
      <p:pic>
        <p:nvPicPr>
          <p:cNvPr id="5" name="Picture 4" descr="A diagram of a diagram of a company&#10;&#10;Description automatically generated with medium confidence">
            <a:extLst>
              <a:ext uri="{FF2B5EF4-FFF2-40B4-BE49-F238E27FC236}">
                <a16:creationId xmlns:a16="http://schemas.microsoft.com/office/drawing/2014/main" id="{07E70B86-47EB-B373-2C57-2A79BA88D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386" y="457309"/>
            <a:ext cx="7212430" cy="5375932"/>
          </a:xfrm>
          <a:prstGeom prst="rect">
            <a:avLst/>
          </a:prstGeom>
        </p:spPr>
      </p:pic>
      <p:sp>
        <p:nvSpPr>
          <p:cNvPr id="7" name="Content Placeholder 2">
            <a:extLst>
              <a:ext uri="{FF2B5EF4-FFF2-40B4-BE49-F238E27FC236}">
                <a16:creationId xmlns:a16="http://schemas.microsoft.com/office/drawing/2014/main" id="{8506E9CA-E4B2-A6A1-0242-73B0C4FBF31C}"/>
              </a:ext>
            </a:extLst>
          </p:cNvPr>
          <p:cNvSpPr txBox="1">
            <a:spLocks/>
          </p:cNvSpPr>
          <p:nvPr/>
        </p:nvSpPr>
        <p:spPr>
          <a:xfrm>
            <a:off x="5896306" y="5911850"/>
            <a:ext cx="6106510" cy="382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GB" sz="1400" dirty="0"/>
              <a:t>The Digital Twin Paradigm Summarised by Semerano </a:t>
            </a:r>
            <a:r>
              <a:rPr lang="en-GB" sz="1400" i="1" dirty="0"/>
              <a:t>et al. </a:t>
            </a:r>
            <a:r>
              <a:rPr lang="en-GB" sz="1400" dirty="0"/>
              <a:t>[2]</a:t>
            </a:r>
          </a:p>
        </p:txBody>
      </p:sp>
    </p:spTree>
    <p:extLst>
      <p:ext uri="{BB962C8B-B14F-4D97-AF65-F5344CB8AC3E}">
        <p14:creationId xmlns:p14="http://schemas.microsoft.com/office/powerpoint/2010/main" val="33284156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68C83-A679-BA34-6D5A-BF6CB42B7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38FCE-D60E-61CE-BD6C-ADC2642DDE10}"/>
              </a:ext>
            </a:extLst>
          </p:cNvPr>
          <p:cNvSpPr>
            <a:spLocks noGrp="1"/>
          </p:cNvSpPr>
          <p:nvPr>
            <p:ph type="title"/>
          </p:nvPr>
        </p:nvSpPr>
        <p:spPr>
          <a:xfrm>
            <a:off x="838201" y="320675"/>
            <a:ext cx="4711262" cy="1325563"/>
          </a:xfrm>
        </p:spPr>
        <p:txBody>
          <a:bodyPr>
            <a:normAutofit/>
          </a:bodyPr>
          <a:lstStyle/>
          <a:p>
            <a:pPr algn="ctr"/>
            <a:r>
              <a:rPr lang="en-GB" dirty="0"/>
              <a:t>Data collection</a:t>
            </a: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 </a:t>
            </a:r>
          </a:p>
        </p:txBody>
      </p:sp>
      <p:sp>
        <p:nvSpPr>
          <p:cNvPr id="3" name="Content Placeholder 2">
            <a:extLst>
              <a:ext uri="{FF2B5EF4-FFF2-40B4-BE49-F238E27FC236}">
                <a16:creationId xmlns:a16="http://schemas.microsoft.com/office/drawing/2014/main" id="{9027D25F-C95A-A358-905B-C31D7A6A5CCA}"/>
              </a:ext>
            </a:extLst>
          </p:cNvPr>
          <p:cNvSpPr>
            <a:spLocks noGrp="1"/>
          </p:cNvSpPr>
          <p:nvPr>
            <p:ph idx="1"/>
          </p:nvPr>
        </p:nvSpPr>
        <p:spPr>
          <a:xfrm>
            <a:off x="564932" y="1509603"/>
            <a:ext cx="5257800" cy="4533845"/>
          </a:xfrm>
        </p:spPr>
        <p:txBody>
          <a:bodyPr>
            <a:normAutofit fontScale="92500"/>
          </a:bodyPr>
          <a:lstStyle/>
          <a:p>
            <a:r>
              <a:rPr lang="en-GB" dirty="0"/>
              <a:t>Semi-structured interviews of eleven internal stakeholders.</a:t>
            </a:r>
          </a:p>
          <a:p>
            <a:r>
              <a:rPr lang="en-GB" dirty="0"/>
              <a:t>Questions about workflow, safety, cost considerations, use of modelling tools, collaboration and public perception, and how the processes may evolve, particularly with the potential adoption of digital twin technology and its practical application in improving operations.</a:t>
            </a:r>
          </a:p>
          <a:p>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endParaRPr lang="en-GB" sz="2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descr="A diagram of a construction process&#10;&#10;Description automatically generated">
            <a:extLst>
              <a:ext uri="{FF2B5EF4-FFF2-40B4-BE49-F238E27FC236}">
                <a16:creationId xmlns:a16="http://schemas.microsoft.com/office/drawing/2014/main" id="{C571D1CB-116A-6DC8-4C94-2E4B4699E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657" y="429660"/>
            <a:ext cx="6072823" cy="4533845"/>
          </a:xfrm>
          <a:prstGeom prst="rect">
            <a:avLst/>
          </a:prstGeom>
        </p:spPr>
      </p:pic>
      <p:sp>
        <p:nvSpPr>
          <p:cNvPr id="5" name="Content Placeholder 2">
            <a:extLst>
              <a:ext uri="{FF2B5EF4-FFF2-40B4-BE49-F238E27FC236}">
                <a16:creationId xmlns:a16="http://schemas.microsoft.com/office/drawing/2014/main" id="{E16064C2-3DDE-7BD3-FF38-97A3896DF988}"/>
              </a:ext>
            </a:extLst>
          </p:cNvPr>
          <p:cNvSpPr txBox="1">
            <a:spLocks/>
          </p:cNvSpPr>
          <p:nvPr/>
        </p:nvSpPr>
        <p:spPr>
          <a:xfrm>
            <a:off x="6096000" y="5125460"/>
            <a:ext cx="5244465" cy="38225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GB" sz="1400" dirty="0"/>
              <a:t>Key Lifecycle Phases and Associated Tasks of a Geological Disposal Facility</a:t>
            </a:r>
          </a:p>
        </p:txBody>
      </p:sp>
    </p:spTree>
    <p:extLst>
      <p:ext uri="{BB962C8B-B14F-4D97-AF65-F5344CB8AC3E}">
        <p14:creationId xmlns:p14="http://schemas.microsoft.com/office/powerpoint/2010/main" val="325843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6B30F-BA45-FEA8-F59B-C94159058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160B0-54D6-AFE6-8CD0-A4F5BC880F2A}"/>
              </a:ext>
            </a:extLst>
          </p:cNvPr>
          <p:cNvSpPr>
            <a:spLocks noGrp="1"/>
          </p:cNvSpPr>
          <p:nvPr>
            <p:ph type="title"/>
          </p:nvPr>
        </p:nvSpPr>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Data analysis </a:t>
            </a:r>
          </a:p>
        </p:txBody>
      </p:sp>
      <p:sp>
        <p:nvSpPr>
          <p:cNvPr id="3" name="Content Placeholder 2">
            <a:extLst>
              <a:ext uri="{FF2B5EF4-FFF2-40B4-BE49-F238E27FC236}">
                <a16:creationId xmlns:a16="http://schemas.microsoft.com/office/drawing/2014/main" id="{7B9B8D92-5733-8D2E-71F0-FC0621CDECCA}"/>
              </a:ext>
            </a:extLst>
          </p:cNvPr>
          <p:cNvSpPr>
            <a:spLocks noGrp="1"/>
          </p:cNvSpPr>
          <p:nvPr>
            <p:ph idx="1"/>
          </p:nvPr>
        </p:nvSpPr>
        <p:spPr/>
        <p:txBody>
          <a:bodyPr>
            <a:normAutofit/>
          </a:bodyPr>
          <a:lstStyle/>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Thematic analysis to identify patterns (themes) in the interview transcripts. </a:t>
            </a: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Language model analysis was used to evaluate thematic analysis. </a:t>
            </a: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Three main themes were identified across twelve sub-themes, analysing 450 pages of interview transcripts.</a:t>
            </a:r>
          </a:p>
          <a:p>
            <a:endParaRPr lang="en-GB" dirty="0"/>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The three main themes are digital twin capabilities, applications and influence.</a:t>
            </a:r>
          </a:p>
          <a:p>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endParaRPr lang="en-GB" sz="2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1851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FF90-986B-AFC8-5CCA-56A6549F3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9F0F0-32A7-CD4E-E44F-72CF264DCC27}"/>
              </a:ext>
            </a:extLst>
          </p:cNvPr>
          <p:cNvSpPr>
            <a:spLocks noGrp="1"/>
          </p:cNvSpPr>
          <p:nvPr>
            <p:ph type="title"/>
          </p:nvPr>
        </p:nvSpPr>
        <p:spPr>
          <a:xfrm>
            <a:off x="766763" y="320675"/>
            <a:ext cx="2376488" cy="1325563"/>
          </a:xfrm>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Results </a:t>
            </a:r>
          </a:p>
        </p:txBody>
      </p:sp>
      <p:pic>
        <p:nvPicPr>
          <p:cNvPr id="6" name="Picture 5" descr="A diagram of a project&#10;&#10;Description automatically generated">
            <a:extLst>
              <a:ext uri="{FF2B5EF4-FFF2-40B4-BE49-F238E27FC236}">
                <a16:creationId xmlns:a16="http://schemas.microsoft.com/office/drawing/2014/main" id="{EAAE4A71-9B9F-D747-8324-0AE821F1A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578" y="289034"/>
            <a:ext cx="7087959" cy="6279931"/>
          </a:xfrm>
          <a:prstGeom prst="rect">
            <a:avLst/>
          </a:prstGeom>
        </p:spPr>
      </p:pic>
      <p:sp>
        <p:nvSpPr>
          <p:cNvPr id="7" name="Content Placeholder 2">
            <a:extLst>
              <a:ext uri="{FF2B5EF4-FFF2-40B4-BE49-F238E27FC236}">
                <a16:creationId xmlns:a16="http://schemas.microsoft.com/office/drawing/2014/main" id="{C367B77D-D3FE-2FAE-97D8-2026BC554D5D}"/>
              </a:ext>
            </a:extLst>
          </p:cNvPr>
          <p:cNvSpPr>
            <a:spLocks noGrp="1"/>
          </p:cNvSpPr>
          <p:nvPr>
            <p:ph idx="1"/>
          </p:nvPr>
        </p:nvSpPr>
        <p:spPr>
          <a:xfrm>
            <a:off x="428626" y="1646238"/>
            <a:ext cx="3729038" cy="4351338"/>
          </a:xfrm>
        </p:spPr>
        <p:txBody>
          <a:bodyPr>
            <a:normAutofit/>
          </a:bodyPr>
          <a:lstStyle/>
          <a:p>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endParaRPr lang="en-GB" sz="2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8" name="Content Placeholder 2">
            <a:extLst>
              <a:ext uri="{FF2B5EF4-FFF2-40B4-BE49-F238E27FC236}">
                <a16:creationId xmlns:a16="http://schemas.microsoft.com/office/drawing/2014/main" id="{692873BE-35C2-235D-7B9A-4A714B359AD0}"/>
              </a:ext>
            </a:extLst>
          </p:cNvPr>
          <p:cNvSpPr txBox="1">
            <a:spLocks/>
          </p:cNvSpPr>
          <p:nvPr/>
        </p:nvSpPr>
        <p:spPr>
          <a:xfrm>
            <a:off x="271463" y="1646238"/>
            <a:ext cx="38862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wide range of use cases and user groups were identified. </a:t>
            </a:r>
          </a:p>
          <a:p>
            <a:endParaRPr lang="en-GB" dirty="0"/>
          </a:p>
          <a:p>
            <a:r>
              <a:rPr lang="en-GB" dirty="0"/>
              <a:t>Potential to influence public perception, engagement and collaboration. </a:t>
            </a:r>
          </a:p>
        </p:txBody>
      </p:sp>
      <p:sp>
        <p:nvSpPr>
          <p:cNvPr id="9" name="Content Placeholder 2">
            <a:extLst>
              <a:ext uri="{FF2B5EF4-FFF2-40B4-BE49-F238E27FC236}">
                <a16:creationId xmlns:a16="http://schemas.microsoft.com/office/drawing/2014/main" id="{368C8C40-92BA-4678-8A82-BC5F28301359}"/>
              </a:ext>
            </a:extLst>
          </p:cNvPr>
          <p:cNvSpPr txBox="1">
            <a:spLocks/>
          </p:cNvSpPr>
          <p:nvPr/>
        </p:nvSpPr>
        <p:spPr>
          <a:xfrm>
            <a:off x="6319979" y="6533548"/>
            <a:ext cx="4656082" cy="382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GB" sz="1400" dirty="0"/>
              <a:t>Thematic Analysis Themes Constructed from sub-themes </a:t>
            </a:r>
          </a:p>
        </p:txBody>
      </p:sp>
    </p:spTree>
    <p:extLst>
      <p:ext uri="{BB962C8B-B14F-4D97-AF65-F5344CB8AC3E}">
        <p14:creationId xmlns:p14="http://schemas.microsoft.com/office/powerpoint/2010/main" val="96024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3293-969B-06FB-7AA2-2F9FE45EA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1DDE0-8D99-9111-1182-E62A973E08C8}"/>
              </a:ext>
            </a:extLst>
          </p:cNvPr>
          <p:cNvSpPr>
            <a:spLocks noGrp="1"/>
          </p:cNvSpPr>
          <p:nvPr>
            <p:ph type="title"/>
          </p:nvPr>
        </p:nvSpPr>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Capabilities </a:t>
            </a:r>
          </a:p>
        </p:txBody>
      </p:sp>
      <p:sp>
        <p:nvSpPr>
          <p:cNvPr id="3" name="Content Placeholder 2">
            <a:extLst>
              <a:ext uri="{FF2B5EF4-FFF2-40B4-BE49-F238E27FC236}">
                <a16:creationId xmlns:a16="http://schemas.microsoft.com/office/drawing/2014/main" id="{3942223F-290E-90A3-D58E-E7EA218DDFCD}"/>
              </a:ext>
            </a:extLst>
          </p:cNvPr>
          <p:cNvSpPr>
            <a:spLocks noGrp="1"/>
          </p:cNvSpPr>
          <p:nvPr>
            <p:ph idx="1"/>
          </p:nvPr>
        </p:nvSpPr>
        <p:spPr/>
        <p:txBody>
          <a:bodyPr>
            <a:normAutofit/>
          </a:bodyPr>
          <a:lstStyle/>
          <a:p>
            <a:r>
              <a:rPr lang="en-GB" dirty="0"/>
              <a:t>Project planning capability integrating requirements, safety and design.</a:t>
            </a: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r>
              <a:rPr lang="en-GB" dirty="0"/>
              <a:t>Information management capability providing a standardised and integrated way of collecting, processing, and disseminating information. </a:t>
            </a: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Common data environment as a foundation for a digital twin.</a:t>
            </a:r>
          </a:p>
          <a:p>
            <a:r>
              <a:rPr lang="en-GB" dirty="0"/>
              <a:t>Integrated and digitalised site descriptive model.</a:t>
            </a:r>
          </a:p>
          <a:p>
            <a:r>
              <a:rPr lang="en-GB" dirty="0"/>
              <a:t>Digital safety case providing multiple stakeholder interfaces. </a:t>
            </a: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14342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29C2-5378-48E1-A2E2-9AF1A6A01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1AC6B-7ED5-9938-AA51-49B9972A9F8E}"/>
              </a:ext>
            </a:extLst>
          </p:cNvPr>
          <p:cNvSpPr>
            <a:spLocks noGrp="1"/>
          </p:cNvSpPr>
          <p:nvPr>
            <p:ph type="title"/>
          </p:nvPr>
        </p:nvSpPr>
        <p:spPr/>
        <p:txBody>
          <a:bodyPr>
            <a:normAutofit/>
          </a:bodyPr>
          <a:lstStyle/>
          <a:p>
            <a:pPr algn="ctr"/>
            <a:r>
              <a:rPr lang="en-GB" sz="5400"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Applications </a:t>
            </a:r>
          </a:p>
        </p:txBody>
      </p:sp>
      <p:sp>
        <p:nvSpPr>
          <p:cNvPr id="3" name="Content Placeholder 2">
            <a:extLst>
              <a:ext uri="{FF2B5EF4-FFF2-40B4-BE49-F238E27FC236}">
                <a16:creationId xmlns:a16="http://schemas.microsoft.com/office/drawing/2014/main" id="{A270354F-CFAB-1204-E168-D431D1D96DF6}"/>
              </a:ext>
            </a:extLst>
          </p:cNvPr>
          <p:cNvSpPr>
            <a:spLocks noGrp="1"/>
          </p:cNvSpPr>
          <p:nvPr>
            <p:ph idx="1"/>
          </p:nvPr>
        </p:nvSpPr>
        <p:spPr/>
        <p:txBody>
          <a:bodyPr>
            <a:normAutofit/>
          </a:bodyPr>
          <a:lstStyle/>
          <a:p>
            <a:r>
              <a:rPr lang="en-GB" dirty="0"/>
              <a:t>Environmental assessment and monitoring, potential use of citizen science.</a:t>
            </a: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Digital nucle</a:t>
            </a:r>
            <a:r>
              <a:rPr lang="en-GB" dirty="0"/>
              <a:t>ar waste packages: static and dynamic component enabling swift package acceptance and long-term knowledge management. </a:t>
            </a:r>
          </a:p>
          <a:p>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Public engagement applications</a:t>
            </a:r>
            <a:r>
              <a:rPr lang="en-GB" dirty="0"/>
              <a:t>: interactive communication, data visualisation, </a:t>
            </a:r>
            <a:r>
              <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rPr>
              <a:t> community </a:t>
            </a:r>
            <a:r>
              <a:rPr lang="en-GB" dirty="0"/>
              <a:t>co-design within the partnership framework. </a:t>
            </a:r>
            <a:endParaRPr lang="en-GB" dirty="0">
              <a:solidFill>
                <a:schemeClr val="accent6">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330273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F89D99D1C8B4490675B45E32BE815" ma:contentTypeVersion="13" ma:contentTypeDescription="Create a new document." ma:contentTypeScope="" ma:versionID="09dcd154cc3e62e2c198487d85830858">
  <xsd:schema xmlns:xsd="http://www.w3.org/2001/XMLSchema" xmlns:xs="http://www.w3.org/2001/XMLSchema" xmlns:p="http://schemas.microsoft.com/office/2006/metadata/properties" xmlns:ns2="c1b1cdb6-170d-4456-a808-0c7e4f35cca8" xmlns:ns3="c6633a5d-746e-4c46-ae01-cf75c812aa55" targetNamespace="http://schemas.microsoft.com/office/2006/metadata/properties" ma:root="true" ma:fieldsID="86da54fe34b6422f00b349aebbabe77e" ns2:_="" ns3:_="">
    <xsd:import namespace="c1b1cdb6-170d-4456-a808-0c7e4f35cca8"/>
    <xsd:import namespace="c6633a5d-746e-4c46-ae01-cf75c812aa55"/>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1cdb6-170d-4456-a808-0c7e4f35cc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633a5d-746e-4c46-ae01-cf75c812aa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F9B15C3-73E0-43CA-9BDC-4A953AF9305F}"/>
</file>

<file path=customXml/itemProps2.xml><?xml version="1.0" encoding="utf-8"?>
<ds:datastoreItem xmlns:ds="http://schemas.openxmlformats.org/officeDocument/2006/customXml" ds:itemID="{C3985E39-AAA1-4021-95C9-BE30254B0E77}">
  <ds:schemaRefs>
    <ds:schemaRef ds:uri="http://schemas.microsoft.com/sharepoint/v3/contenttype/forms"/>
  </ds:schemaRefs>
</ds:datastoreItem>
</file>

<file path=customXml/itemProps3.xml><?xml version="1.0" encoding="utf-8"?>
<ds:datastoreItem xmlns:ds="http://schemas.openxmlformats.org/officeDocument/2006/customXml" ds:itemID="{FA7CAED2-32BE-4C6F-9CA7-5E18F61047B9}">
  <ds:schemaRefs>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e479cbc0-0a48-4c25-970d-13cd73a1cb6f"/>
    <ds:schemaRef ds:uri="b189303e-77e7-4418-a0d7-2049a9376b9d"/>
    <ds:schemaRef ds:uri="http://schemas.microsoft.com/office/2006/metadata/properties"/>
  </ds:schemaRefs>
</ds:datastoreItem>
</file>

<file path=customXml/itemProps4.xml><?xml version="1.0" encoding="utf-8"?>
<ds:datastoreItem xmlns:ds="http://schemas.openxmlformats.org/officeDocument/2006/customXml" ds:itemID="{70CFA437-A19F-4977-A3A8-3A7F724DA78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374</TotalTime>
  <Words>1173</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Ebrima</vt:lpstr>
      <vt:lpstr>Office Theme</vt:lpstr>
      <vt:lpstr>Potential Role of Digital Twins in Seeking Consensus for Geological Disposal Facility Siting</vt:lpstr>
      <vt:lpstr>Introduction </vt:lpstr>
      <vt:lpstr>Research Methods </vt:lpstr>
      <vt:lpstr>Digital twin definition </vt:lpstr>
      <vt:lpstr>Data collection </vt:lpstr>
      <vt:lpstr>Data analysis </vt:lpstr>
      <vt:lpstr>Results </vt:lpstr>
      <vt:lpstr>Capabilities </vt:lpstr>
      <vt:lpstr>Applications </vt:lpstr>
      <vt:lpstr>Influence </vt:lpstr>
      <vt:lpstr>Scope and Usage </vt:lpstr>
      <vt:lpstr>Deployment in the Consent-based Siting Process</vt:lpstr>
      <vt:lpstr>Implementation and Governance  </vt:lpstr>
      <vt:lpstr>References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Font</dc:title>
  <dc:creator>Mary Wright</dc:creator>
  <cp:lastModifiedBy>Mills, Katie A (NWS)</cp:lastModifiedBy>
  <cp:revision>17</cp:revision>
  <dcterms:created xsi:type="dcterms:W3CDTF">2019-11-13T08:42:07Z</dcterms:created>
  <dcterms:modified xsi:type="dcterms:W3CDTF">2024-12-17T15:11:18Z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0x010100720F89D99D1C8B4490675B45E32BE815</vt:lpwstr>
  </property>
  <property fmtid="{D5CDD505-2E9C-101B-9397-08002B2CF9AE}" pid="3" name="_dlc_DocIdItemGuid">
    <vt:lpwstr>e3beb1b1-280c-4d11-96a4-227eb12c982c</vt:lpwstr>
  </property>
  <property fmtid="{D5CDD505-2E9C-101B-9397-08002B2CF9AE}" pid="4" name="MSIP_Label_19cc7ebe-3455-450c-a5d2-14ba1adb1286_Enabled">
    <vt:lpwstr>true</vt:lpwstr>
  </property>
  <property fmtid="{D5CDD505-2E9C-101B-9397-08002B2CF9AE}" pid="5" name="MSIP_Label_19cc7ebe-3455-450c-a5d2-14ba1adb1286_SetDate">
    <vt:lpwstr>2024-12-17T14:44:08Z</vt:lpwstr>
  </property>
  <property fmtid="{D5CDD505-2E9C-101B-9397-08002B2CF9AE}" pid="6" name="MSIP_Label_19cc7ebe-3455-450c-a5d2-14ba1adb1286_Method">
    <vt:lpwstr>Privileged</vt:lpwstr>
  </property>
  <property fmtid="{D5CDD505-2E9C-101B-9397-08002B2CF9AE}" pid="7" name="MSIP_Label_19cc7ebe-3455-450c-a5d2-14ba1adb1286_Name">
    <vt:lpwstr>OFFICIAL-Marking</vt:lpwstr>
  </property>
  <property fmtid="{D5CDD505-2E9C-101B-9397-08002B2CF9AE}" pid="8" name="MSIP_Label_19cc7ebe-3455-450c-a5d2-14ba1adb1286_SiteId">
    <vt:lpwstr>1929b5b6-230e-4b2e-837a-b96f0a9b1b56</vt:lpwstr>
  </property>
  <property fmtid="{D5CDD505-2E9C-101B-9397-08002B2CF9AE}" pid="9" name="MSIP_Label_19cc7ebe-3455-450c-a5d2-14ba1adb1286_ActionId">
    <vt:lpwstr>17263853-12a4-4e1d-970d-d86289562d24</vt:lpwstr>
  </property>
  <property fmtid="{D5CDD505-2E9C-101B-9397-08002B2CF9AE}" pid="10" name="MSIP_Label_19cc7ebe-3455-450c-a5d2-14ba1adb1286_ContentBits">
    <vt:lpwstr>1</vt:lpwstr>
  </property>
  <property fmtid="{D5CDD505-2E9C-101B-9397-08002B2CF9AE}" pid="11" name="ClassificationContentMarkingHeaderLocations">
    <vt:lpwstr>Office Theme:7</vt:lpwstr>
  </property>
  <property fmtid="{D5CDD505-2E9C-101B-9397-08002B2CF9AE}" pid="12" name="ClassificationContentMarkingHeaderText">
    <vt:lpwstr>OFFICIAL</vt:lpwstr>
  </property>
</Properties>
</file>