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3"/>
  </p:notesMasterIdLst>
  <p:handoutMasterIdLst>
    <p:handoutMasterId r:id="rId24"/>
  </p:handoutMasterIdLst>
  <p:sldIdLst>
    <p:sldId id="256" r:id="rId5"/>
    <p:sldId id="263" r:id="rId6"/>
    <p:sldId id="257" r:id="rId7"/>
    <p:sldId id="283" r:id="rId8"/>
    <p:sldId id="258" r:id="rId9"/>
    <p:sldId id="261" r:id="rId10"/>
    <p:sldId id="280" r:id="rId11"/>
    <p:sldId id="262" r:id="rId12"/>
    <p:sldId id="264" r:id="rId13"/>
    <p:sldId id="281" r:id="rId14"/>
    <p:sldId id="282" r:id="rId15"/>
    <p:sldId id="270" r:id="rId16"/>
    <p:sldId id="274" r:id="rId17"/>
    <p:sldId id="272" r:id="rId18"/>
    <p:sldId id="269" r:id="rId19"/>
    <p:sldId id="275" r:id="rId20"/>
    <p:sldId id="277" r:id="rId21"/>
    <p:sldId id="278"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91" d="100"/>
          <a:sy n="91" d="100"/>
        </p:scale>
        <p:origin x="102" y="198"/>
      </p:cViewPr>
      <p:guideLst/>
    </p:cSldViewPr>
  </p:slideViewPr>
  <p:notesTextViewPr>
    <p:cViewPr>
      <p:scale>
        <a:sx n="1" d="1"/>
        <a:sy n="1" d="1"/>
      </p:scale>
      <p:origin x="0" y="0"/>
    </p:cViewPr>
  </p:notesTextViewPr>
  <p:notesViewPr>
    <p:cSldViewPr snapToGrid="0">
      <p:cViewPr varScale="1">
        <p:scale>
          <a:sx n="87" d="100"/>
          <a:sy n="87" d="100"/>
        </p:scale>
        <p:origin x="3840"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1ED75BA-F398-4E04-8457-B36F75E77DF0}" type="datetimeFigureOut">
              <a:rPr lang="en-GB" smtClean="0"/>
              <a:t>15/01/2025</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5BBD395-8D6F-49F8-8210-42D4AE14C3B7}" type="slidenum">
              <a:rPr lang="en-GB" smtClean="0"/>
              <a:t>‹#›</a:t>
            </a:fld>
            <a:endParaRPr lang="en-GB"/>
          </a:p>
        </p:txBody>
      </p:sp>
    </p:spTree>
    <p:extLst>
      <p:ext uri="{BB962C8B-B14F-4D97-AF65-F5344CB8AC3E}">
        <p14:creationId xmlns:p14="http://schemas.microsoft.com/office/powerpoint/2010/main" val="27452963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C96B7E-AAA3-423D-B1C6-A25D1A675DB8}" type="datetimeFigureOut">
              <a:rPr lang="en-GB" smtClean="0"/>
              <a:t>15/01/2025</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48CACE-0D7D-44D1-96DE-28DB955D8062}" type="slidenum">
              <a:rPr lang="en-GB" smtClean="0"/>
              <a:t>‹#›</a:t>
            </a:fld>
            <a:endParaRPr lang="en-GB"/>
          </a:p>
        </p:txBody>
      </p:sp>
    </p:spTree>
    <p:extLst>
      <p:ext uri="{BB962C8B-B14F-4D97-AF65-F5344CB8AC3E}">
        <p14:creationId xmlns:p14="http://schemas.microsoft.com/office/powerpoint/2010/main" val="19573971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8D7A219-14CB-4CCE-8BDB-CDD8FC95C99A}" type="slidenum">
              <a:rPr lang="en-GB" smtClean="0"/>
              <a:t>15</a:t>
            </a:fld>
            <a:endParaRPr lang="en-GB"/>
          </a:p>
        </p:txBody>
      </p:sp>
    </p:spTree>
    <p:extLst>
      <p:ext uri="{BB962C8B-B14F-4D97-AF65-F5344CB8AC3E}">
        <p14:creationId xmlns:p14="http://schemas.microsoft.com/office/powerpoint/2010/main" val="5757139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684019"/>
            <a:ext cx="6858000" cy="2387600"/>
          </a:xfrm>
        </p:spPr>
        <p:txBody>
          <a:bodyPr anchor="b"/>
          <a:lstStyle>
            <a:lvl1pPr algn="r">
              <a:defRPr sz="4500">
                <a:solidFill>
                  <a:schemeClr val="tx1"/>
                </a:solidFill>
              </a:defRPr>
            </a:lvl1pPr>
          </a:lstStyle>
          <a:p>
            <a:r>
              <a:rPr lang="en-US"/>
              <a:t>Click to edit Master title style</a:t>
            </a:r>
            <a:endParaRPr lang="en-GB" dirty="0"/>
          </a:p>
        </p:txBody>
      </p:sp>
      <p:sp>
        <p:nvSpPr>
          <p:cNvPr id="3" name="Subtitle 2"/>
          <p:cNvSpPr>
            <a:spLocks noGrp="1"/>
          </p:cNvSpPr>
          <p:nvPr>
            <p:ph type="subTitle" idx="1"/>
          </p:nvPr>
        </p:nvSpPr>
        <p:spPr>
          <a:xfrm>
            <a:off x="1143000" y="4346444"/>
            <a:ext cx="6858000" cy="1655762"/>
          </a:xfrm>
        </p:spPr>
        <p:txBody>
          <a:bodyPr/>
          <a:lstStyle>
            <a:lvl1pPr marL="0" indent="0" algn="l">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endParaRPr lang="en-GB"/>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21115" y="192078"/>
            <a:ext cx="3061538" cy="1050136"/>
          </a:xfrm>
          <a:prstGeom prst="rect">
            <a:avLst/>
          </a:prstGeom>
        </p:spPr>
      </p:pic>
      <p:pic>
        <p:nvPicPr>
          <p:cNvPr id="10" name="Picture 9" descr="A picture containing shape&#10;&#10;Description automatically generated">
            <a:extLst>
              <a:ext uri="{FF2B5EF4-FFF2-40B4-BE49-F238E27FC236}">
                <a16:creationId xmlns:a16="http://schemas.microsoft.com/office/drawing/2014/main" id="{DCA353C2-7A09-175F-5EFD-186DC67222C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590" y="0"/>
            <a:ext cx="2389180" cy="1447843"/>
          </a:xfrm>
          <a:prstGeom prst="rect">
            <a:avLst/>
          </a:prstGeom>
        </p:spPr>
      </p:pic>
      <p:cxnSp>
        <p:nvCxnSpPr>
          <p:cNvPr id="13" name="Straight Connector 12">
            <a:extLst>
              <a:ext uri="{FF2B5EF4-FFF2-40B4-BE49-F238E27FC236}">
                <a16:creationId xmlns:a16="http://schemas.microsoft.com/office/drawing/2014/main" id="{B55469B2-0F5D-8E4E-F30F-C10A4915A03A}"/>
              </a:ext>
            </a:extLst>
          </p:cNvPr>
          <p:cNvCxnSpPr>
            <a:cxnSpLocks/>
          </p:cNvCxnSpPr>
          <p:nvPr userDrawn="1"/>
        </p:nvCxnSpPr>
        <p:spPr>
          <a:xfrm>
            <a:off x="0" y="1414917"/>
            <a:ext cx="9144000" cy="0"/>
          </a:xfrm>
          <a:prstGeom prst="line">
            <a:avLst/>
          </a:prstGeom>
          <a:ln w="76200">
            <a:solidFill>
              <a:schemeClr val="accent6"/>
            </a:solidFill>
          </a:ln>
        </p:spPr>
        <p:style>
          <a:lnRef idx="1">
            <a:schemeClr val="dk1"/>
          </a:lnRef>
          <a:fillRef idx="0">
            <a:schemeClr val="dk1"/>
          </a:fillRef>
          <a:effectRef idx="0">
            <a:schemeClr val="dk1"/>
          </a:effectRef>
          <a:fontRef idx="minor">
            <a:schemeClr val="tx1"/>
          </a:fontRef>
        </p:style>
      </p:cxnSp>
      <p:pic>
        <p:nvPicPr>
          <p:cNvPr id="5" name="Picture 4"/>
          <p:cNvPicPr>
            <a:picLocks noChangeAspect="1"/>
          </p:cNvPicPr>
          <p:nvPr userDrawn="1"/>
        </p:nvPicPr>
        <p:blipFill>
          <a:blip r:embed="rId4"/>
          <a:stretch>
            <a:fillRect/>
          </a:stretch>
        </p:blipFill>
        <p:spPr>
          <a:xfrm>
            <a:off x="-397" y="1402360"/>
            <a:ext cx="9144793" cy="5444200"/>
          </a:xfrm>
          <a:prstGeom prst="rect">
            <a:avLst/>
          </a:prstGeom>
        </p:spPr>
      </p:pic>
    </p:spTree>
    <p:extLst>
      <p:ext uri="{BB962C8B-B14F-4D97-AF65-F5344CB8AC3E}">
        <p14:creationId xmlns:p14="http://schemas.microsoft.com/office/powerpoint/2010/main" val="3278741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4C95DA-9DC8-79D8-B5AD-41287222E847}"/>
              </a:ext>
            </a:extLst>
          </p:cNvPr>
          <p:cNvSpPr>
            <a:spLocks noGrp="1"/>
          </p:cNvSpPr>
          <p:nvPr>
            <p:ph type="dt" sz="half" idx="10"/>
          </p:nvPr>
        </p:nvSpPr>
        <p:spPr/>
        <p:txBody>
          <a:bodyPr/>
          <a:lstStyle/>
          <a:p>
            <a:fld id="{5320FCA6-5CD1-4011-9A96-284A37B489A3}" type="datetimeFigureOut">
              <a:rPr lang="en-GB" smtClean="0"/>
              <a:t>15/01/2025</a:t>
            </a:fld>
            <a:endParaRPr lang="en-GB"/>
          </a:p>
        </p:txBody>
      </p:sp>
      <p:sp>
        <p:nvSpPr>
          <p:cNvPr id="3" name="Footer Placeholder 2">
            <a:extLst>
              <a:ext uri="{FF2B5EF4-FFF2-40B4-BE49-F238E27FC236}">
                <a16:creationId xmlns:a16="http://schemas.microsoft.com/office/drawing/2014/main" id="{64011A74-05C5-AAE6-0F84-6CABA9A40E6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C7A042E-413B-B548-F1A5-A0600A15C577}"/>
              </a:ext>
            </a:extLst>
          </p:cNvPr>
          <p:cNvSpPr>
            <a:spLocks noGrp="1"/>
          </p:cNvSpPr>
          <p:nvPr>
            <p:ph type="sldNum" sz="quarter" idx="12"/>
          </p:nvPr>
        </p:nvSpPr>
        <p:spPr/>
        <p:txBody>
          <a:bodyPr/>
          <a:lstStyle/>
          <a:p>
            <a:fld id="{2AA00146-FDE8-46FB-954F-A5F97583DF78}" type="slidenum">
              <a:rPr lang="en-GB" smtClean="0"/>
              <a:t>‹#›</a:t>
            </a:fld>
            <a:endParaRPr lang="en-GB"/>
          </a:p>
        </p:txBody>
      </p:sp>
    </p:spTree>
    <p:extLst>
      <p:ext uri="{BB962C8B-B14F-4D97-AF65-F5344CB8AC3E}">
        <p14:creationId xmlns:p14="http://schemas.microsoft.com/office/powerpoint/2010/main" val="4057234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GB"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shape&#10;&#10;Description automatically generated">
            <a:extLst>
              <a:ext uri="{FF2B5EF4-FFF2-40B4-BE49-F238E27FC236}">
                <a16:creationId xmlns:a16="http://schemas.microsoft.com/office/drawing/2014/main" id="{8A1344A4-ED5B-3049-2B2B-68C8BBDF679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54820" y="0"/>
            <a:ext cx="2389180" cy="1447843"/>
          </a:xfrm>
          <a:prstGeom prst="rect">
            <a:avLst/>
          </a:prstGeom>
        </p:spPr>
      </p:pic>
      <p:cxnSp>
        <p:nvCxnSpPr>
          <p:cNvPr id="6" name="Straight Connector 5">
            <a:extLst>
              <a:ext uri="{FF2B5EF4-FFF2-40B4-BE49-F238E27FC236}">
                <a16:creationId xmlns:a16="http://schemas.microsoft.com/office/drawing/2014/main" id="{0E126BFE-64E7-63B1-E18B-2863746B6B97}"/>
              </a:ext>
            </a:extLst>
          </p:cNvPr>
          <p:cNvCxnSpPr>
            <a:cxnSpLocks/>
          </p:cNvCxnSpPr>
          <p:nvPr userDrawn="1"/>
        </p:nvCxnSpPr>
        <p:spPr>
          <a:xfrm>
            <a:off x="0" y="1690692"/>
            <a:ext cx="9144000" cy="0"/>
          </a:xfrm>
          <a:prstGeom prst="line">
            <a:avLst/>
          </a:prstGeom>
          <a:ln w="57150">
            <a:solidFill>
              <a:schemeClr val="accent3"/>
            </a:soli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12751983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dirty="0"/>
          </a:p>
        </p:txBody>
      </p:sp>
      <p:sp>
        <p:nvSpPr>
          <p:cNvPr id="3" name="Content Placeholder 2"/>
          <p:cNvSpPr>
            <a:spLocks noGrp="1"/>
          </p:cNvSpPr>
          <p:nvPr>
            <p:ph sz="half" idx="1"/>
          </p:nvPr>
        </p:nvSpPr>
        <p:spPr>
          <a:xfrm>
            <a:off x="628650" y="1825625"/>
            <a:ext cx="3886200" cy="4351338"/>
          </a:xfrm>
        </p:spPr>
        <p:txBody>
          <a:bodyPr/>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5" name="Picture 4" descr="A picture containing shape&#10;&#10;Description automatically generated">
            <a:extLst>
              <a:ext uri="{FF2B5EF4-FFF2-40B4-BE49-F238E27FC236}">
                <a16:creationId xmlns:a16="http://schemas.microsoft.com/office/drawing/2014/main" id="{53622ECB-5142-145F-FA1E-2915803B0AB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54820" y="0"/>
            <a:ext cx="2389180" cy="1447843"/>
          </a:xfrm>
          <a:prstGeom prst="rect">
            <a:avLst/>
          </a:prstGeom>
        </p:spPr>
      </p:pic>
      <p:cxnSp>
        <p:nvCxnSpPr>
          <p:cNvPr id="6" name="Straight Connector 5">
            <a:extLst>
              <a:ext uri="{FF2B5EF4-FFF2-40B4-BE49-F238E27FC236}">
                <a16:creationId xmlns:a16="http://schemas.microsoft.com/office/drawing/2014/main" id="{15891A3B-2A2E-2648-2CE8-F84616CD5212}"/>
              </a:ext>
            </a:extLst>
          </p:cNvPr>
          <p:cNvCxnSpPr>
            <a:cxnSpLocks/>
          </p:cNvCxnSpPr>
          <p:nvPr userDrawn="1"/>
        </p:nvCxnSpPr>
        <p:spPr>
          <a:xfrm>
            <a:off x="0" y="1690692"/>
            <a:ext cx="9144000" cy="0"/>
          </a:xfrm>
          <a:prstGeom prst="line">
            <a:avLst/>
          </a:prstGeom>
          <a:ln w="57150">
            <a:solidFill>
              <a:schemeClr val="accent3"/>
            </a:soli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40876574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7" name="Picture 6" descr="A picture containing shape&#10;&#10;Description automatically generated">
            <a:extLst>
              <a:ext uri="{FF2B5EF4-FFF2-40B4-BE49-F238E27FC236}">
                <a16:creationId xmlns:a16="http://schemas.microsoft.com/office/drawing/2014/main" id="{14066852-0350-AFC1-64B7-04950E61ADA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54820" y="0"/>
            <a:ext cx="2389180" cy="1447843"/>
          </a:xfrm>
          <a:prstGeom prst="rect">
            <a:avLst/>
          </a:prstGeom>
        </p:spPr>
      </p:pic>
      <p:cxnSp>
        <p:nvCxnSpPr>
          <p:cNvPr id="10" name="Straight Connector 9">
            <a:extLst>
              <a:ext uri="{FF2B5EF4-FFF2-40B4-BE49-F238E27FC236}">
                <a16:creationId xmlns:a16="http://schemas.microsoft.com/office/drawing/2014/main" id="{97431007-D149-C2AA-E855-E1B64DA9A291}"/>
              </a:ext>
            </a:extLst>
          </p:cNvPr>
          <p:cNvCxnSpPr>
            <a:cxnSpLocks/>
          </p:cNvCxnSpPr>
          <p:nvPr userDrawn="1"/>
        </p:nvCxnSpPr>
        <p:spPr>
          <a:xfrm>
            <a:off x="0" y="1690692"/>
            <a:ext cx="9144000" cy="0"/>
          </a:xfrm>
          <a:prstGeom prst="line">
            <a:avLst/>
          </a:prstGeom>
          <a:ln w="57150">
            <a:solidFill>
              <a:schemeClr val="accent3"/>
            </a:soli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24353710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pic>
        <p:nvPicPr>
          <p:cNvPr id="3" name="Picture 2" descr="A picture containing shape&#10;&#10;Description automatically generated">
            <a:extLst>
              <a:ext uri="{FF2B5EF4-FFF2-40B4-BE49-F238E27FC236}">
                <a16:creationId xmlns:a16="http://schemas.microsoft.com/office/drawing/2014/main" id="{DA703CF3-EC4D-27E9-63A7-008A4876C8F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54820" y="0"/>
            <a:ext cx="2389180" cy="1447843"/>
          </a:xfrm>
          <a:prstGeom prst="rect">
            <a:avLst/>
          </a:prstGeom>
        </p:spPr>
      </p:pic>
    </p:spTree>
    <p:extLst>
      <p:ext uri="{BB962C8B-B14F-4D97-AF65-F5344CB8AC3E}">
        <p14:creationId xmlns:p14="http://schemas.microsoft.com/office/powerpoint/2010/main" val="161896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pic>
        <p:nvPicPr>
          <p:cNvPr id="3" name="Picture 2" descr="A picture containing shape&#10;&#10;Description automatically generated">
            <a:extLst>
              <a:ext uri="{FF2B5EF4-FFF2-40B4-BE49-F238E27FC236}">
                <a16:creationId xmlns:a16="http://schemas.microsoft.com/office/drawing/2014/main" id="{5836C927-12A2-1E2B-D22B-799D1559039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54820" y="0"/>
            <a:ext cx="2389180" cy="1447843"/>
          </a:xfrm>
          <a:prstGeom prst="rect">
            <a:avLst/>
          </a:prstGeom>
        </p:spPr>
      </p:pic>
      <p:cxnSp>
        <p:nvCxnSpPr>
          <p:cNvPr id="5" name="Straight Connector 4">
            <a:extLst>
              <a:ext uri="{FF2B5EF4-FFF2-40B4-BE49-F238E27FC236}">
                <a16:creationId xmlns:a16="http://schemas.microsoft.com/office/drawing/2014/main" id="{A4A7EAE3-9239-5CAF-52C5-E62E05DDE57A}"/>
              </a:ext>
            </a:extLst>
          </p:cNvPr>
          <p:cNvCxnSpPr>
            <a:cxnSpLocks/>
          </p:cNvCxnSpPr>
          <p:nvPr userDrawn="1"/>
        </p:nvCxnSpPr>
        <p:spPr>
          <a:xfrm>
            <a:off x="0" y="1690692"/>
            <a:ext cx="9144000" cy="0"/>
          </a:xfrm>
          <a:prstGeom prst="line">
            <a:avLst/>
          </a:prstGeom>
          <a:ln w="57150">
            <a:solidFill>
              <a:schemeClr val="accent3"/>
            </a:solidFill>
          </a:ln>
        </p:spPr>
        <p:style>
          <a:lnRef idx="1">
            <a:schemeClr val="accent4"/>
          </a:lnRef>
          <a:fillRef idx="0">
            <a:schemeClr val="accent4"/>
          </a:fillRef>
          <a:effectRef idx="0">
            <a:schemeClr val="accent4"/>
          </a:effectRef>
          <a:fontRef idx="minor">
            <a:schemeClr val="tx1"/>
          </a:fontRef>
        </p:style>
      </p:cxnSp>
      <p:pic>
        <p:nvPicPr>
          <p:cNvPr id="6" name="Picture 5" descr="A beach with a body of water in the background&#10;&#10;Description automatically generated with low confidence">
            <a:extLst>
              <a:ext uri="{FF2B5EF4-FFF2-40B4-BE49-F238E27FC236}">
                <a16:creationId xmlns:a16="http://schemas.microsoft.com/office/drawing/2014/main" id="{5B80D634-0070-B7E1-22B0-E925B5D3C176}"/>
              </a:ext>
            </a:extLst>
          </p:cNvPr>
          <p:cNvPicPr>
            <a:picLocks noChangeAspect="1"/>
          </p:cNvPicPr>
          <p:nvPr userDrawn="1"/>
        </p:nvPicPr>
        <p:blipFill rotWithShape="1">
          <a:blip r:embed="rId3">
            <a:alphaModFix amt="35000"/>
            <a:extLst>
              <a:ext uri="{28A0092B-C50C-407E-A947-70E740481C1C}">
                <a14:useLocalDpi xmlns:a14="http://schemas.microsoft.com/office/drawing/2010/main" val="0"/>
              </a:ext>
            </a:extLst>
          </a:blip>
          <a:srcRect l="12500" t="14349" r="12500" b="10303"/>
          <a:stretch/>
        </p:blipFill>
        <p:spPr>
          <a:xfrm>
            <a:off x="0" y="1690691"/>
            <a:ext cx="9144000" cy="5167309"/>
          </a:xfrm>
          <a:prstGeom prst="rect">
            <a:avLst/>
          </a:prstGeom>
        </p:spPr>
      </p:pic>
    </p:spTree>
    <p:extLst>
      <p:ext uri="{BB962C8B-B14F-4D97-AF65-F5344CB8AC3E}">
        <p14:creationId xmlns:p14="http://schemas.microsoft.com/office/powerpoint/2010/main" val="1488063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CEDF7-5A0C-41CD-65AE-A67C39EAB9F8}"/>
              </a:ext>
            </a:extLst>
          </p:cNvPr>
          <p:cNvSpPr>
            <a:spLocks noGrp="1"/>
          </p:cNvSpPr>
          <p:nvPr>
            <p:ph type="title"/>
          </p:nvPr>
        </p:nvSpPr>
        <p:spPr/>
        <p:txBody>
          <a:bodyPr/>
          <a:lstStyle/>
          <a:p>
            <a:r>
              <a:rPr lang="en-US"/>
              <a:t>Click to edit Master title style</a:t>
            </a:r>
            <a:endParaRPr lang="en-GB"/>
          </a:p>
        </p:txBody>
      </p:sp>
      <p:pic>
        <p:nvPicPr>
          <p:cNvPr id="4" name="Picture 3" descr="A beach with a body of water in the background&#10;&#10;Description automatically generated with low confidence">
            <a:extLst>
              <a:ext uri="{FF2B5EF4-FFF2-40B4-BE49-F238E27FC236}">
                <a16:creationId xmlns:a16="http://schemas.microsoft.com/office/drawing/2014/main" id="{D26D93FD-9DCF-4E6C-439A-BA8D4E6A9E9D}"/>
              </a:ext>
            </a:extLst>
          </p:cNvPr>
          <p:cNvPicPr>
            <a:picLocks noChangeAspect="1"/>
          </p:cNvPicPr>
          <p:nvPr userDrawn="1"/>
        </p:nvPicPr>
        <p:blipFill rotWithShape="1">
          <a:blip r:embed="rId2">
            <a:alphaModFix amt="35000"/>
            <a:extLst>
              <a:ext uri="{28A0092B-C50C-407E-A947-70E740481C1C}">
                <a14:useLocalDpi xmlns:a14="http://schemas.microsoft.com/office/drawing/2010/main" val="0"/>
              </a:ext>
            </a:extLst>
          </a:blip>
          <a:srcRect l="12500" r="12500"/>
          <a:stretch/>
        </p:blipFill>
        <p:spPr>
          <a:xfrm>
            <a:off x="0" y="0"/>
            <a:ext cx="9144000" cy="6858000"/>
          </a:xfrm>
          <a:prstGeom prst="rect">
            <a:avLst/>
          </a:prstGeom>
        </p:spPr>
      </p:pic>
    </p:spTree>
    <p:extLst>
      <p:ext uri="{BB962C8B-B14F-4D97-AF65-F5344CB8AC3E}">
        <p14:creationId xmlns:p14="http://schemas.microsoft.com/office/powerpoint/2010/main" val="7289298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4" name="Straight Connector 3">
            <a:extLst>
              <a:ext uri="{FF2B5EF4-FFF2-40B4-BE49-F238E27FC236}">
                <a16:creationId xmlns:a16="http://schemas.microsoft.com/office/drawing/2014/main" id="{FD4051C9-FC72-7DCB-DA35-9F2E8150FF49}"/>
              </a:ext>
            </a:extLst>
          </p:cNvPr>
          <p:cNvCxnSpPr>
            <a:cxnSpLocks/>
          </p:cNvCxnSpPr>
          <p:nvPr userDrawn="1"/>
        </p:nvCxnSpPr>
        <p:spPr>
          <a:xfrm>
            <a:off x="0" y="1690692"/>
            <a:ext cx="9144000" cy="0"/>
          </a:xfrm>
          <a:prstGeom prst="line">
            <a:avLst/>
          </a:prstGeom>
          <a:ln w="57150">
            <a:solidFill>
              <a:schemeClr val="accent4"/>
            </a:soli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2929664328"/>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bg>
      <p:bgRef idx="1001">
        <a:schemeClr val="bg2"/>
      </p:bgRef>
    </p:bg>
    <p:spTree>
      <p:nvGrpSpPr>
        <p:cNvPr id="1" name=""/>
        <p:cNvGrpSpPr/>
        <p:nvPr/>
      </p:nvGrpSpPr>
      <p:grpSpPr>
        <a:xfrm>
          <a:off x="0" y="0"/>
          <a:ext cx="0" cy="0"/>
          <a:chOff x="0" y="0"/>
          <a:chExt cx="0" cy="0"/>
        </a:xfrm>
      </p:grpSpPr>
      <p:sp>
        <p:nvSpPr>
          <p:cNvPr id="6" name="Title 1"/>
          <p:cNvSpPr>
            <a:spLocks noGrp="1"/>
          </p:cNvSpPr>
          <p:nvPr>
            <p:ph type="title"/>
          </p:nvPr>
        </p:nvSpPr>
        <p:spPr>
          <a:xfrm>
            <a:off x="628650" y="365129"/>
            <a:ext cx="7886700" cy="1325563"/>
          </a:xfrm>
        </p:spPr>
        <p:txBody>
          <a:bodyPr/>
          <a:lstStyle/>
          <a:p>
            <a:r>
              <a:rPr lang="en-US"/>
              <a:t>Click to edit Master title style</a:t>
            </a:r>
            <a:endParaRPr lang="en-GB"/>
          </a:p>
        </p:txBody>
      </p:sp>
    </p:spTree>
    <p:extLst>
      <p:ext uri="{BB962C8B-B14F-4D97-AF65-F5344CB8AC3E}">
        <p14:creationId xmlns:p14="http://schemas.microsoft.com/office/powerpoint/2010/main" val="4077196917"/>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5913899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5" r:id="rId4"/>
    <p:sldLayoutId id="2147483666" r:id="rId5"/>
    <p:sldLayoutId id="2147483678" r:id="rId6"/>
    <p:sldLayoutId id="2147483675" r:id="rId7"/>
    <p:sldLayoutId id="2147483672" r:id="rId8"/>
    <p:sldLayoutId id="2147483667" r:id="rId9"/>
    <p:sldLayoutId id="2147483679" r:id="rId10"/>
  </p:sldLayoutIdLst>
  <p:txStyles>
    <p:titleStyle>
      <a:lvl1pPr algn="l" defTabSz="685783" rtl="0" eaLnBrk="1" latinLnBrk="0" hangingPunct="1">
        <a:lnSpc>
          <a:spcPct val="90000"/>
        </a:lnSpc>
        <a:spcBef>
          <a:spcPct val="0"/>
        </a:spcBef>
        <a:buNone/>
        <a:defRPr sz="33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7.png"/><Relationship Id="rId7" Type="http://schemas.microsoft.com/office/2007/relationships/hdphoto" Target="../media/hdphoto4.wdp"/><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1.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jpeg"/><Relationship Id="rId7" Type="http://schemas.openxmlformats.org/officeDocument/2006/relationships/image" Target="../media/image57.png"/><Relationship Id="rId2" Type="http://schemas.openxmlformats.org/officeDocument/2006/relationships/image" Target="../media/image52.jpg"/><Relationship Id="rId1" Type="http://schemas.openxmlformats.org/officeDocument/2006/relationships/slideLayout" Target="../slideLayouts/slideLayout10.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 Id="rId9" Type="http://schemas.openxmlformats.org/officeDocument/2006/relationships/image" Target="../media/image59.jpeg"/></Relationships>
</file>

<file path=ppt/slides/_rels/slide1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image" Target="../media/image67.png"/><Relationship Id="rId7" Type="http://schemas.openxmlformats.org/officeDocument/2006/relationships/image" Target="../media/image69.emf"/><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oleObject" Target="../embeddings/oleObject1.bin"/><Relationship Id="rId5" Type="http://schemas.openxmlformats.org/officeDocument/2006/relationships/image" Target="../media/image57.png"/><Relationship Id="rId4" Type="http://schemas.openxmlformats.org/officeDocument/2006/relationships/image" Target="../media/image68.png"/><Relationship Id="rId9" Type="http://schemas.openxmlformats.org/officeDocument/2006/relationships/image" Target="../media/image70.emf"/></Relationships>
</file>

<file path=ppt/slides/_rels/slide1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5.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4.tif"/><Relationship Id="rId7" Type="http://schemas.openxmlformats.org/officeDocument/2006/relationships/image" Target="../media/image27.jpeg"/><Relationship Id="rId2" Type="http://schemas.openxmlformats.org/officeDocument/2006/relationships/image" Target="../media/image23.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6.png"/><Relationship Id="rId4" Type="http://schemas.openxmlformats.org/officeDocument/2006/relationships/image" Target="../media/image25.tif"/></Relationships>
</file>

<file path=ppt/slides/_rels/slide7.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jpeg"/></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43.png"/><Relationship Id="rId3" Type="http://schemas.openxmlformats.org/officeDocument/2006/relationships/image" Target="../media/image35.png"/><Relationship Id="rId7" Type="http://schemas.openxmlformats.org/officeDocument/2006/relationships/image" Target="../media/image38.png"/><Relationship Id="rId12" Type="http://schemas.openxmlformats.org/officeDocument/2006/relationships/image" Target="../media/image42.png"/><Relationship Id="rId2" Type="http://schemas.openxmlformats.org/officeDocument/2006/relationships/image" Target="../media/image34.png"/><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41.png"/><Relationship Id="rId5" Type="http://schemas.openxmlformats.org/officeDocument/2006/relationships/image" Target="../media/image37.png"/><Relationship Id="rId10" Type="http://schemas.openxmlformats.org/officeDocument/2006/relationships/image" Target="../media/image40.png"/><Relationship Id="rId4" Type="http://schemas.openxmlformats.org/officeDocument/2006/relationships/image" Target="../media/image36.png"/><Relationship Id="rId9" Type="http://schemas.openxmlformats.org/officeDocument/2006/relationships/image" Target="../media/image39.png"/><Relationship Id="rId14" Type="http://schemas.openxmlformats.org/officeDocument/2006/relationships/image" Target="../media/image44.png"/></Relationships>
</file>

<file path=ppt/slides/_rels/slide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4006C-39FC-325F-A968-1669B2A897E1}"/>
              </a:ext>
            </a:extLst>
          </p:cNvPr>
          <p:cNvSpPr>
            <a:spLocks noGrp="1"/>
          </p:cNvSpPr>
          <p:nvPr>
            <p:ph type="ctrTitle"/>
          </p:nvPr>
        </p:nvSpPr>
        <p:spPr>
          <a:xfrm>
            <a:off x="138113" y="445871"/>
            <a:ext cx="8867774" cy="2387600"/>
          </a:xfrm>
        </p:spPr>
        <p:txBody>
          <a:bodyPr>
            <a:normAutofit/>
          </a:bodyPr>
          <a:lstStyle/>
          <a:p>
            <a:pPr algn="l"/>
            <a:r>
              <a:rPr lang="en-US" sz="3200" b="0" i="0" dirty="0">
                <a:solidFill>
                  <a:schemeClr val="accent1"/>
                </a:solidFill>
                <a:effectLst/>
                <a:latin typeface="Aptos" panose="020B0004020202020204" pitchFamily="34" charset="0"/>
              </a:rPr>
              <a:t>The Ballidon glass burial experiment: A model for HLW glass behaviour in complex natural systems</a:t>
            </a:r>
            <a:endParaRPr lang="en-GB" sz="3200" dirty="0">
              <a:solidFill>
                <a:schemeClr val="accent1"/>
              </a:solidFill>
            </a:endParaRPr>
          </a:p>
        </p:txBody>
      </p:sp>
      <p:sp>
        <p:nvSpPr>
          <p:cNvPr id="3" name="Subtitle 2">
            <a:extLst>
              <a:ext uri="{FF2B5EF4-FFF2-40B4-BE49-F238E27FC236}">
                <a16:creationId xmlns:a16="http://schemas.microsoft.com/office/drawing/2014/main" id="{9D7308A9-1C39-4F9F-7CF7-B41A81FCFB50}"/>
              </a:ext>
            </a:extLst>
          </p:cNvPr>
          <p:cNvSpPr>
            <a:spLocks noGrp="1"/>
          </p:cNvSpPr>
          <p:nvPr>
            <p:ph type="subTitle" idx="1"/>
          </p:nvPr>
        </p:nvSpPr>
        <p:spPr>
          <a:xfrm>
            <a:off x="85725" y="5070344"/>
            <a:ext cx="6858000" cy="1655762"/>
          </a:xfrm>
        </p:spPr>
        <p:txBody>
          <a:bodyPr/>
          <a:lstStyle/>
          <a:p>
            <a:pPr marL="457200"/>
            <a:r>
              <a:rPr lang="en-GB" sz="2000" kern="1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Garry Manifold</a:t>
            </a:r>
            <a:r>
              <a:rPr lang="en-GB" sz="2000" kern="100" dirty="0">
                <a:solidFill>
                  <a:schemeClr val="tx2"/>
                </a:solidFill>
                <a:latin typeface="Calibri" panose="020F0502020204030204" pitchFamily="34" charset="0"/>
                <a:ea typeface="Calibri" panose="020F0502020204030204" pitchFamily="34" charset="0"/>
                <a:cs typeface="Times New Roman" panose="02020603050405020304" pitchFamily="18" charset="0"/>
              </a:rPr>
              <a:t>, 3</a:t>
            </a:r>
            <a:r>
              <a:rPr lang="en-GB" sz="2000" kern="100" baseline="30000" dirty="0">
                <a:solidFill>
                  <a:schemeClr val="tx2"/>
                </a:solidFill>
                <a:latin typeface="Calibri" panose="020F0502020204030204" pitchFamily="34" charset="0"/>
                <a:ea typeface="Calibri" panose="020F0502020204030204" pitchFamily="34" charset="0"/>
                <a:cs typeface="Times New Roman" panose="02020603050405020304" pitchFamily="18" charset="0"/>
              </a:rPr>
              <a:t>rd</a:t>
            </a:r>
            <a:r>
              <a:rPr lang="en-GB" sz="2000" kern="100" dirty="0">
                <a:solidFill>
                  <a:schemeClr val="tx2"/>
                </a:solidFill>
                <a:latin typeface="Calibri" panose="020F0502020204030204" pitchFamily="34" charset="0"/>
                <a:ea typeface="Calibri" panose="020F0502020204030204" pitchFamily="34" charset="0"/>
                <a:cs typeface="Times New Roman" panose="02020603050405020304" pitchFamily="18" charset="0"/>
              </a:rPr>
              <a:t> year PhD student</a:t>
            </a:r>
            <a:endParaRPr lang="en-GB" sz="2000" kern="1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p>
            <a:pPr marL="457200"/>
            <a:r>
              <a:rPr lang="en-GB" sz="1800" kern="1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Dr Clare Thorpe</a:t>
            </a:r>
          </a:p>
          <a:p>
            <a:pPr marL="457200"/>
            <a:r>
              <a:rPr lang="en-GB" sz="1800" kern="1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Professor Russell Hand</a:t>
            </a:r>
          </a:p>
          <a:p>
            <a:endParaRPr lang="en-GB" dirty="0"/>
          </a:p>
        </p:txBody>
      </p:sp>
      <p:pic>
        <p:nvPicPr>
          <p:cNvPr id="5" name="Picture 4">
            <a:extLst>
              <a:ext uri="{FF2B5EF4-FFF2-40B4-BE49-F238E27FC236}">
                <a16:creationId xmlns:a16="http://schemas.microsoft.com/office/drawing/2014/main" id="{B3AC1E20-6E50-AFE8-07B1-EE7950012DD8}"/>
              </a:ext>
            </a:extLst>
          </p:cNvPr>
          <p:cNvPicPr>
            <a:picLocks noChangeAspect="1"/>
          </p:cNvPicPr>
          <p:nvPr/>
        </p:nvPicPr>
        <p:blipFill>
          <a:blip r:embed="rId2"/>
          <a:stretch>
            <a:fillRect/>
          </a:stretch>
        </p:blipFill>
        <p:spPr>
          <a:xfrm>
            <a:off x="6743700" y="6043033"/>
            <a:ext cx="2114550" cy="651771"/>
          </a:xfrm>
          <a:prstGeom prst="rect">
            <a:avLst/>
          </a:prstGeom>
        </p:spPr>
      </p:pic>
    </p:spTree>
    <p:extLst>
      <p:ext uri="{BB962C8B-B14F-4D97-AF65-F5344CB8AC3E}">
        <p14:creationId xmlns:p14="http://schemas.microsoft.com/office/powerpoint/2010/main" val="3808239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395A9-6C41-46AC-9505-941DED3E1708}"/>
              </a:ext>
            </a:extLst>
          </p:cNvPr>
          <p:cNvSpPr>
            <a:spLocks noGrp="1"/>
          </p:cNvSpPr>
          <p:nvPr>
            <p:ph type="title"/>
          </p:nvPr>
        </p:nvSpPr>
        <p:spPr>
          <a:xfrm>
            <a:off x="217170" y="365129"/>
            <a:ext cx="6361810" cy="1325563"/>
          </a:xfrm>
        </p:spPr>
        <p:txBody>
          <a:bodyPr>
            <a:normAutofit/>
          </a:bodyPr>
          <a:lstStyle/>
          <a:p>
            <a:r>
              <a:rPr lang="en-US" sz="2400" dirty="0"/>
              <a:t>Sample 16: High magnification SEM</a:t>
            </a:r>
            <a:br>
              <a:rPr lang="en-US" sz="2400" dirty="0"/>
            </a:br>
            <a:r>
              <a:rPr lang="en-US" sz="2400" dirty="0"/>
              <a:t>analysis of an altered silica microstructure</a:t>
            </a:r>
            <a:endParaRPr lang="en-GB" sz="2400" dirty="0"/>
          </a:p>
        </p:txBody>
      </p:sp>
      <p:pic>
        <p:nvPicPr>
          <p:cNvPr id="4" name="Google Shape;86;p1" descr="A close-up of a grey background&#10;&#10;Description automatically generated">
            <a:extLst>
              <a:ext uri="{FF2B5EF4-FFF2-40B4-BE49-F238E27FC236}">
                <a16:creationId xmlns:a16="http://schemas.microsoft.com/office/drawing/2014/main" id="{18B8815A-84F7-10AB-08A4-344DA993B5C8}"/>
              </a:ext>
            </a:extLst>
          </p:cNvPr>
          <p:cNvPicPr preferRelativeResize="0">
            <a:picLocks noGrp="1"/>
          </p:cNvPicPr>
          <p:nvPr>
            <p:ph idx="1"/>
          </p:nvPr>
        </p:nvPicPr>
        <p:blipFill rotWithShape="1">
          <a:blip r:embed="rId2">
            <a:alphaModFix/>
          </a:blip>
          <a:srcRect/>
          <a:stretch/>
        </p:blipFill>
        <p:spPr>
          <a:xfrm>
            <a:off x="2188431" y="4397920"/>
            <a:ext cx="2212845" cy="2175669"/>
          </a:xfrm>
          <a:prstGeom prst="rect">
            <a:avLst/>
          </a:prstGeom>
          <a:noFill/>
          <a:ln>
            <a:noFill/>
          </a:ln>
        </p:spPr>
      </p:pic>
      <p:pic>
        <p:nvPicPr>
          <p:cNvPr id="5" name="Google Shape;87;p1">
            <a:extLst>
              <a:ext uri="{FF2B5EF4-FFF2-40B4-BE49-F238E27FC236}">
                <a16:creationId xmlns:a16="http://schemas.microsoft.com/office/drawing/2014/main" id="{AC8C795B-174D-FC1F-5749-4AB911AE675B}"/>
              </a:ext>
            </a:extLst>
          </p:cNvPr>
          <p:cNvPicPr preferRelativeResize="0"/>
          <p:nvPr/>
        </p:nvPicPr>
        <p:blipFill rotWithShape="1">
          <a:blip r:embed="rId3">
            <a:alphaModFix/>
          </a:blip>
          <a:srcRect/>
          <a:stretch/>
        </p:blipFill>
        <p:spPr>
          <a:xfrm>
            <a:off x="4476100" y="4391393"/>
            <a:ext cx="2219483" cy="2182196"/>
          </a:xfrm>
          <a:prstGeom prst="rect">
            <a:avLst/>
          </a:prstGeom>
          <a:noFill/>
          <a:ln>
            <a:noFill/>
          </a:ln>
        </p:spPr>
      </p:pic>
      <p:pic>
        <p:nvPicPr>
          <p:cNvPr id="6" name="Google Shape;88;p1" descr="A close-up of a grey surface&#10;&#10;Description automatically generated">
            <a:extLst>
              <a:ext uri="{FF2B5EF4-FFF2-40B4-BE49-F238E27FC236}">
                <a16:creationId xmlns:a16="http://schemas.microsoft.com/office/drawing/2014/main" id="{9BA164B9-1C72-F3C1-D527-B43D36B1FA9E}"/>
              </a:ext>
            </a:extLst>
          </p:cNvPr>
          <p:cNvPicPr preferRelativeResize="0"/>
          <p:nvPr/>
        </p:nvPicPr>
        <p:blipFill rotWithShape="1">
          <a:blip r:embed="rId4">
            <a:alphaModFix/>
          </a:blip>
          <a:srcRect/>
          <a:stretch/>
        </p:blipFill>
        <p:spPr>
          <a:xfrm>
            <a:off x="6770407" y="4397920"/>
            <a:ext cx="2219483" cy="2182196"/>
          </a:xfrm>
          <a:prstGeom prst="rect">
            <a:avLst/>
          </a:prstGeom>
          <a:noFill/>
          <a:ln>
            <a:noFill/>
          </a:ln>
        </p:spPr>
      </p:pic>
      <p:pic>
        <p:nvPicPr>
          <p:cNvPr id="7" name="Picture 6">
            <a:extLst>
              <a:ext uri="{FF2B5EF4-FFF2-40B4-BE49-F238E27FC236}">
                <a16:creationId xmlns:a16="http://schemas.microsoft.com/office/drawing/2014/main" id="{66ACE1F5-D032-08C7-D1D3-088F455A0E83}"/>
              </a:ext>
            </a:extLst>
          </p:cNvPr>
          <p:cNvPicPr>
            <a:picLocks noChangeAspect="1"/>
          </p:cNvPicPr>
          <p:nvPr/>
        </p:nvPicPr>
        <p:blipFill>
          <a:blip r:embed="rId5"/>
          <a:stretch>
            <a:fillRect/>
          </a:stretch>
        </p:blipFill>
        <p:spPr>
          <a:xfrm>
            <a:off x="6150667" y="1856387"/>
            <a:ext cx="2825947" cy="2119460"/>
          </a:xfrm>
          <a:prstGeom prst="rect">
            <a:avLst/>
          </a:prstGeom>
        </p:spPr>
      </p:pic>
      <p:pic>
        <p:nvPicPr>
          <p:cNvPr id="8" name="Picture 7">
            <a:extLst>
              <a:ext uri="{FF2B5EF4-FFF2-40B4-BE49-F238E27FC236}">
                <a16:creationId xmlns:a16="http://schemas.microsoft.com/office/drawing/2014/main" id="{96AE7BF2-6116-43C2-A09C-D2490E11EC3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42000"/>
                    </a14:imgEffect>
                  </a14:imgLayer>
                </a14:imgProps>
              </a:ext>
            </a:extLst>
          </a:blip>
          <a:stretch>
            <a:fillRect/>
          </a:stretch>
        </p:blipFill>
        <p:spPr>
          <a:xfrm>
            <a:off x="235495" y="1857334"/>
            <a:ext cx="2850673" cy="2119459"/>
          </a:xfrm>
          <a:prstGeom prst="rect">
            <a:avLst/>
          </a:prstGeom>
        </p:spPr>
      </p:pic>
      <p:pic>
        <p:nvPicPr>
          <p:cNvPr id="9" name="Picture 8">
            <a:extLst>
              <a:ext uri="{FF2B5EF4-FFF2-40B4-BE49-F238E27FC236}">
                <a16:creationId xmlns:a16="http://schemas.microsoft.com/office/drawing/2014/main" id="{837CC83D-786F-056D-0F32-FA3FB68F5C55}"/>
              </a:ext>
            </a:extLst>
          </p:cNvPr>
          <p:cNvPicPr>
            <a:picLocks noChangeAspect="1"/>
          </p:cNvPicPr>
          <p:nvPr/>
        </p:nvPicPr>
        <p:blipFill>
          <a:blip r:embed="rId8"/>
          <a:stretch>
            <a:fillRect/>
          </a:stretch>
        </p:blipFill>
        <p:spPr>
          <a:xfrm>
            <a:off x="3200172" y="1856387"/>
            <a:ext cx="2836491" cy="2119460"/>
          </a:xfrm>
          <a:prstGeom prst="rect">
            <a:avLst/>
          </a:prstGeom>
        </p:spPr>
      </p:pic>
      <p:sp>
        <p:nvSpPr>
          <p:cNvPr id="10" name="Rectangle 9">
            <a:extLst>
              <a:ext uri="{FF2B5EF4-FFF2-40B4-BE49-F238E27FC236}">
                <a16:creationId xmlns:a16="http://schemas.microsoft.com/office/drawing/2014/main" id="{6423EFAA-F83E-CBA2-7BC0-EEDFB39950E2}"/>
              </a:ext>
            </a:extLst>
          </p:cNvPr>
          <p:cNvSpPr/>
          <p:nvPr/>
        </p:nvSpPr>
        <p:spPr>
          <a:xfrm>
            <a:off x="2905570" y="5187297"/>
            <a:ext cx="734938" cy="67511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Straight Arrow Connector 11">
            <a:extLst>
              <a:ext uri="{FF2B5EF4-FFF2-40B4-BE49-F238E27FC236}">
                <a16:creationId xmlns:a16="http://schemas.microsoft.com/office/drawing/2014/main" id="{93BDFCF3-6078-3C23-7D8E-24DD4F0A1359}"/>
              </a:ext>
            </a:extLst>
          </p:cNvPr>
          <p:cNvCxnSpPr>
            <a:cxnSpLocks/>
            <a:endCxn id="5" idx="1"/>
          </p:cNvCxnSpPr>
          <p:nvPr/>
        </p:nvCxnSpPr>
        <p:spPr>
          <a:xfrm flipV="1">
            <a:off x="3640508" y="5482491"/>
            <a:ext cx="835592" cy="2118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665CEF6C-5EA7-0FC8-B147-5563F5093D10}"/>
              </a:ext>
            </a:extLst>
          </p:cNvPr>
          <p:cNvSpPr/>
          <p:nvPr/>
        </p:nvSpPr>
        <p:spPr>
          <a:xfrm>
            <a:off x="4742916" y="4672113"/>
            <a:ext cx="1170774" cy="116912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Arrow Connector 18">
            <a:extLst>
              <a:ext uri="{FF2B5EF4-FFF2-40B4-BE49-F238E27FC236}">
                <a16:creationId xmlns:a16="http://schemas.microsoft.com/office/drawing/2014/main" id="{DD784F45-CEE4-FC9D-2481-B8677751F85B}"/>
              </a:ext>
            </a:extLst>
          </p:cNvPr>
          <p:cNvCxnSpPr>
            <a:stCxn id="17" idx="3"/>
          </p:cNvCxnSpPr>
          <p:nvPr/>
        </p:nvCxnSpPr>
        <p:spPr>
          <a:xfrm>
            <a:off x="5913690" y="5256673"/>
            <a:ext cx="856717"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6667EEF0-E814-88D7-C460-E02A89B9172A}"/>
              </a:ext>
            </a:extLst>
          </p:cNvPr>
          <p:cNvSpPr txBox="1"/>
          <p:nvPr/>
        </p:nvSpPr>
        <p:spPr>
          <a:xfrm>
            <a:off x="68289" y="4672113"/>
            <a:ext cx="2076513" cy="1569660"/>
          </a:xfrm>
          <a:prstGeom prst="rect">
            <a:avLst/>
          </a:prstGeom>
          <a:noFill/>
        </p:spPr>
        <p:txBody>
          <a:bodyPr wrap="square">
            <a:spAutoFit/>
          </a:bodyPr>
          <a:lstStyle/>
          <a:p>
            <a:r>
              <a:rPr lang="en-US" sz="1600" dirty="0">
                <a:latin typeface="Calibri" panose="020F0502020204030204" pitchFamily="34" charset="0"/>
                <a:ea typeface="Calibri" panose="020F0502020204030204" pitchFamily="34" charset="0"/>
                <a:cs typeface="Calibri" panose="020F0502020204030204" pitchFamily="34" charset="0"/>
              </a:rPr>
              <a:t>Zooming in on the low-contrast bands (low Z number) reveals what appear to be agglomerates of silica rich particles. </a:t>
            </a:r>
            <a:endParaRPr lang="en-GB" sz="1600" dirty="0">
              <a:latin typeface="Calibri" panose="020F0502020204030204" pitchFamily="34" charset="0"/>
              <a:ea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62825D84-3BFD-57A3-8C37-9492DBBBCE53}"/>
              </a:ext>
            </a:extLst>
          </p:cNvPr>
          <p:cNvSpPr txBox="1"/>
          <p:nvPr/>
        </p:nvSpPr>
        <p:spPr>
          <a:xfrm>
            <a:off x="2632074" y="1861613"/>
            <a:ext cx="454094" cy="369332"/>
          </a:xfrm>
          <a:prstGeom prst="rect">
            <a:avLst/>
          </a:prstGeom>
          <a:noFill/>
        </p:spPr>
        <p:txBody>
          <a:bodyPr wrap="square" rtlCol="0">
            <a:spAutoFit/>
          </a:bodyPr>
          <a:lstStyle/>
          <a:p>
            <a:r>
              <a:rPr lang="en-US" dirty="0">
                <a:solidFill>
                  <a:schemeClr val="bg1"/>
                </a:solidFill>
              </a:rPr>
              <a:t>Si</a:t>
            </a:r>
            <a:endParaRPr lang="en-GB" dirty="0">
              <a:solidFill>
                <a:schemeClr val="bg1"/>
              </a:solidFill>
            </a:endParaRPr>
          </a:p>
        </p:txBody>
      </p:sp>
      <p:sp>
        <p:nvSpPr>
          <p:cNvPr id="22" name="TextBox 21">
            <a:extLst>
              <a:ext uri="{FF2B5EF4-FFF2-40B4-BE49-F238E27FC236}">
                <a16:creationId xmlns:a16="http://schemas.microsoft.com/office/drawing/2014/main" id="{40E9B329-F931-2340-01E8-AD8FED3C7625}"/>
              </a:ext>
            </a:extLst>
          </p:cNvPr>
          <p:cNvSpPr txBox="1"/>
          <p:nvPr/>
        </p:nvSpPr>
        <p:spPr>
          <a:xfrm>
            <a:off x="5490599" y="1921572"/>
            <a:ext cx="546064" cy="369332"/>
          </a:xfrm>
          <a:prstGeom prst="rect">
            <a:avLst/>
          </a:prstGeom>
          <a:noFill/>
        </p:spPr>
        <p:txBody>
          <a:bodyPr wrap="square" rtlCol="0">
            <a:spAutoFit/>
          </a:bodyPr>
          <a:lstStyle/>
          <a:p>
            <a:r>
              <a:rPr lang="en-US" dirty="0">
                <a:solidFill>
                  <a:schemeClr val="bg1"/>
                </a:solidFill>
              </a:rPr>
              <a:t>Nd</a:t>
            </a:r>
            <a:endParaRPr lang="en-GB" dirty="0">
              <a:solidFill>
                <a:schemeClr val="bg1"/>
              </a:solidFill>
            </a:endParaRPr>
          </a:p>
        </p:txBody>
      </p:sp>
      <p:sp>
        <p:nvSpPr>
          <p:cNvPr id="23" name="TextBox 22">
            <a:extLst>
              <a:ext uri="{FF2B5EF4-FFF2-40B4-BE49-F238E27FC236}">
                <a16:creationId xmlns:a16="http://schemas.microsoft.com/office/drawing/2014/main" id="{7B8EA702-6AF3-6296-71CF-9AF79A171528}"/>
              </a:ext>
            </a:extLst>
          </p:cNvPr>
          <p:cNvSpPr txBox="1"/>
          <p:nvPr/>
        </p:nvSpPr>
        <p:spPr>
          <a:xfrm>
            <a:off x="8544554" y="1899769"/>
            <a:ext cx="546064" cy="369332"/>
          </a:xfrm>
          <a:prstGeom prst="rect">
            <a:avLst/>
          </a:prstGeom>
          <a:noFill/>
        </p:spPr>
        <p:txBody>
          <a:bodyPr wrap="square" rtlCol="0">
            <a:spAutoFit/>
          </a:bodyPr>
          <a:lstStyle/>
          <a:p>
            <a:r>
              <a:rPr lang="en-US" dirty="0">
                <a:solidFill>
                  <a:schemeClr val="bg1"/>
                </a:solidFill>
              </a:rPr>
              <a:t>P</a:t>
            </a:r>
            <a:endParaRPr lang="en-GB" dirty="0">
              <a:solidFill>
                <a:schemeClr val="bg1"/>
              </a:solidFill>
            </a:endParaRPr>
          </a:p>
        </p:txBody>
      </p:sp>
      <p:sp>
        <p:nvSpPr>
          <p:cNvPr id="25" name="TextBox 24">
            <a:extLst>
              <a:ext uri="{FF2B5EF4-FFF2-40B4-BE49-F238E27FC236}">
                <a16:creationId xmlns:a16="http://schemas.microsoft.com/office/drawing/2014/main" id="{B2E6238D-3A49-C6B0-7356-49A9738D7DC7}"/>
              </a:ext>
            </a:extLst>
          </p:cNvPr>
          <p:cNvSpPr txBox="1"/>
          <p:nvPr/>
        </p:nvSpPr>
        <p:spPr>
          <a:xfrm>
            <a:off x="978494" y="3933401"/>
            <a:ext cx="7678396" cy="369332"/>
          </a:xfrm>
          <a:prstGeom prst="rect">
            <a:avLst/>
          </a:prstGeom>
          <a:noFill/>
        </p:spPr>
        <p:txBody>
          <a:bodyPr wrap="square">
            <a:spAutoFit/>
          </a:bodyPr>
          <a:lstStyle/>
          <a:p>
            <a:r>
              <a:rPr lang="en-US" sz="1800" dirty="0">
                <a:latin typeface="Calibri" panose="020F0502020204030204" pitchFamily="34" charset="0"/>
                <a:ea typeface="Calibri" panose="020F0502020204030204" pitchFamily="34" charset="0"/>
                <a:cs typeface="Calibri" panose="020F0502020204030204" pitchFamily="34" charset="0"/>
              </a:rPr>
              <a:t>EDS images of Si appear as a negative of lanthanides, phosphorus and calcium </a:t>
            </a:r>
          </a:p>
        </p:txBody>
      </p:sp>
    </p:spTree>
    <p:extLst>
      <p:ext uri="{BB962C8B-B14F-4D97-AF65-F5344CB8AC3E}">
        <p14:creationId xmlns:p14="http://schemas.microsoft.com/office/powerpoint/2010/main" val="41834373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61838B-A07C-9A5F-D598-9A5473811FD7}"/>
            </a:ext>
          </a:extLst>
        </p:cNvPr>
        <p:cNvGrpSpPr/>
        <p:nvPr/>
      </p:nvGrpSpPr>
      <p:grpSpPr>
        <a:xfrm>
          <a:off x="0" y="0"/>
          <a:ext cx="0" cy="0"/>
          <a:chOff x="0" y="0"/>
          <a:chExt cx="0" cy="0"/>
        </a:xfrm>
      </p:grpSpPr>
      <p:pic>
        <p:nvPicPr>
          <p:cNvPr id="3" name="Picture 2" descr="A close-up of a frozen waterfall&#10;&#10;Description automatically generated">
            <a:extLst>
              <a:ext uri="{FF2B5EF4-FFF2-40B4-BE49-F238E27FC236}">
                <a16:creationId xmlns:a16="http://schemas.microsoft.com/office/drawing/2014/main" id="{AC8F73F4-2AED-8187-958A-445DC87699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30332" y="4008813"/>
            <a:ext cx="3586817" cy="2683107"/>
          </a:xfrm>
          <a:prstGeom prst="rect">
            <a:avLst/>
          </a:prstGeom>
          <a:solidFill>
            <a:schemeClr val="tx1"/>
          </a:solidFill>
        </p:spPr>
      </p:pic>
      <p:pic>
        <p:nvPicPr>
          <p:cNvPr id="5" name="Picture 4" descr="A close-up of a snow&#10;&#10;Description automatically generated">
            <a:extLst>
              <a:ext uri="{FF2B5EF4-FFF2-40B4-BE49-F238E27FC236}">
                <a16:creationId xmlns:a16="http://schemas.microsoft.com/office/drawing/2014/main" id="{49E74A6C-C206-7677-98F3-9DF8DEAFB8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58314" y="1114422"/>
            <a:ext cx="1804952" cy="1804952"/>
          </a:xfrm>
          <a:prstGeom prst="rect">
            <a:avLst/>
          </a:prstGeom>
        </p:spPr>
      </p:pic>
      <p:pic>
        <p:nvPicPr>
          <p:cNvPr id="11" name="Picture 10" descr="A light in the sky&#10;&#10;Description automatically generated">
            <a:extLst>
              <a:ext uri="{FF2B5EF4-FFF2-40B4-BE49-F238E27FC236}">
                <a16:creationId xmlns:a16="http://schemas.microsoft.com/office/drawing/2014/main" id="{570EF14E-B745-53EB-B782-655B195CA5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006" y="3769214"/>
            <a:ext cx="1804953" cy="1778392"/>
          </a:xfrm>
          <a:prstGeom prst="rect">
            <a:avLst/>
          </a:prstGeom>
        </p:spPr>
      </p:pic>
      <p:pic>
        <p:nvPicPr>
          <p:cNvPr id="15" name="Picture 14" descr="A close-up of a microscope&#10;&#10;Description automatically generated">
            <a:extLst>
              <a:ext uri="{FF2B5EF4-FFF2-40B4-BE49-F238E27FC236}">
                <a16:creationId xmlns:a16="http://schemas.microsoft.com/office/drawing/2014/main" id="{39AEEA88-D37D-FC63-83A1-C3420A7099B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11431" y="1114420"/>
            <a:ext cx="1804953" cy="1804953"/>
          </a:xfrm>
          <a:prstGeom prst="rect">
            <a:avLst/>
          </a:prstGeom>
        </p:spPr>
      </p:pic>
      <p:pic>
        <p:nvPicPr>
          <p:cNvPr id="17" name="Picture 16" descr="A close-up of a black and white image&#10;&#10;Description automatically generated">
            <a:extLst>
              <a:ext uri="{FF2B5EF4-FFF2-40B4-BE49-F238E27FC236}">
                <a16:creationId xmlns:a16="http://schemas.microsoft.com/office/drawing/2014/main" id="{1F46243A-89CA-9A72-85CA-B8440C52527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90034" y="1114419"/>
            <a:ext cx="1804952" cy="1789317"/>
          </a:xfrm>
          <a:prstGeom prst="rect">
            <a:avLst/>
          </a:prstGeom>
        </p:spPr>
      </p:pic>
      <p:pic>
        <p:nvPicPr>
          <p:cNvPr id="18" name="Picture 17">
            <a:extLst>
              <a:ext uri="{FF2B5EF4-FFF2-40B4-BE49-F238E27FC236}">
                <a16:creationId xmlns:a16="http://schemas.microsoft.com/office/drawing/2014/main" id="{91852472-5597-26B4-F21E-88BAB331ECA1}"/>
              </a:ext>
            </a:extLst>
          </p:cNvPr>
          <p:cNvPicPr>
            <a:picLocks noChangeAspect="1"/>
          </p:cNvPicPr>
          <p:nvPr/>
        </p:nvPicPr>
        <p:blipFill>
          <a:blip r:embed="rId7"/>
          <a:stretch>
            <a:fillRect/>
          </a:stretch>
        </p:blipFill>
        <p:spPr>
          <a:xfrm>
            <a:off x="7343774" y="128523"/>
            <a:ext cx="1637300" cy="814452"/>
          </a:xfrm>
          <a:prstGeom prst="rect">
            <a:avLst/>
          </a:prstGeom>
        </p:spPr>
      </p:pic>
      <p:cxnSp>
        <p:nvCxnSpPr>
          <p:cNvPr id="23" name="Straight Connector 22">
            <a:extLst>
              <a:ext uri="{FF2B5EF4-FFF2-40B4-BE49-F238E27FC236}">
                <a16:creationId xmlns:a16="http://schemas.microsoft.com/office/drawing/2014/main" id="{C7BC8610-D5CB-D5F3-CC5C-239962FEF0CD}"/>
              </a:ext>
            </a:extLst>
          </p:cNvPr>
          <p:cNvCxnSpPr>
            <a:cxnSpLocks/>
          </p:cNvCxnSpPr>
          <p:nvPr/>
        </p:nvCxnSpPr>
        <p:spPr>
          <a:xfrm>
            <a:off x="4302809" y="2854958"/>
            <a:ext cx="342900" cy="0"/>
          </a:xfrm>
          <a:prstGeom prst="line">
            <a:avLst/>
          </a:prstGeom>
          <a:ln w="28575">
            <a:solidFill>
              <a:srgbClr val="FFFF00"/>
            </a:solidFill>
          </a:ln>
        </p:spPr>
        <p:style>
          <a:lnRef idx="1">
            <a:schemeClr val="accent4"/>
          </a:lnRef>
          <a:fillRef idx="0">
            <a:schemeClr val="accent4"/>
          </a:fillRef>
          <a:effectRef idx="0">
            <a:schemeClr val="accent4"/>
          </a:effectRef>
          <a:fontRef idx="minor">
            <a:schemeClr val="tx1"/>
          </a:fontRef>
        </p:style>
      </p:cxnSp>
      <p:cxnSp>
        <p:nvCxnSpPr>
          <p:cNvPr id="24" name="Straight Connector 23">
            <a:extLst>
              <a:ext uri="{FF2B5EF4-FFF2-40B4-BE49-F238E27FC236}">
                <a16:creationId xmlns:a16="http://schemas.microsoft.com/office/drawing/2014/main" id="{AE0DF23C-6B3F-F631-F16C-9478440A19E7}"/>
              </a:ext>
            </a:extLst>
          </p:cNvPr>
          <p:cNvCxnSpPr>
            <a:cxnSpLocks/>
          </p:cNvCxnSpPr>
          <p:nvPr/>
        </p:nvCxnSpPr>
        <p:spPr>
          <a:xfrm>
            <a:off x="6298115" y="2854958"/>
            <a:ext cx="409575" cy="0"/>
          </a:xfrm>
          <a:prstGeom prst="line">
            <a:avLst/>
          </a:prstGeom>
          <a:ln w="28575">
            <a:solidFill>
              <a:srgbClr val="FFFF00"/>
            </a:solidFill>
          </a:ln>
        </p:spPr>
        <p:style>
          <a:lnRef idx="1">
            <a:schemeClr val="accent4"/>
          </a:lnRef>
          <a:fillRef idx="0">
            <a:schemeClr val="accent4"/>
          </a:fillRef>
          <a:effectRef idx="0">
            <a:schemeClr val="accent4"/>
          </a:effectRef>
          <a:fontRef idx="minor">
            <a:schemeClr val="tx1"/>
          </a:fontRef>
        </p:style>
      </p:cxnSp>
      <p:cxnSp>
        <p:nvCxnSpPr>
          <p:cNvPr id="28" name="Straight Connector 27">
            <a:extLst>
              <a:ext uri="{FF2B5EF4-FFF2-40B4-BE49-F238E27FC236}">
                <a16:creationId xmlns:a16="http://schemas.microsoft.com/office/drawing/2014/main" id="{F6159A45-DC4C-70AB-71A6-876EA5205A89}"/>
              </a:ext>
            </a:extLst>
          </p:cNvPr>
          <p:cNvCxnSpPr>
            <a:cxnSpLocks/>
          </p:cNvCxnSpPr>
          <p:nvPr/>
        </p:nvCxnSpPr>
        <p:spPr>
          <a:xfrm>
            <a:off x="8029390" y="2854958"/>
            <a:ext cx="409575" cy="0"/>
          </a:xfrm>
          <a:prstGeom prst="line">
            <a:avLst/>
          </a:prstGeom>
          <a:ln w="28575">
            <a:solidFill>
              <a:srgbClr val="FFFF00"/>
            </a:solidFill>
          </a:ln>
        </p:spPr>
        <p:style>
          <a:lnRef idx="1">
            <a:schemeClr val="accent4"/>
          </a:lnRef>
          <a:fillRef idx="0">
            <a:schemeClr val="accent4"/>
          </a:fillRef>
          <a:effectRef idx="0">
            <a:schemeClr val="accent4"/>
          </a:effectRef>
          <a:fontRef idx="minor">
            <a:schemeClr val="tx1"/>
          </a:fontRef>
        </p:style>
      </p:cxnSp>
      <p:cxnSp>
        <p:nvCxnSpPr>
          <p:cNvPr id="40" name="Straight Arrow Connector 39">
            <a:extLst>
              <a:ext uri="{FF2B5EF4-FFF2-40B4-BE49-F238E27FC236}">
                <a16:creationId xmlns:a16="http://schemas.microsoft.com/office/drawing/2014/main" id="{CD7B1D81-B1B8-DCEE-839F-E6C0BC171DAD}"/>
              </a:ext>
            </a:extLst>
          </p:cNvPr>
          <p:cNvCxnSpPr>
            <a:cxnSpLocks/>
            <a:stCxn id="38" idx="2"/>
          </p:cNvCxnSpPr>
          <p:nvPr/>
        </p:nvCxnSpPr>
        <p:spPr>
          <a:xfrm flipH="1">
            <a:off x="5464153" y="2909563"/>
            <a:ext cx="2146005" cy="190916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F5ED196D-B229-1794-6783-3345839D8EE7}"/>
              </a:ext>
            </a:extLst>
          </p:cNvPr>
          <p:cNvCxnSpPr>
            <a:cxnSpLocks/>
          </p:cNvCxnSpPr>
          <p:nvPr/>
        </p:nvCxnSpPr>
        <p:spPr>
          <a:xfrm flipH="1">
            <a:off x="4916717" y="2854958"/>
            <a:ext cx="843859" cy="175988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2AF4A71D-4770-F44D-164A-134B347F1E2F}"/>
              </a:ext>
            </a:extLst>
          </p:cNvPr>
          <p:cNvCxnSpPr/>
          <p:nvPr/>
        </p:nvCxnSpPr>
        <p:spPr>
          <a:xfrm>
            <a:off x="3860642" y="2854958"/>
            <a:ext cx="0" cy="151003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DB3C7555-39FE-53AB-4B6D-B1CDC33CB06D}"/>
              </a:ext>
            </a:extLst>
          </p:cNvPr>
          <p:cNvCxnSpPr>
            <a:cxnSpLocks/>
          </p:cNvCxnSpPr>
          <p:nvPr/>
        </p:nvCxnSpPr>
        <p:spPr>
          <a:xfrm>
            <a:off x="841230" y="5474636"/>
            <a:ext cx="492626" cy="0"/>
          </a:xfrm>
          <a:prstGeom prst="line">
            <a:avLst/>
          </a:prstGeom>
          <a:ln w="28575">
            <a:solidFill>
              <a:srgbClr val="FFFF00"/>
            </a:solidFill>
          </a:ln>
        </p:spPr>
        <p:style>
          <a:lnRef idx="1">
            <a:schemeClr val="accent4"/>
          </a:lnRef>
          <a:fillRef idx="0">
            <a:schemeClr val="accent4"/>
          </a:fillRef>
          <a:effectRef idx="0">
            <a:schemeClr val="accent4"/>
          </a:effectRef>
          <a:fontRef idx="minor">
            <a:schemeClr val="tx1"/>
          </a:fontRef>
        </p:style>
      </p:cxnSp>
      <p:cxnSp>
        <p:nvCxnSpPr>
          <p:cNvPr id="71" name="Straight Arrow Connector 70">
            <a:extLst>
              <a:ext uri="{FF2B5EF4-FFF2-40B4-BE49-F238E27FC236}">
                <a16:creationId xmlns:a16="http://schemas.microsoft.com/office/drawing/2014/main" id="{AA3895B7-3305-AA4B-970B-F01EDC06CE61}"/>
              </a:ext>
            </a:extLst>
          </p:cNvPr>
          <p:cNvCxnSpPr>
            <a:cxnSpLocks/>
          </p:cNvCxnSpPr>
          <p:nvPr/>
        </p:nvCxnSpPr>
        <p:spPr>
          <a:xfrm>
            <a:off x="1898959" y="5285996"/>
            <a:ext cx="579321"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1" name="TextBox 90">
            <a:extLst>
              <a:ext uri="{FF2B5EF4-FFF2-40B4-BE49-F238E27FC236}">
                <a16:creationId xmlns:a16="http://schemas.microsoft.com/office/drawing/2014/main" id="{19CDAB22-E01C-AAB1-40F5-B9BA32F51E82}"/>
              </a:ext>
            </a:extLst>
          </p:cNvPr>
          <p:cNvSpPr txBox="1"/>
          <p:nvPr/>
        </p:nvSpPr>
        <p:spPr>
          <a:xfrm>
            <a:off x="729246" y="148535"/>
            <a:ext cx="6327564" cy="830997"/>
          </a:xfrm>
          <a:prstGeom prst="rect">
            <a:avLst/>
          </a:prstGeom>
          <a:noFill/>
        </p:spPr>
        <p:txBody>
          <a:bodyPr wrap="square">
            <a:spAutoFit/>
          </a:bodyPr>
          <a:lstStyle/>
          <a:p>
            <a:pPr algn="ctr"/>
            <a:r>
              <a:rPr lang="en-US" sz="2400" dirty="0">
                <a:solidFill>
                  <a:schemeClr val="tx2"/>
                </a:solidFill>
              </a:rPr>
              <a:t>Sample 16: Transmission Electron Microscopy (TEM) analysis</a:t>
            </a:r>
            <a:endParaRPr lang="en-GB" sz="2400" dirty="0">
              <a:solidFill>
                <a:schemeClr val="tx2"/>
              </a:solidFill>
            </a:endParaRPr>
          </a:p>
        </p:txBody>
      </p:sp>
      <p:pic>
        <p:nvPicPr>
          <p:cNvPr id="10" name="Picture 9" descr="A light in the sky&#10;&#10;Description automatically generated">
            <a:extLst>
              <a:ext uri="{FF2B5EF4-FFF2-40B4-BE49-F238E27FC236}">
                <a16:creationId xmlns:a16="http://schemas.microsoft.com/office/drawing/2014/main" id="{1D219AFD-6D48-71EE-D486-7B32735403A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80136" y="4614840"/>
            <a:ext cx="1865531" cy="1865531"/>
          </a:xfrm>
          <a:prstGeom prst="rect">
            <a:avLst/>
          </a:prstGeom>
        </p:spPr>
      </p:pic>
      <p:sp>
        <p:nvSpPr>
          <p:cNvPr id="12" name="TextBox 11">
            <a:extLst>
              <a:ext uri="{FF2B5EF4-FFF2-40B4-BE49-F238E27FC236}">
                <a16:creationId xmlns:a16="http://schemas.microsoft.com/office/drawing/2014/main" id="{641BAC86-633C-55BC-B2F3-56CA14E7E53A}"/>
              </a:ext>
            </a:extLst>
          </p:cNvPr>
          <p:cNvSpPr txBox="1"/>
          <p:nvPr/>
        </p:nvSpPr>
        <p:spPr>
          <a:xfrm>
            <a:off x="7166785" y="6215543"/>
            <a:ext cx="729246" cy="261610"/>
          </a:xfrm>
          <a:prstGeom prst="rect">
            <a:avLst/>
          </a:prstGeom>
          <a:solidFill>
            <a:schemeClr val="bg1">
              <a:lumMod val="75000"/>
            </a:schemeClr>
          </a:solidFill>
        </p:spPr>
        <p:txBody>
          <a:bodyPr wrap="square" rtlCol="0">
            <a:spAutoFit/>
          </a:bodyPr>
          <a:lstStyle/>
          <a:p>
            <a:r>
              <a:rPr lang="en-US" sz="1100" b="1" dirty="0"/>
              <a:t>10 nmˉ¹</a:t>
            </a:r>
            <a:endParaRPr lang="en-GB" sz="1100" b="1" dirty="0"/>
          </a:p>
        </p:txBody>
      </p:sp>
      <p:cxnSp>
        <p:nvCxnSpPr>
          <p:cNvPr id="14" name="Straight Connector 13">
            <a:extLst>
              <a:ext uri="{FF2B5EF4-FFF2-40B4-BE49-F238E27FC236}">
                <a16:creationId xmlns:a16="http://schemas.microsoft.com/office/drawing/2014/main" id="{8CBA85FA-82E8-70CB-ED1B-9328F33EA13B}"/>
              </a:ext>
            </a:extLst>
          </p:cNvPr>
          <p:cNvCxnSpPr>
            <a:cxnSpLocks/>
          </p:cNvCxnSpPr>
          <p:nvPr/>
        </p:nvCxnSpPr>
        <p:spPr>
          <a:xfrm>
            <a:off x="7953680" y="6397624"/>
            <a:ext cx="492626" cy="0"/>
          </a:xfrm>
          <a:prstGeom prst="line">
            <a:avLst/>
          </a:prstGeom>
          <a:ln w="28575">
            <a:solidFill>
              <a:srgbClr val="FFFF00"/>
            </a:solidFill>
          </a:ln>
        </p:spPr>
        <p:style>
          <a:lnRef idx="1">
            <a:schemeClr val="accent4"/>
          </a:lnRef>
          <a:fillRef idx="0">
            <a:schemeClr val="accent4"/>
          </a:fillRef>
          <a:effectRef idx="0">
            <a:schemeClr val="accent4"/>
          </a:effectRef>
          <a:fontRef idx="minor">
            <a:schemeClr val="tx1"/>
          </a:fontRef>
        </p:style>
      </p:cxnSp>
      <p:cxnSp>
        <p:nvCxnSpPr>
          <p:cNvPr id="16" name="Straight Connector 15">
            <a:extLst>
              <a:ext uri="{FF2B5EF4-FFF2-40B4-BE49-F238E27FC236}">
                <a16:creationId xmlns:a16="http://schemas.microsoft.com/office/drawing/2014/main" id="{3FDA63C4-D36B-3B84-5F51-A92384451E02}"/>
              </a:ext>
            </a:extLst>
          </p:cNvPr>
          <p:cNvCxnSpPr>
            <a:cxnSpLocks/>
          </p:cNvCxnSpPr>
          <p:nvPr/>
        </p:nvCxnSpPr>
        <p:spPr>
          <a:xfrm>
            <a:off x="3458990" y="6459502"/>
            <a:ext cx="803304" cy="0"/>
          </a:xfrm>
          <a:prstGeom prst="line">
            <a:avLst/>
          </a:prstGeom>
          <a:ln w="28575">
            <a:solidFill>
              <a:srgbClr val="FFFF00"/>
            </a:solidFill>
          </a:ln>
        </p:spPr>
        <p:style>
          <a:lnRef idx="1">
            <a:schemeClr val="accent4"/>
          </a:lnRef>
          <a:fillRef idx="0">
            <a:schemeClr val="accent4"/>
          </a:fillRef>
          <a:effectRef idx="0">
            <a:schemeClr val="accent4"/>
          </a:effectRef>
          <a:fontRef idx="minor">
            <a:schemeClr val="tx1"/>
          </a:fontRef>
        </p:style>
      </p:cxnSp>
      <p:sp>
        <p:nvSpPr>
          <p:cNvPr id="26" name="TextBox 25">
            <a:extLst>
              <a:ext uri="{FF2B5EF4-FFF2-40B4-BE49-F238E27FC236}">
                <a16:creationId xmlns:a16="http://schemas.microsoft.com/office/drawing/2014/main" id="{D7290575-E730-5AF0-9353-22967E70BE2D}"/>
              </a:ext>
            </a:extLst>
          </p:cNvPr>
          <p:cNvSpPr txBox="1"/>
          <p:nvPr/>
        </p:nvSpPr>
        <p:spPr>
          <a:xfrm>
            <a:off x="2596610" y="6266819"/>
            <a:ext cx="833555" cy="261610"/>
          </a:xfrm>
          <a:prstGeom prst="rect">
            <a:avLst/>
          </a:prstGeom>
          <a:solidFill>
            <a:schemeClr val="bg1">
              <a:lumMod val="75000"/>
            </a:schemeClr>
          </a:solidFill>
        </p:spPr>
        <p:txBody>
          <a:bodyPr wrap="square" rtlCol="0">
            <a:spAutoFit/>
          </a:bodyPr>
          <a:lstStyle/>
          <a:p>
            <a:r>
              <a:rPr lang="en-US" sz="1100" b="1" dirty="0"/>
              <a:t>5 µm</a:t>
            </a:r>
            <a:endParaRPr lang="en-GB" sz="1100" b="1" dirty="0"/>
          </a:p>
        </p:txBody>
      </p:sp>
      <p:cxnSp>
        <p:nvCxnSpPr>
          <p:cNvPr id="32" name="Straight Arrow Connector 31">
            <a:extLst>
              <a:ext uri="{FF2B5EF4-FFF2-40B4-BE49-F238E27FC236}">
                <a16:creationId xmlns:a16="http://schemas.microsoft.com/office/drawing/2014/main" id="{4A652AA0-DD9F-EA5C-963C-2092F80E8BD4}"/>
              </a:ext>
            </a:extLst>
          </p:cNvPr>
          <p:cNvCxnSpPr>
            <a:cxnSpLocks/>
          </p:cNvCxnSpPr>
          <p:nvPr/>
        </p:nvCxnSpPr>
        <p:spPr>
          <a:xfrm flipH="1" flipV="1">
            <a:off x="4916717" y="4640818"/>
            <a:ext cx="2268307" cy="156307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98F7BAC4-50EE-3FAF-6D63-072D66482BD1}"/>
              </a:ext>
            </a:extLst>
          </p:cNvPr>
          <p:cNvCxnSpPr>
            <a:cxnSpLocks/>
          </p:cNvCxnSpPr>
          <p:nvPr/>
        </p:nvCxnSpPr>
        <p:spPr>
          <a:xfrm>
            <a:off x="1848903" y="2788283"/>
            <a:ext cx="658584" cy="247690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B5C4228B-C470-78E8-8544-496CE4001A05}"/>
              </a:ext>
            </a:extLst>
          </p:cNvPr>
          <p:cNvSpPr txBox="1"/>
          <p:nvPr/>
        </p:nvSpPr>
        <p:spPr>
          <a:xfrm>
            <a:off x="3518334" y="2657478"/>
            <a:ext cx="838198" cy="261610"/>
          </a:xfrm>
          <a:prstGeom prst="rect">
            <a:avLst/>
          </a:prstGeom>
          <a:solidFill>
            <a:schemeClr val="bg1">
              <a:lumMod val="75000"/>
            </a:schemeClr>
          </a:solidFill>
        </p:spPr>
        <p:txBody>
          <a:bodyPr wrap="square" rtlCol="0">
            <a:spAutoFit/>
          </a:bodyPr>
          <a:lstStyle/>
          <a:p>
            <a:r>
              <a:rPr lang="en-US" sz="1100" b="1" dirty="0"/>
              <a:t>200 nm</a:t>
            </a:r>
            <a:endParaRPr lang="en-GB" sz="1100" b="1" dirty="0"/>
          </a:p>
        </p:txBody>
      </p:sp>
      <p:sp>
        <p:nvSpPr>
          <p:cNvPr id="37" name="TextBox 36">
            <a:extLst>
              <a:ext uri="{FF2B5EF4-FFF2-40B4-BE49-F238E27FC236}">
                <a16:creationId xmlns:a16="http://schemas.microsoft.com/office/drawing/2014/main" id="{D8AF5E12-129A-40C1-1F38-11F64C1BA162}"/>
              </a:ext>
            </a:extLst>
          </p:cNvPr>
          <p:cNvSpPr txBox="1"/>
          <p:nvPr/>
        </p:nvSpPr>
        <p:spPr>
          <a:xfrm>
            <a:off x="5398714" y="2647689"/>
            <a:ext cx="797773" cy="261610"/>
          </a:xfrm>
          <a:prstGeom prst="rect">
            <a:avLst/>
          </a:prstGeom>
          <a:solidFill>
            <a:schemeClr val="bg2">
              <a:lumMod val="75000"/>
            </a:schemeClr>
          </a:solidFill>
        </p:spPr>
        <p:txBody>
          <a:bodyPr wrap="square" rtlCol="0">
            <a:spAutoFit/>
          </a:bodyPr>
          <a:lstStyle/>
          <a:p>
            <a:r>
              <a:rPr lang="en-US" sz="1100" b="1" dirty="0"/>
              <a:t>1000 nm</a:t>
            </a:r>
            <a:endParaRPr lang="en-GB" sz="1100" b="1" dirty="0"/>
          </a:p>
        </p:txBody>
      </p:sp>
      <p:sp>
        <p:nvSpPr>
          <p:cNvPr id="38" name="TextBox 37">
            <a:extLst>
              <a:ext uri="{FF2B5EF4-FFF2-40B4-BE49-F238E27FC236}">
                <a16:creationId xmlns:a16="http://schemas.microsoft.com/office/drawing/2014/main" id="{91D6CB9A-D317-4916-3471-980B20A2FEBC}"/>
              </a:ext>
            </a:extLst>
          </p:cNvPr>
          <p:cNvSpPr txBox="1"/>
          <p:nvPr/>
        </p:nvSpPr>
        <p:spPr>
          <a:xfrm>
            <a:off x="7267839" y="2647953"/>
            <a:ext cx="684637" cy="261610"/>
          </a:xfrm>
          <a:prstGeom prst="rect">
            <a:avLst/>
          </a:prstGeom>
          <a:solidFill>
            <a:schemeClr val="bg2">
              <a:lumMod val="85000"/>
            </a:schemeClr>
          </a:solidFill>
        </p:spPr>
        <p:txBody>
          <a:bodyPr wrap="square" rtlCol="0">
            <a:spAutoFit/>
          </a:bodyPr>
          <a:lstStyle/>
          <a:p>
            <a:r>
              <a:rPr lang="en-US" sz="1100" b="1" dirty="0"/>
              <a:t>500 nm</a:t>
            </a:r>
            <a:endParaRPr lang="en-GB" sz="1100" b="1" dirty="0"/>
          </a:p>
        </p:txBody>
      </p:sp>
      <p:sp>
        <p:nvSpPr>
          <p:cNvPr id="50" name="TextBox 49">
            <a:extLst>
              <a:ext uri="{FF2B5EF4-FFF2-40B4-BE49-F238E27FC236}">
                <a16:creationId xmlns:a16="http://schemas.microsoft.com/office/drawing/2014/main" id="{4DDD78FE-8808-E0E4-7B73-B4500301B7F7}"/>
              </a:ext>
            </a:extLst>
          </p:cNvPr>
          <p:cNvSpPr txBox="1"/>
          <p:nvPr/>
        </p:nvSpPr>
        <p:spPr>
          <a:xfrm>
            <a:off x="94006" y="5285996"/>
            <a:ext cx="729246" cy="261610"/>
          </a:xfrm>
          <a:prstGeom prst="rect">
            <a:avLst/>
          </a:prstGeom>
          <a:solidFill>
            <a:schemeClr val="bg1">
              <a:lumMod val="75000"/>
            </a:schemeClr>
          </a:solidFill>
        </p:spPr>
        <p:txBody>
          <a:bodyPr wrap="square" rtlCol="0">
            <a:spAutoFit/>
          </a:bodyPr>
          <a:lstStyle/>
          <a:p>
            <a:r>
              <a:rPr lang="en-US" sz="1100" b="1" dirty="0"/>
              <a:t>10 nmˉ¹</a:t>
            </a:r>
            <a:endParaRPr lang="en-GB" sz="1100" b="1" dirty="0"/>
          </a:p>
        </p:txBody>
      </p:sp>
      <p:sp>
        <p:nvSpPr>
          <p:cNvPr id="41" name="Arrow: Left 40">
            <a:extLst>
              <a:ext uri="{FF2B5EF4-FFF2-40B4-BE49-F238E27FC236}">
                <a16:creationId xmlns:a16="http://schemas.microsoft.com/office/drawing/2014/main" id="{384D1095-8F76-3513-252A-674CE74D7DE9}"/>
              </a:ext>
            </a:extLst>
          </p:cNvPr>
          <p:cNvSpPr/>
          <p:nvPr/>
        </p:nvSpPr>
        <p:spPr>
          <a:xfrm>
            <a:off x="3580688" y="5933017"/>
            <a:ext cx="1948439" cy="227114"/>
          </a:xfrm>
          <a:prstGeom prst="lef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TextBox 47">
            <a:extLst>
              <a:ext uri="{FF2B5EF4-FFF2-40B4-BE49-F238E27FC236}">
                <a16:creationId xmlns:a16="http://schemas.microsoft.com/office/drawing/2014/main" id="{3452F95A-F026-E305-DA9D-FC7787DBA6B4}"/>
              </a:ext>
            </a:extLst>
          </p:cNvPr>
          <p:cNvSpPr txBox="1"/>
          <p:nvPr/>
        </p:nvSpPr>
        <p:spPr>
          <a:xfrm>
            <a:off x="3647017" y="6073363"/>
            <a:ext cx="2066820" cy="276999"/>
          </a:xfrm>
          <a:prstGeom prst="rect">
            <a:avLst/>
          </a:prstGeom>
          <a:noFill/>
        </p:spPr>
        <p:txBody>
          <a:bodyPr wrap="square" rtlCol="0">
            <a:spAutoFit/>
          </a:bodyPr>
          <a:lstStyle/>
          <a:p>
            <a:r>
              <a:rPr lang="en-US" sz="1200" dirty="0"/>
              <a:t>Alteration depth increasing</a:t>
            </a:r>
            <a:endParaRPr lang="en-GB" sz="1200" dirty="0"/>
          </a:p>
        </p:txBody>
      </p:sp>
      <p:sp>
        <p:nvSpPr>
          <p:cNvPr id="49" name="TextBox 48">
            <a:extLst>
              <a:ext uri="{FF2B5EF4-FFF2-40B4-BE49-F238E27FC236}">
                <a16:creationId xmlns:a16="http://schemas.microsoft.com/office/drawing/2014/main" id="{2FF9DBB4-884C-D9A6-8DE4-369880096673}"/>
              </a:ext>
            </a:extLst>
          </p:cNvPr>
          <p:cNvSpPr txBox="1"/>
          <p:nvPr/>
        </p:nvSpPr>
        <p:spPr>
          <a:xfrm>
            <a:off x="8247711" y="1114419"/>
            <a:ext cx="988376" cy="307777"/>
          </a:xfrm>
          <a:prstGeom prst="rect">
            <a:avLst/>
          </a:prstGeom>
          <a:noFill/>
        </p:spPr>
        <p:txBody>
          <a:bodyPr wrap="square" rtlCol="0">
            <a:spAutoFit/>
          </a:bodyPr>
          <a:lstStyle/>
          <a:p>
            <a:r>
              <a:rPr lang="en-US" sz="1400" dirty="0">
                <a:solidFill>
                  <a:srgbClr val="FFFF00"/>
                </a:solidFill>
              </a:rPr>
              <a:t>Surface</a:t>
            </a:r>
            <a:endParaRPr lang="en-GB" sz="1400" dirty="0">
              <a:solidFill>
                <a:srgbClr val="FFFF00"/>
              </a:solidFill>
            </a:endParaRPr>
          </a:p>
        </p:txBody>
      </p:sp>
      <p:sp>
        <p:nvSpPr>
          <p:cNvPr id="54" name="TextBox 53">
            <a:extLst>
              <a:ext uri="{FF2B5EF4-FFF2-40B4-BE49-F238E27FC236}">
                <a16:creationId xmlns:a16="http://schemas.microsoft.com/office/drawing/2014/main" id="{DFBF0CF1-F79B-20EC-7816-DA2E087956EE}"/>
              </a:ext>
            </a:extLst>
          </p:cNvPr>
          <p:cNvSpPr txBox="1"/>
          <p:nvPr/>
        </p:nvSpPr>
        <p:spPr>
          <a:xfrm>
            <a:off x="5912985" y="1085274"/>
            <a:ext cx="1520241" cy="307777"/>
          </a:xfrm>
          <a:prstGeom prst="rect">
            <a:avLst/>
          </a:prstGeom>
          <a:noFill/>
        </p:spPr>
        <p:txBody>
          <a:bodyPr wrap="square" rtlCol="0">
            <a:spAutoFit/>
          </a:bodyPr>
          <a:lstStyle/>
          <a:p>
            <a:r>
              <a:rPr lang="en-US" sz="1400" dirty="0">
                <a:solidFill>
                  <a:srgbClr val="FFFF00"/>
                </a:solidFill>
              </a:rPr>
              <a:t>Banded region</a:t>
            </a:r>
            <a:endParaRPr lang="en-GB" sz="1400" dirty="0">
              <a:solidFill>
                <a:srgbClr val="FFFF00"/>
              </a:solidFill>
            </a:endParaRPr>
          </a:p>
        </p:txBody>
      </p:sp>
      <p:sp>
        <p:nvSpPr>
          <p:cNvPr id="55" name="TextBox 54">
            <a:extLst>
              <a:ext uri="{FF2B5EF4-FFF2-40B4-BE49-F238E27FC236}">
                <a16:creationId xmlns:a16="http://schemas.microsoft.com/office/drawing/2014/main" id="{CC6738C3-FF37-FDFE-B1D0-6CADF7387EB5}"/>
              </a:ext>
            </a:extLst>
          </p:cNvPr>
          <p:cNvSpPr txBox="1"/>
          <p:nvPr/>
        </p:nvSpPr>
        <p:spPr>
          <a:xfrm>
            <a:off x="4291856" y="1081795"/>
            <a:ext cx="1520241" cy="307777"/>
          </a:xfrm>
          <a:prstGeom prst="rect">
            <a:avLst/>
          </a:prstGeom>
          <a:noFill/>
        </p:spPr>
        <p:txBody>
          <a:bodyPr wrap="square" rtlCol="0">
            <a:spAutoFit/>
          </a:bodyPr>
          <a:lstStyle/>
          <a:p>
            <a:r>
              <a:rPr lang="en-US" sz="1400" dirty="0">
                <a:solidFill>
                  <a:srgbClr val="FFFF00"/>
                </a:solidFill>
              </a:rPr>
              <a:t>Ru crystals</a:t>
            </a:r>
            <a:endParaRPr lang="en-GB" sz="1400" dirty="0">
              <a:solidFill>
                <a:srgbClr val="FFFF00"/>
              </a:solidFill>
            </a:endParaRPr>
          </a:p>
        </p:txBody>
      </p:sp>
      <p:pic>
        <p:nvPicPr>
          <p:cNvPr id="13" name="Picture 12" descr="A close-up of a black and white image of a cloud&#10;&#10;Description automatically generated">
            <a:extLst>
              <a:ext uri="{FF2B5EF4-FFF2-40B4-BE49-F238E27FC236}">
                <a16:creationId xmlns:a16="http://schemas.microsoft.com/office/drawing/2014/main" id="{B953B812-61AC-79F6-1F03-C280BE31A59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083" y="1114420"/>
            <a:ext cx="1804953" cy="1804953"/>
          </a:xfrm>
          <a:prstGeom prst="rect">
            <a:avLst/>
          </a:prstGeom>
        </p:spPr>
      </p:pic>
      <p:sp>
        <p:nvSpPr>
          <p:cNvPr id="34" name="TextBox 33">
            <a:extLst>
              <a:ext uri="{FF2B5EF4-FFF2-40B4-BE49-F238E27FC236}">
                <a16:creationId xmlns:a16="http://schemas.microsoft.com/office/drawing/2014/main" id="{4C6EB96E-6694-EFAB-25A0-96B66C72F6DC}"/>
              </a:ext>
            </a:extLst>
          </p:cNvPr>
          <p:cNvSpPr txBox="1"/>
          <p:nvPr/>
        </p:nvSpPr>
        <p:spPr>
          <a:xfrm>
            <a:off x="62206" y="2669670"/>
            <a:ext cx="616728" cy="261610"/>
          </a:xfrm>
          <a:prstGeom prst="rect">
            <a:avLst/>
          </a:prstGeom>
          <a:solidFill>
            <a:schemeClr val="bg1">
              <a:lumMod val="75000"/>
            </a:schemeClr>
          </a:solidFill>
        </p:spPr>
        <p:txBody>
          <a:bodyPr wrap="square" rtlCol="0">
            <a:spAutoFit/>
          </a:bodyPr>
          <a:lstStyle/>
          <a:p>
            <a:r>
              <a:rPr lang="en-US" sz="1100" b="1" dirty="0"/>
              <a:t>20 nm</a:t>
            </a:r>
            <a:endParaRPr lang="en-GB" sz="1100" b="1" dirty="0"/>
          </a:p>
        </p:txBody>
      </p:sp>
      <p:cxnSp>
        <p:nvCxnSpPr>
          <p:cNvPr id="20" name="Straight Connector 19">
            <a:extLst>
              <a:ext uri="{FF2B5EF4-FFF2-40B4-BE49-F238E27FC236}">
                <a16:creationId xmlns:a16="http://schemas.microsoft.com/office/drawing/2014/main" id="{58B53A6A-A8D6-6BF4-5E62-C574AD55C2E0}"/>
              </a:ext>
            </a:extLst>
          </p:cNvPr>
          <p:cNvCxnSpPr>
            <a:cxnSpLocks/>
          </p:cNvCxnSpPr>
          <p:nvPr/>
        </p:nvCxnSpPr>
        <p:spPr>
          <a:xfrm>
            <a:off x="729246" y="2869606"/>
            <a:ext cx="342900" cy="0"/>
          </a:xfrm>
          <a:prstGeom prst="line">
            <a:avLst/>
          </a:prstGeom>
          <a:ln w="28575">
            <a:solidFill>
              <a:srgbClr val="FFFF00"/>
            </a:solidFill>
          </a:ln>
        </p:spPr>
        <p:style>
          <a:lnRef idx="1">
            <a:schemeClr val="accent4"/>
          </a:lnRef>
          <a:fillRef idx="0">
            <a:schemeClr val="accent4"/>
          </a:fillRef>
          <a:effectRef idx="0">
            <a:schemeClr val="accent4"/>
          </a:effectRef>
          <a:fontRef idx="minor">
            <a:schemeClr val="tx1"/>
          </a:fontRef>
        </p:style>
      </p:cxnSp>
      <p:sp>
        <p:nvSpPr>
          <p:cNvPr id="57" name="TextBox 56">
            <a:extLst>
              <a:ext uri="{FF2B5EF4-FFF2-40B4-BE49-F238E27FC236}">
                <a16:creationId xmlns:a16="http://schemas.microsoft.com/office/drawing/2014/main" id="{7C157E0F-7CA5-EC75-9507-B568D6A857DF}"/>
              </a:ext>
            </a:extLst>
          </p:cNvPr>
          <p:cNvSpPr txBox="1"/>
          <p:nvPr/>
        </p:nvSpPr>
        <p:spPr>
          <a:xfrm>
            <a:off x="655361" y="1048118"/>
            <a:ext cx="1520241" cy="307777"/>
          </a:xfrm>
          <a:prstGeom prst="rect">
            <a:avLst/>
          </a:prstGeom>
          <a:noFill/>
        </p:spPr>
        <p:txBody>
          <a:bodyPr wrap="square" rtlCol="0">
            <a:spAutoFit/>
          </a:bodyPr>
          <a:lstStyle/>
          <a:p>
            <a:r>
              <a:rPr lang="en-US" sz="1400" dirty="0">
                <a:solidFill>
                  <a:srgbClr val="FFFF00"/>
                </a:solidFill>
              </a:rPr>
              <a:t>Nano-crystals</a:t>
            </a:r>
            <a:endParaRPr lang="en-GB" sz="1400" dirty="0">
              <a:solidFill>
                <a:srgbClr val="FFFF00"/>
              </a:solidFill>
            </a:endParaRPr>
          </a:p>
        </p:txBody>
      </p:sp>
      <p:sp>
        <p:nvSpPr>
          <p:cNvPr id="58" name="TextBox 57">
            <a:extLst>
              <a:ext uri="{FF2B5EF4-FFF2-40B4-BE49-F238E27FC236}">
                <a16:creationId xmlns:a16="http://schemas.microsoft.com/office/drawing/2014/main" id="{23A583E4-40FD-80C3-4252-A8A7B873BE8C}"/>
              </a:ext>
            </a:extLst>
          </p:cNvPr>
          <p:cNvSpPr txBox="1"/>
          <p:nvPr/>
        </p:nvSpPr>
        <p:spPr>
          <a:xfrm>
            <a:off x="320468" y="3734899"/>
            <a:ext cx="2061841" cy="307777"/>
          </a:xfrm>
          <a:prstGeom prst="rect">
            <a:avLst/>
          </a:prstGeom>
          <a:noFill/>
        </p:spPr>
        <p:txBody>
          <a:bodyPr wrap="square" rtlCol="0">
            <a:spAutoFit/>
          </a:bodyPr>
          <a:lstStyle/>
          <a:p>
            <a:r>
              <a:rPr lang="en-US" sz="1400" dirty="0">
                <a:solidFill>
                  <a:srgbClr val="FFFF00"/>
                </a:solidFill>
              </a:rPr>
              <a:t>Diffraction pattern</a:t>
            </a:r>
            <a:endParaRPr lang="en-GB" sz="1400" dirty="0">
              <a:solidFill>
                <a:srgbClr val="FFFF00"/>
              </a:solidFill>
            </a:endParaRPr>
          </a:p>
        </p:txBody>
      </p:sp>
      <p:sp>
        <p:nvSpPr>
          <p:cNvPr id="59" name="TextBox 58">
            <a:extLst>
              <a:ext uri="{FF2B5EF4-FFF2-40B4-BE49-F238E27FC236}">
                <a16:creationId xmlns:a16="http://schemas.microsoft.com/office/drawing/2014/main" id="{B8B0DD60-00C8-1632-9191-01949ABBC5C9}"/>
              </a:ext>
            </a:extLst>
          </p:cNvPr>
          <p:cNvSpPr txBox="1"/>
          <p:nvPr/>
        </p:nvSpPr>
        <p:spPr>
          <a:xfrm>
            <a:off x="7952476" y="4605029"/>
            <a:ext cx="1520241" cy="307777"/>
          </a:xfrm>
          <a:prstGeom prst="rect">
            <a:avLst/>
          </a:prstGeom>
          <a:noFill/>
        </p:spPr>
        <p:txBody>
          <a:bodyPr wrap="square" rtlCol="0">
            <a:spAutoFit/>
          </a:bodyPr>
          <a:lstStyle/>
          <a:p>
            <a:r>
              <a:rPr lang="en-US" sz="1400" dirty="0">
                <a:solidFill>
                  <a:srgbClr val="FFFF00"/>
                </a:solidFill>
              </a:rPr>
              <a:t>Amorphous</a:t>
            </a:r>
            <a:endParaRPr lang="en-GB" sz="1400" dirty="0">
              <a:solidFill>
                <a:srgbClr val="FFFF00"/>
              </a:solidFill>
            </a:endParaRPr>
          </a:p>
        </p:txBody>
      </p:sp>
      <p:cxnSp>
        <p:nvCxnSpPr>
          <p:cNvPr id="61" name="Straight Connector 60">
            <a:extLst>
              <a:ext uri="{FF2B5EF4-FFF2-40B4-BE49-F238E27FC236}">
                <a16:creationId xmlns:a16="http://schemas.microsoft.com/office/drawing/2014/main" id="{314444BD-7C9A-3070-9560-2107C5047922}"/>
              </a:ext>
            </a:extLst>
          </p:cNvPr>
          <p:cNvCxnSpPr>
            <a:cxnSpLocks/>
          </p:cNvCxnSpPr>
          <p:nvPr/>
        </p:nvCxnSpPr>
        <p:spPr>
          <a:xfrm flipV="1">
            <a:off x="2845750" y="1114419"/>
            <a:ext cx="0" cy="5152400"/>
          </a:xfrm>
          <a:prstGeom prst="line">
            <a:avLst/>
          </a:prstGeom>
          <a:ln w="38100">
            <a:solidFill>
              <a:srgbClr val="00B050"/>
            </a:solidFill>
            <a:prstDash val="sysDash"/>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260DB42F-FF3C-AFA8-8E4B-31F54965E733}"/>
              </a:ext>
            </a:extLst>
          </p:cNvPr>
          <p:cNvSpPr txBox="1"/>
          <p:nvPr/>
        </p:nvSpPr>
        <p:spPr>
          <a:xfrm>
            <a:off x="2928080" y="1235683"/>
            <a:ext cx="652607" cy="1754326"/>
          </a:xfrm>
          <a:prstGeom prst="rect">
            <a:avLst/>
          </a:prstGeom>
          <a:noFill/>
        </p:spPr>
        <p:txBody>
          <a:bodyPr wrap="square" rtlCol="0">
            <a:spAutoFit/>
          </a:bodyPr>
          <a:lstStyle/>
          <a:p>
            <a:r>
              <a:rPr lang="en-US" dirty="0"/>
              <a:t>P</a:t>
            </a:r>
          </a:p>
          <a:p>
            <a:r>
              <a:rPr lang="en-US" dirty="0"/>
              <a:t>Ca</a:t>
            </a:r>
          </a:p>
          <a:p>
            <a:r>
              <a:rPr lang="en-US" dirty="0"/>
              <a:t>Nd</a:t>
            </a:r>
          </a:p>
          <a:p>
            <a:r>
              <a:rPr lang="en-US" dirty="0"/>
              <a:t>Gd</a:t>
            </a:r>
          </a:p>
          <a:p>
            <a:r>
              <a:rPr lang="en-US" dirty="0"/>
              <a:t>Sm</a:t>
            </a:r>
          </a:p>
          <a:p>
            <a:r>
              <a:rPr lang="en-US" dirty="0"/>
              <a:t>Pr</a:t>
            </a:r>
            <a:endParaRPr lang="en-GB" dirty="0"/>
          </a:p>
        </p:txBody>
      </p:sp>
      <p:sp>
        <p:nvSpPr>
          <p:cNvPr id="64" name="TextBox 63">
            <a:extLst>
              <a:ext uri="{FF2B5EF4-FFF2-40B4-BE49-F238E27FC236}">
                <a16:creationId xmlns:a16="http://schemas.microsoft.com/office/drawing/2014/main" id="{C0468B41-C5DA-3A26-3D62-20D790053009}"/>
              </a:ext>
            </a:extLst>
          </p:cNvPr>
          <p:cNvSpPr txBox="1"/>
          <p:nvPr/>
        </p:nvSpPr>
        <p:spPr>
          <a:xfrm>
            <a:off x="2316731" y="1592810"/>
            <a:ext cx="497355" cy="923330"/>
          </a:xfrm>
          <a:prstGeom prst="rect">
            <a:avLst/>
          </a:prstGeom>
          <a:noFill/>
        </p:spPr>
        <p:txBody>
          <a:bodyPr wrap="square" rtlCol="0">
            <a:spAutoFit/>
          </a:bodyPr>
          <a:lstStyle/>
          <a:p>
            <a:r>
              <a:rPr lang="en-US" dirty="0"/>
              <a:t>Si</a:t>
            </a:r>
          </a:p>
          <a:p>
            <a:r>
              <a:rPr lang="en-US" dirty="0"/>
              <a:t>Fe</a:t>
            </a:r>
          </a:p>
          <a:p>
            <a:r>
              <a:rPr lang="en-US" dirty="0"/>
              <a:t>Al</a:t>
            </a:r>
            <a:endParaRPr lang="en-GB" dirty="0"/>
          </a:p>
        </p:txBody>
      </p:sp>
    </p:spTree>
    <p:extLst>
      <p:ext uri="{BB962C8B-B14F-4D97-AF65-F5344CB8AC3E}">
        <p14:creationId xmlns:p14="http://schemas.microsoft.com/office/powerpoint/2010/main" val="7589899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4B43A-0D34-D3BD-5723-BFBC9C458816}"/>
              </a:ext>
            </a:extLst>
          </p:cNvPr>
          <p:cNvSpPr>
            <a:spLocks noGrp="1"/>
          </p:cNvSpPr>
          <p:nvPr>
            <p:ph type="title"/>
          </p:nvPr>
        </p:nvSpPr>
        <p:spPr>
          <a:xfrm>
            <a:off x="311953" y="207296"/>
            <a:ext cx="6698447" cy="1325563"/>
          </a:xfrm>
        </p:spPr>
        <p:txBody>
          <a:bodyPr>
            <a:normAutofit/>
          </a:bodyPr>
          <a:lstStyle/>
          <a:p>
            <a:pPr algn="ctr"/>
            <a:r>
              <a:rPr lang="en-US" sz="2400" dirty="0"/>
              <a:t> Sample 16: XANES analysis – Iron evolution in the glass and alteration layer </a:t>
            </a:r>
            <a:endParaRPr lang="en-GB" sz="2400" dirty="0"/>
          </a:p>
        </p:txBody>
      </p:sp>
      <p:pic>
        <p:nvPicPr>
          <p:cNvPr id="4" name="Picture 3" descr="A red and yellow map&#10;&#10;Description automatically generated">
            <a:extLst>
              <a:ext uri="{FF2B5EF4-FFF2-40B4-BE49-F238E27FC236}">
                <a16:creationId xmlns:a16="http://schemas.microsoft.com/office/drawing/2014/main" id="{35A99ED9-1EEB-B422-C183-2C4C0268E159}"/>
              </a:ext>
            </a:extLst>
          </p:cNvPr>
          <p:cNvPicPr>
            <a:picLocks noChangeAspect="1"/>
          </p:cNvPicPr>
          <p:nvPr/>
        </p:nvPicPr>
        <p:blipFill>
          <a:blip r:embed="rId2"/>
          <a:stretch>
            <a:fillRect/>
          </a:stretch>
        </p:blipFill>
        <p:spPr>
          <a:xfrm>
            <a:off x="116819" y="2120705"/>
            <a:ext cx="4455181" cy="3204436"/>
          </a:xfrm>
          <a:prstGeom prst="rect">
            <a:avLst/>
          </a:prstGeom>
          <a:ln w="38100">
            <a:solidFill>
              <a:schemeClr val="tx1"/>
            </a:solidFill>
          </a:ln>
        </p:spPr>
      </p:pic>
      <p:pic>
        <p:nvPicPr>
          <p:cNvPr id="5" name="Picture 4" descr="A diagram of a chemical reaction&#10;&#10;Description automatically generated with medium confidence">
            <a:extLst>
              <a:ext uri="{FF2B5EF4-FFF2-40B4-BE49-F238E27FC236}">
                <a16:creationId xmlns:a16="http://schemas.microsoft.com/office/drawing/2014/main" id="{93793BE9-660F-44E5-0216-C78E990FE4A6}"/>
              </a:ext>
            </a:extLst>
          </p:cNvPr>
          <p:cNvPicPr>
            <a:picLocks noChangeAspect="1"/>
          </p:cNvPicPr>
          <p:nvPr/>
        </p:nvPicPr>
        <p:blipFill>
          <a:blip r:embed="rId3"/>
          <a:stretch>
            <a:fillRect/>
          </a:stretch>
        </p:blipFill>
        <p:spPr>
          <a:xfrm>
            <a:off x="4769392" y="2120705"/>
            <a:ext cx="4257789" cy="3204435"/>
          </a:xfrm>
          <a:prstGeom prst="rect">
            <a:avLst/>
          </a:prstGeom>
          <a:ln w="38100">
            <a:solidFill>
              <a:schemeClr val="tx1"/>
            </a:solidFill>
          </a:ln>
        </p:spPr>
      </p:pic>
      <p:sp>
        <p:nvSpPr>
          <p:cNvPr id="6" name="TextBox 5">
            <a:extLst>
              <a:ext uri="{FF2B5EF4-FFF2-40B4-BE49-F238E27FC236}">
                <a16:creationId xmlns:a16="http://schemas.microsoft.com/office/drawing/2014/main" id="{5D34D750-1271-E78C-C3AA-89F271E9653B}"/>
              </a:ext>
            </a:extLst>
          </p:cNvPr>
          <p:cNvSpPr txBox="1"/>
          <p:nvPr/>
        </p:nvSpPr>
        <p:spPr>
          <a:xfrm>
            <a:off x="215867" y="5589721"/>
            <a:ext cx="4257083" cy="923330"/>
          </a:xfrm>
          <a:prstGeom prst="rect">
            <a:avLst/>
          </a:prstGeom>
          <a:noFill/>
        </p:spPr>
        <p:txBody>
          <a:bodyPr wrap="square" rtlCol="0">
            <a:spAutoFit/>
          </a:bodyPr>
          <a:lstStyle/>
          <a:p>
            <a:r>
              <a:rPr lang="en-US" sz="1350" dirty="0"/>
              <a:t>XRF Fe image of Blend glass alteration layer,  showing banded regions of higher iron concentration (zone 2 from the previous slide).</a:t>
            </a:r>
          </a:p>
          <a:p>
            <a:endParaRPr lang="en-GB" sz="1350" dirty="0"/>
          </a:p>
        </p:txBody>
      </p:sp>
      <p:sp>
        <p:nvSpPr>
          <p:cNvPr id="7" name="TextBox 6">
            <a:extLst>
              <a:ext uri="{FF2B5EF4-FFF2-40B4-BE49-F238E27FC236}">
                <a16:creationId xmlns:a16="http://schemas.microsoft.com/office/drawing/2014/main" id="{1F2CE77D-40EB-D002-8354-11AD8EBE047D}"/>
              </a:ext>
            </a:extLst>
          </p:cNvPr>
          <p:cNvSpPr txBox="1"/>
          <p:nvPr/>
        </p:nvSpPr>
        <p:spPr>
          <a:xfrm>
            <a:off x="4769392" y="5589721"/>
            <a:ext cx="3869678" cy="923330"/>
          </a:xfrm>
          <a:prstGeom prst="rect">
            <a:avLst/>
          </a:prstGeom>
          <a:noFill/>
        </p:spPr>
        <p:txBody>
          <a:bodyPr wrap="square" rtlCol="0">
            <a:spAutoFit/>
          </a:bodyPr>
          <a:lstStyle/>
          <a:p>
            <a:r>
              <a:rPr lang="en-US" sz="1350" dirty="0"/>
              <a:t>‘</a:t>
            </a:r>
            <a:r>
              <a:rPr lang="en-US" sz="1350" dirty="0" err="1"/>
              <a:t>Farges</a:t>
            </a:r>
            <a:r>
              <a:rPr lang="en-US" sz="1350" dirty="0"/>
              <a:t>’ plot confirms that iron remains Fe</a:t>
            </a:r>
            <a:r>
              <a:rPr lang="en-US" sz="1350" baseline="30000" dirty="0"/>
              <a:t>3+ </a:t>
            </a:r>
            <a:r>
              <a:rPr lang="en-US" sz="1350" dirty="0"/>
              <a:t>throughout the alteration layer, with the octahedral coordination becoming more dominant the older the alteration layer gets.</a:t>
            </a:r>
            <a:endParaRPr lang="en-GB" sz="1350" baseline="30000" dirty="0"/>
          </a:p>
        </p:txBody>
      </p:sp>
    </p:spTree>
    <p:extLst>
      <p:ext uri="{BB962C8B-B14F-4D97-AF65-F5344CB8AC3E}">
        <p14:creationId xmlns:p14="http://schemas.microsoft.com/office/powerpoint/2010/main" val="42518937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97CE8-2635-F14F-2C71-E73F61B2B14C}"/>
              </a:ext>
            </a:extLst>
          </p:cNvPr>
          <p:cNvSpPr>
            <a:spLocks noGrp="1"/>
          </p:cNvSpPr>
          <p:nvPr>
            <p:ph type="title"/>
          </p:nvPr>
        </p:nvSpPr>
        <p:spPr>
          <a:xfrm>
            <a:off x="171300" y="88904"/>
            <a:ext cx="6362700" cy="1325563"/>
          </a:xfrm>
        </p:spPr>
        <p:txBody>
          <a:bodyPr/>
          <a:lstStyle/>
          <a:p>
            <a:r>
              <a:rPr lang="en-US" dirty="0"/>
              <a:t>Environmental Calcium: XRD and ICP-MS </a:t>
            </a:r>
            <a:r>
              <a:rPr lang="en-US" dirty="0" err="1"/>
              <a:t>anlaysis</a:t>
            </a:r>
            <a:endParaRPr lang="en-GB" dirty="0"/>
          </a:p>
        </p:txBody>
      </p:sp>
      <p:pic>
        <p:nvPicPr>
          <p:cNvPr id="4" name="Picture 3">
            <a:extLst>
              <a:ext uri="{FF2B5EF4-FFF2-40B4-BE49-F238E27FC236}">
                <a16:creationId xmlns:a16="http://schemas.microsoft.com/office/drawing/2014/main" id="{2151ED0A-D659-9807-8223-76DF4A467E38}"/>
              </a:ext>
            </a:extLst>
          </p:cNvPr>
          <p:cNvPicPr>
            <a:picLocks noChangeAspect="1"/>
          </p:cNvPicPr>
          <p:nvPr/>
        </p:nvPicPr>
        <p:blipFill>
          <a:blip r:embed="rId2"/>
          <a:stretch>
            <a:fillRect/>
          </a:stretch>
        </p:blipFill>
        <p:spPr>
          <a:xfrm>
            <a:off x="171300" y="2215207"/>
            <a:ext cx="3053030" cy="2512054"/>
          </a:xfrm>
          <a:prstGeom prst="rect">
            <a:avLst/>
          </a:prstGeom>
        </p:spPr>
      </p:pic>
      <p:pic>
        <p:nvPicPr>
          <p:cNvPr id="5" name="Picture 4">
            <a:extLst>
              <a:ext uri="{FF2B5EF4-FFF2-40B4-BE49-F238E27FC236}">
                <a16:creationId xmlns:a16="http://schemas.microsoft.com/office/drawing/2014/main" id="{4FFC80F3-6620-3A35-BB49-F03CACC6118B}"/>
              </a:ext>
            </a:extLst>
          </p:cNvPr>
          <p:cNvPicPr>
            <a:picLocks noChangeAspect="1"/>
          </p:cNvPicPr>
          <p:nvPr/>
        </p:nvPicPr>
        <p:blipFill>
          <a:blip r:embed="rId3"/>
          <a:stretch>
            <a:fillRect/>
          </a:stretch>
        </p:blipFill>
        <p:spPr>
          <a:xfrm>
            <a:off x="3224330" y="2234257"/>
            <a:ext cx="3071439" cy="2512054"/>
          </a:xfrm>
          <a:prstGeom prst="rect">
            <a:avLst/>
          </a:prstGeom>
        </p:spPr>
      </p:pic>
      <p:graphicFrame>
        <p:nvGraphicFramePr>
          <p:cNvPr id="7" name="Table 6">
            <a:extLst>
              <a:ext uri="{FF2B5EF4-FFF2-40B4-BE49-F238E27FC236}">
                <a16:creationId xmlns:a16="http://schemas.microsoft.com/office/drawing/2014/main" id="{1C5BB7A1-F956-61B1-F4FC-F0A5026921C1}"/>
              </a:ext>
            </a:extLst>
          </p:cNvPr>
          <p:cNvGraphicFramePr>
            <a:graphicFrameLocks noGrp="1"/>
          </p:cNvGraphicFramePr>
          <p:nvPr>
            <p:extLst>
              <p:ext uri="{D42A27DB-BD31-4B8C-83A1-F6EECF244321}">
                <p14:modId xmlns:p14="http://schemas.microsoft.com/office/powerpoint/2010/main" val="3693597389"/>
              </p:ext>
            </p:extLst>
          </p:nvPr>
        </p:nvGraphicFramePr>
        <p:xfrm>
          <a:off x="6657975" y="2557249"/>
          <a:ext cx="2181375" cy="1743502"/>
        </p:xfrm>
        <a:graphic>
          <a:graphicData uri="http://schemas.openxmlformats.org/drawingml/2006/table">
            <a:tbl>
              <a:tblPr/>
              <a:tblGrid>
                <a:gridCol w="1188170">
                  <a:extLst>
                    <a:ext uri="{9D8B030D-6E8A-4147-A177-3AD203B41FA5}">
                      <a16:colId xmlns:a16="http://schemas.microsoft.com/office/drawing/2014/main" val="3670179141"/>
                    </a:ext>
                  </a:extLst>
                </a:gridCol>
                <a:gridCol w="993205">
                  <a:extLst>
                    <a:ext uri="{9D8B030D-6E8A-4147-A177-3AD203B41FA5}">
                      <a16:colId xmlns:a16="http://schemas.microsoft.com/office/drawing/2014/main" val="3884158063"/>
                    </a:ext>
                  </a:extLst>
                </a:gridCol>
              </a:tblGrid>
              <a:tr h="288182">
                <a:tc>
                  <a:txBody>
                    <a:bodyPr/>
                    <a:lstStyle/>
                    <a:p>
                      <a:pPr algn="l" fontAlgn="t"/>
                      <a:r>
                        <a:rPr lang="en-GB" sz="1600" b="0" i="0" u="none" strike="noStrike" dirty="0">
                          <a:solidFill>
                            <a:srgbClr val="9C5700"/>
                          </a:solidFill>
                          <a:effectLst/>
                          <a:latin typeface="Calibri" panose="020F0502020204030204" pitchFamily="34" charset="0"/>
                        </a:rPr>
                        <a:t>Calcium </a:t>
                      </a:r>
                    </a:p>
                  </a:txBody>
                  <a:tcPr marL="9525" marR="9525" marT="9525"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9C"/>
                    </a:solidFill>
                  </a:tcPr>
                </a:tc>
                <a:tc>
                  <a:txBody>
                    <a:bodyPr/>
                    <a:lstStyle/>
                    <a:p>
                      <a:pPr algn="r" fontAlgn="t"/>
                      <a:r>
                        <a:rPr lang="en-GB" sz="1600" b="0" i="0" u="none" strike="noStrike">
                          <a:solidFill>
                            <a:srgbClr val="9C5700"/>
                          </a:solidFill>
                          <a:effectLst/>
                          <a:latin typeface="Calibri" panose="020F0502020204030204" pitchFamily="34" charset="0"/>
                        </a:rPr>
                        <a:t>77.62</a:t>
                      </a:r>
                    </a:p>
                  </a:txBody>
                  <a:tcPr marL="9525" marR="9525" marT="9525"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9C"/>
                    </a:solidFill>
                  </a:tcPr>
                </a:tc>
                <a:extLst>
                  <a:ext uri="{0D108BD9-81ED-4DB2-BD59-A6C34878D82A}">
                    <a16:rowId xmlns:a16="http://schemas.microsoft.com/office/drawing/2014/main" val="3073092753"/>
                  </a:ext>
                </a:extLst>
              </a:tr>
              <a:tr h="288182">
                <a:tc>
                  <a:txBody>
                    <a:bodyPr/>
                    <a:lstStyle/>
                    <a:p>
                      <a:pPr algn="l" fontAlgn="t"/>
                      <a:r>
                        <a:rPr lang="en-GB" sz="1600" b="0" i="0" u="none" strike="noStrike" dirty="0">
                          <a:solidFill>
                            <a:srgbClr val="9C5700"/>
                          </a:solidFill>
                          <a:effectLst/>
                          <a:latin typeface="Calibri" panose="020F0502020204030204" pitchFamily="34" charset="0"/>
                        </a:rPr>
                        <a:t>Iron</a:t>
                      </a:r>
                    </a:p>
                  </a:txBody>
                  <a:tcPr marL="9525" marR="9525" marT="9525"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9C"/>
                    </a:solidFill>
                  </a:tcPr>
                </a:tc>
                <a:tc>
                  <a:txBody>
                    <a:bodyPr/>
                    <a:lstStyle/>
                    <a:p>
                      <a:pPr algn="r" fontAlgn="t"/>
                      <a:r>
                        <a:rPr lang="en-GB" sz="1600" b="0" i="0" u="none" strike="noStrike">
                          <a:solidFill>
                            <a:srgbClr val="9C5700"/>
                          </a:solidFill>
                          <a:effectLst/>
                          <a:latin typeface="Calibri" panose="020F0502020204030204" pitchFamily="34" charset="0"/>
                        </a:rPr>
                        <a:t>0.16</a:t>
                      </a:r>
                    </a:p>
                  </a:txBody>
                  <a:tcPr marL="9525" marR="9525" marT="9525"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9C"/>
                    </a:solidFill>
                  </a:tcPr>
                </a:tc>
                <a:extLst>
                  <a:ext uri="{0D108BD9-81ED-4DB2-BD59-A6C34878D82A}">
                    <a16:rowId xmlns:a16="http://schemas.microsoft.com/office/drawing/2014/main" val="60829757"/>
                  </a:ext>
                </a:extLst>
              </a:tr>
              <a:tr h="288182">
                <a:tc>
                  <a:txBody>
                    <a:bodyPr/>
                    <a:lstStyle/>
                    <a:p>
                      <a:pPr algn="l" fontAlgn="t"/>
                      <a:r>
                        <a:rPr lang="en-GB" sz="1600" b="0" i="0" u="none" strike="noStrike" dirty="0">
                          <a:solidFill>
                            <a:srgbClr val="9C5700"/>
                          </a:solidFill>
                          <a:effectLst/>
                          <a:latin typeface="Calibri" panose="020F0502020204030204" pitchFamily="34" charset="0"/>
                        </a:rPr>
                        <a:t>Potassium</a:t>
                      </a:r>
                    </a:p>
                  </a:txBody>
                  <a:tcPr marL="9525" marR="9525" marT="9525"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9C"/>
                    </a:solidFill>
                  </a:tcPr>
                </a:tc>
                <a:tc>
                  <a:txBody>
                    <a:bodyPr/>
                    <a:lstStyle/>
                    <a:p>
                      <a:pPr algn="r" fontAlgn="t"/>
                      <a:r>
                        <a:rPr lang="en-GB" sz="1600" b="0" i="0" u="none" strike="noStrike" dirty="0">
                          <a:solidFill>
                            <a:srgbClr val="9C5700"/>
                          </a:solidFill>
                          <a:effectLst/>
                          <a:latin typeface="Calibri" panose="020F0502020204030204" pitchFamily="34" charset="0"/>
                        </a:rPr>
                        <a:t>14.15</a:t>
                      </a:r>
                    </a:p>
                  </a:txBody>
                  <a:tcPr marL="9525" marR="9525" marT="9525"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9C"/>
                    </a:solidFill>
                  </a:tcPr>
                </a:tc>
                <a:extLst>
                  <a:ext uri="{0D108BD9-81ED-4DB2-BD59-A6C34878D82A}">
                    <a16:rowId xmlns:a16="http://schemas.microsoft.com/office/drawing/2014/main" val="2120696915"/>
                  </a:ext>
                </a:extLst>
              </a:tr>
              <a:tr h="288182">
                <a:tc>
                  <a:txBody>
                    <a:bodyPr/>
                    <a:lstStyle/>
                    <a:p>
                      <a:pPr algn="l" fontAlgn="t"/>
                      <a:r>
                        <a:rPr lang="en-GB" sz="1600" b="0" i="0" u="none" strike="noStrike">
                          <a:solidFill>
                            <a:srgbClr val="9C5700"/>
                          </a:solidFill>
                          <a:effectLst/>
                          <a:latin typeface="Calibri" panose="020F0502020204030204" pitchFamily="34" charset="0"/>
                        </a:rPr>
                        <a:t>Magnesium</a:t>
                      </a:r>
                    </a:p>
                  </a:txBody>
                  <a:tcPr marL="9525" marR="9525" marT="9525"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9C"/>
                    </a:solidFill>
                  </a:tcPr>
                </a:tc>
                <a:tc>
                  <a:txBody>
                    <a:bodyPr/>
                    <a:lstStyle/>
                    <a:p>
                      <a:pPr algn="r" fontAlgn="t"/>
                      <a:r>
                        <a:rPr lang="en-GB" sz="1600" b="0" i="0" u="none" strike="noStrike" dirty="0">
                          <a:solidFill>
                            <a:srgbClr val="9C5700"/>
                          </a:solidFill>
                          <a:effectLst/>
                          <a:latin typeface="Calibri" panose="020F0502020204030204" pitchFamily="34" charset="0"/>
                        </a:rPr>
                        <a:t>3.18</a:t>
                      </a:r>
                    </a:p>
                  </a:txBody>
                  <a:tcPr marL="9525" marR="9525" marT="9525"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9C"/>
                    </a:solidFill>
                  </a:tcPr>
                </a:tc>
                <a:extLst>
                  <a:ext uri="{0D108BD9-81ED-4DB2-BD59-A6C34878D82A}">
                    <a16:rowId xmlns:a16="http://schemas.microsoft.com/office/drawing/2014/main" val="93581577"/>
                  </a:ext>
                </a:extLst>
              </a:tr>
              <a:tr h="288182">
                <a:tc>
                  <a:txBody>
                    <a:bodyPr/>
                    <a:lstStyle/>
                    <a:p>
                      <a:pPr algn="l" fontAlgn="t"/>
                      <a:r>
                        <a:rPr lang="en-GB" sz="1600" b="0" i="0" u="none" strike="noStrike">
                          <a:solidFill>
                            <a:srgbClr val="9C5700"/>
                          </a:solidFill>
                          <a:effectLst/>
                          <a:latin typeface="Calibri" panose="020F0502020204030204" pitchFamily="34" charset="0"/>
                        </a:rPr>
                        <a:t>Sodium</a:t>
                      </a:r>
                    </a:p>
                  </a:txBody>
                  <a:tcPr marL="9525" marR="9525" marT="9525"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9C"/>
                    </a:solidFill>
                  </a:tcPr>
                </a:tc>
                <a:tc>
                  <a:txBody>
                    <a:bodyPr/>
                    <a:lstStyle/>
                    <a:p>
                      <a:pPr algn="r" fontAlgn="t"/>
                      <a:r>
                        <a:rPr lang="en-GB" sz="1600" b="0" i="0" u="none" strike="noStrike" dirty="0">
                          <a:solidFill>
                            <a:srgbClr val="9C5700"/>
                          </a:solidFill>
                          <a:effectLst/>
                          <a:latin typeface="Calibri" panose="020F0502020204030204" pitchFamily="34" charset="0"/>
                        </a:rPr>
                        <a:t>7.26</a:t>
                      </a:r>
                    </a:p>
                  </a:txBody>
                  <a:tcPr marL="9525" marR="9525" marT="9525"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9C"/>
                    </a:solidFill>
                  </a:tcPr>
                </a:tc>
                <a:extLst>
                  <a:ext uri="{0D108BD9-81ED-4DB2-BD59-A6C34878D82A}">
                    <a16:rowId xmlns:a16="http://schemas.microsoft.com/office/drawing/2014/main" val="1257137202"/>
                  </a:ext>
                </a:extLst>
              </a:tr>
              <a:tr h="302592">
                <a:tc>
                  <a:txBody>
                    <a:bodyPr/>
                    <a:lstStyle/>
                    <a:p>
                      <a:pPr algn="l" fontAlgn="t"/>
                      <a:r>
                        <a:rPr lang="en-GB" sz="1600" b="0" i="0" u="none" strike="noStrike">
                          <a:solidFill>
                            <a:srgbClr val="9C5700"/>
                          </a:solidFill>
                          <a:effectLst/>
                          <a:latin typeface="Calibri" panose="020F0502020204030204" pitchFamily="34" charset="0"/>
                        </a:rPr>
                        <a:t>Phosphorus</a:t>
                      </a:r>
                    </a:p>
                  </a:txBody>
                  <a:tcPr marL="9525" marR="9525" marT="9525"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9C"/>
                    </a:solidFill>
                  </a:tcPr>
                </a:tc>
                <a:tc>
                  <a:txBody>
                    <a:bodyPr/>
                    <a:lstStyle/>
                    <a:p>
                      <a:pPr algn="r" fontAlgn="t"/>
                      <a:r>
                        <a:rPr lang="en-GB" sz="1600" b="0" i="0" u="none" strike="noStrike" dirty="0">
                          <a:solidFill>
                            <a:srgbClr val="9C5700"/>
                          </a:solidFill>
                          <a:effectLst/>
                          <a:latin typeface="Calibri" panose="020F0502020204030204" pitchFamily="34" charset="0"/>
                        </a:rPr>
                        <a:t>0.71</a:t>
                      </a:r>
                    </a:p>
                  </a:txBody>
                  <a:tcPr marL="9525" marR="9525" marT="9525"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9C"/>
                    </a:solidFill>
                  </a:tcPr>
                </a:tc>
                <a:extLst>
                  <a:ext uri="{0D108BD9-81ED-4DB2-BD59-A6C34878D82A}">
                    <a16:rowId xmlns:a16="http://schemas.microsoft.com/office/drawing/2014/main" val="162966120"/>
                  </a:ext>
                </a:extLst>
              </a:tr>
            </a:tbl>
          </a:graphicData>
        </a:graphic>
      </p:graphicFrame>
      <p:sp>
        <p:nvSpPr>
          <p:cNvPr id="9" name="TextBox 8">
            <a:extLst>
              <a:ext uri="{FF2B5EF4-FFF2-40B4-BE49-F238E27FC236}">
                <a16:creationId xmlns:a16="http://schemas.microsoft.com/office/drawing/2014/main" id="{737F14A3-5F24-07C1-9E28-29E794AE0043}"/>
              </a:ext>
            </a:extLst>
          </p:cNvPr>
          <p:cNvSpPr txBox="1"/>
          <p:nvPr/>
        </p:nvSpPr>
        <p:spPr>
          <a:xfrm>
            <a:off x="947180" y="2049591"/>
            <a:ext cx="2148295" cy="369332"/>
          </a:xfrm>
          <a:prstGeom prst="rect">
            <a:avLst/>
          </a:prstGeom>
          <a:solidFill>
            <a:schemeClr val="bg1"/>
          </a:solidFill>
        </p:spPr>
        <p:txBody>
          <a:bodyPr wrap="square" rtlCol="0">
            <a:spAutoFit/>
          </a:bodyPr>
          <a:lstStyle/>
          <a:p>
            <a:r>
              <a:rPr lang="en-US" dirty="0"/>
              <a:t>Ballidon Bedrock</a:t>
            </a:r>
            <a:endParaRPr lang="en-GB" dirty="0"/>
          </a:p>
        </p:txBody>
      </p:sp>
      <p:sp>
        <p:nvSpPr>
          <p:cNvPr id="10" name="TextBox 9">
            <a:extLst>
              <a:ext uri="{FF2B5EF4-FFF2-40B4-BE49-F238E27FC236}">
                <a16:creationId xmlns:a16="http://schemas.microsoft.com/office/drawing/2014/main" id="{64846B90-A68F-7303-C2A6-60060D2544DB}"/>
              </a:ext>
            </a:extLst>
          </p:cNvPr>
          <p:cNvSpPr txBox="1"/>
          <p:nvPr/>
        </p:nvSpPr>
        <p:spPr>
          <a:xfrm>
            <a:off x="3562060" y="2040066"/>
            <a:ext cx="3353090" cy="369332"/>
          </a:xfrm>
          <a:prstGeom prst="rect">
            <a:avLst/>
          </a:prstGeom>
          <a:solidFill>
            <a:schemeClr val="bg1"/>
          </a:solidFill>
        </p:spPr>
        <p:txBody>
          <a:bodyPr wrap="square" rtlCol="0">
            <a:spAutoFit/>
          </a:bodyPr>
          <a:lstStyle/>
          <a:p>
            <a:r>
              <a:rPr lang="en-US" dirty="0"/>
              <a:t>Ballidon soil (burial depth)</a:t>
            </a:r>
            <a:endParaRPr lang="en-GB" dirty="0"/>
          </a:p>
        </p:txBody>
      </p:sp>
      <p:sp>
        <p:nvSpPr>
          <p:cNvPr id="11" name="TextBox 10">
            <a:extLst>
              <a:ext uri="{FF2B5EF4-FFF2-40B4-BE49-F238E27FC236}">
                <a16:creationId xmlns:a16="http://schemas.microsoft.com/office/drawing/2014/main" id="{35CC61DE-5FEF-CE50-5CDF-E39856CBA77E}"/>
              </a:ext>
            </a:extLst>
          </p:cNvPr>
          <p:cNvSpPr txBox="1"/>
          <p:nvPr/>
        </p:nvSpPr>
        <p:spPr>
          <a:xfrm>
            <a:off x="6572324" y="2113992"/>
            <a:ext cx="2352675" cy="369332"/>
          </a:xfrm>
          <a:prstGeom prst="rect">
            <a:avLst/>
          </a:prstGeom>
          <a:noFill/>
        </p:spPr>
        <p:txBody>
          <a:bodyPr wrap="square" rtlCol="0">
            <a:spAutoFit/>
          </a:bodyPr>
          <a:lstStyle/>
          <a:p>
            <a:r>
              <a:rPr lang="en-US" dirty="0"/>
              <a:t>Pore water ions/ppm</a:t>
            </a:r>
            <a:endParaRPr lang="en-GB" dirty="0"/>
          </a:p>
        </p:txBody>
      </p:sp>
      <p:sp>
        <p:nvSpPr>
          <p:cNvPr id="12" name="TextBox 11">
            <a:extLst>
              <a:ext uri="{FF2B5EF4-FFF2-40B4-BE49-F238E27FC236}">
                <a16:creationId xmlns:a16="http://schemas.microsoft.com/office/drawing/2014/main" id="{74F275F3-0CD7-5986-BEFC-6D98FA9B2492}"/>
              </a:ext>
            </a:extLst>
          </p:cNvPr>
          <p:cNvSpPr txBox="1"/>
          <p:nvPr/>
        </p:nvSpPr>
        <p:spPr>
          <a:xfrm>
            <a:off x="561975" y="5019675"/>
            <a:ext cx="8191500" cy="1200329"/>
          </a:xfrm>
          <a:prstGeom prst="rect">
            <a:avLst/>
          </a:prstGeom>
          <a:noFill/>
        </p:spPr>
        <p:txBody>
          <a:bodyPr wrap="square" rtlCol="0">
            <a:spAutoFit/>
          </a:bodyPr>
          <a:lstStyle/>
          <a:p>
            <a:pPr marL="285750" indent="-285750">
              <a:buFont typeface="Arial" panose="020B0604020202020204" pitchFamily="34" charset="0"/>
              <a:buChar char="•"/>
            </a:pPr>
            <a:r>
              <a:rPr lang="en-US" dirty="0"/>
              <a:t>The Ballidon site is adjacent to a limestone quarry.</a:t>
            </a:r>
          </a:p>
          <a:p>
            <a:pPr marL="285750" indent="-285750">
              <a:buFont typeface="Arial" panose="020B0604020202020204" pitchFamily="34" charset="0"/>
              <a:buChar char="•"/>
            </a:pPr>
            <a:r>
              <a:rPr lang="en-US" dirty="0"/>
              <a:t>XRD and ICP–MS analysis confirm the ready availability of calcium ions to our glass samples. </a:t>
            </a:r>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35241653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4F2CA-1BCA-6B7F-86F7-170AF334A544}"/>
              </a:ext>
            </a:extLst>
          </p:cNvPr>
          <p:cNvSpPr>
            <a:spLocks noGrp="1"/>
          </p:cNvSpPr>
          <p:nvPr>
            <p:ph type="title"/>
          </p:nvPr>
        </p:nvSpPr>
        <p:spPr>
          <a:xfrm>
            <a:off x="847725" y="232426"/>
            <a:ext cx="5886450" cy="1325563"/>
          </a:xfrm>
        </p:spPr>
        <p:txBody>
          <a:bodyPr/>
          <a:lstStyle/>
          <a:p>
            <a:pPr algn="ctr"/>
            <a:r>
              <a:rPr lang="en-US" dirty="0"/>
              <a:t>Environmental phosphorus: Olsen-P analysis </a:t>
            </a:r>
            <a:endParaRPr lang="en-GB" dirty="0"/>
          </a:p>
        </p:txBody>
      </p:sp>
      <p:pic>
        <p:nvPicPr>
          <p:cNvPr id="4" name="Picture 3">
            <a:extLst>
              <a:ext uri="{FF2B5EF4-FFF2-40B4-BE49-F238E27FC236}">
                <a16:creationId xmlns:a16="http://schemas.microsoft.com/office/drawing/2014/main" id="{AD38CE38-C404-83D9-6C96-0BCBC71C51CA}"/>
              </a:ext>
            </a:extLst>
          </p:cNvPr>
          <p:cNvPicPr>
            <a:picLocks noChangeAspect="1"/>
          </p:cNvPicPr>
          <p:nvPr/>
        </p:nvPicPr>
        <p:blipFill>
          <a:blip r:embed="rId2"/>
          <a:srcRect l="3542" t="4085" r="4791" b="3522"/>
          <a:stretch/>
        </p:blipFill>
        <p:spPr>
          <a:xfrm>
            <a:off x="4940595" y="2039633"/>
            <a:ext cx="4191000" cy="3162300"/>
          </a:xfrm>
          <a:prstGeom prst="rect">
            <a:avLst/>
          </a:prstGeom>
        </p:spPr>
      </p:pic>
      <p:pic>
        <p:nvPicPr>
          <p:cNvPr id="5" name="Picture 4">
            <a:extLst>
              <a:ext uri="{FF2B5EF4-FFF2-40B4-BE49-F238E27FC236}">
                <a16:creationId xmlns:a16="http://schemas.microsoft.com/office/drawing/2014/main" id="{A651CDD4-C330-58A7-C0E1-D5CF68B52F65}"/>
              </a:ext>
            </a:extLst>
          </p:cNvPr>
          <p:cNvPicPr>
            <a:picLocks noChangeAspect="1"/>
          </p:cNvPicPr>
          <p:nvPr/>
        </p:nvPicPr>
        <p:blipFill>
          <a:blip r:embed="rId3"/>
          <a:stretch>
            <a:fillRect/>
          </a:stretch>
        </p:blipFill>
        <p:spPr>
          <a:xfrm>
            <a:off x="3006599" y="2039633"/>
            <a:ext cx="1859396" cy="2647275"/>
          </a:xfrm>
          <a:prstGeom prst="rect">
            <a:avLst/>
          </a:prstGeom>
          <a:ln w="19050">
            <a:solidFill>
              <a:schemeClr val="tx1"/>
            </a:solidFill>
          </a:ln>
        </p:spPr>
      </p:pic>
      <p:sp>
        <p:nvSpPr>
          <p:cNvPr id="9" name="TextBox 8">
            <a:extLst>
              <a:ext uri="{FF2B5EF4-FFF2-40B4-BE49-F238E27FC236}">
                <a16:creationId xmlns:a16="http://schemas.microsoft.com/office/drawing/2014/main" id="{FFE17044-22AC-C8C4-D9E9-3C674F01D0BA}"/>
              </a:ext>
            </a:extLst>
          </p:cNvPr>
          <p:cNvSpPr txBox="1"/>
          <p:nvPr/>
        </p:nvSpPr>
        <p:spPr>
          <a:xfrm>
            <a:off x="2972640" y="4686908"/>
            <a:ext cx="2038882" cy="1169551"/>
          </a:xfrm>
          <a:prstGeom prst="rect">
            <a:avLst/>
          </a:prstGeom>
          <a:noFill/>
        </p:spPr>
        <p:txBody>
          <a:bodyPr wrap="square">
            <a:spAutoFit/>
          </a:bodyPr>
          <a:lstStyle/>
          <a:p>
            <a:r>
              <a:rPr lang="en-US" sz="1400" dirty="0"/>
              <a:t>Olsen-phosphorus extraction index,  Department for Environment Food and Rural Affairs (DEFRA)*.  </a:t>
            </a:r>
            <a:endParaRPr lang="en-GB" sz="1400" dirty="0"/>
          </a:p>
        </p:txBody>
      </p:sp>
      <p:sp>
        <p:nvSpPr>
          <p:cNvPr id="10" name="TextBox 9">
            <a:extLst>
              <a:ext uri="{FF2B5EF4-FFF2-40B4-BE49-F238E27FC236}">
                <a16:creationId xmlns:a16="http://schemas.microsoft.com/office/drawing/2014/main" id="{63EFAE17-FD67-5596-8BAF-EB6137955601}"/>
              </a:ext>
            </a:extLst>
          </p:cNvPr>
          <p:cNvSpPr txBox="1"/>
          <p:nvPr/>
        </p:nvSpPr>
        <p:spPr>
          <a:xfrm>
            <a:off x="5089693" y="5044146"/>
            <a:ext cx="4257675" cy="738664"/>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Olsen-P extraction for 7 sites at the Ballidon burial mound and nearby.</a:t>
            </a:r>
          </a:p>
          <a:p>
            <a:r>
              <a:rPr lang="en-US" sz="1400" dirty="0">
                <a:latin typeface="Times New Roman" panose="02020603050405020304" pitchFamily="18" charset="0"/>
                <a:cs typeface="Times New Roman" panose="02020603050405020304" pitchFamily="18" charset="0"/>
              </a:rPr>
              <a:t> </a:t>
            </a:r>
            <a:endParaRPr lang="en-GB" sz="14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5AF64809-6376-5CA4-465B-17EAA5B56A73}"/>
              </a:ext>
            </a:extLst>
          </p:cNvPr>
          <p:cNvSpPr txBox="1"/>
          <p:nvPr/>
        </p:nvSpPr>
        <p:spPr>
          <a:xfrm>
            <a:off x="2933439" y="5903893"/>
            <a:ext cx="2117283" cy="646331"/>
          </a:xfrm>
          <a:prstGeom prst="rect">
            <a:avLst/>
          </a:prstGeom>
          <a:noFill/>
        </p:spPr>
        <p:txBody>
          <a:bodyPr wrap="square">
            <a:spAutoFit/>
          </a:bodyPr>
          <a:lstStyle/>
          <a:p>
            <a:r>
              <a:rPr lang="en-US" sz="1200" dirty="0">
                <a:solidFill>
                  <a:srgbClr val="4D5156"/>
                </a:solidFill>
                <a:latin typeface="Times New Roman" panose="02020603050405020304" pitchFamily="18" charset="0"/>
                <a:cs typeface="Times New Roman" panose="02020603050405020304" pitchFamily="18" charset="0"/>
              </a:rPr>
              <a:t>*A</a:t>
            </a:r>
            <a:r>
              <a:rPr lang="en-US" sz="1200" i="0" dirty="0">
                <a:solidFill>
                  <a:srgbClr val="4D5156"/>
                </a:solidFill>
                <a:effectLst/>
                <a:latin typeface="Times New Roman" panose="02020603050405020304" pitchFamily="18" charset="0"/>
                <a:cs typeface="Times New Roman" panose="02020603050405020304" pitchFamily="18" charset="0"/>
              </a:rPr>
              <a:t>dvice for arable crop rotations is to </a:t>
            </a:r>
            <a:r>
              <a:rPr lang="en-US" sz="1200" i="0" dirty="0">
                <a:solidFill>
                  <a:srgbClr val="4D5156"/>
                </a:solidFill>
                <a:effectLst/>
                <a:latin typeface="Times New Roman" panose="02020603050405020304" pitchFamily="18" charset="0"/>
                <a:ea typeface="Calibri" panose="020F0502020204030204" pitchFamily="34" charset="0"/>
                <a:cs typeface="Times New Roman" panose="02020603050405020304" pitchFamily="18" charset="0"/>
              </a:rPr>
              <a:t>maintain</a:t>
            </a:r>
            <a:r>
              <a:rPr lang="en-US" sz="1200" i="0" dirty="0">
                <a:solidFill>
                  <a:srgbClr val="4D5156"/>
                </a:solidFill>
                <a:effectLst/>
                <a:latin typeface="Times New Roman" panose="02020603050405020304" pitchFamily="18" charset="0"/>
                <a:cs typeface="Times New Roman" panose="02020603050405020304" pitchFamily="18" charset="0"/>
              </a:rPr>
              <a:t> soils at Olsen </a:t>
            </a:r>
            <a:r>
              <a:rPr lang="en-US" sz="1200" i="0" dirty="0">
                <a:solidFill>
                  <a:srgbClr val="5F6368"/>
                </a:solidFill>
                <a:effectLst/>
                <a:latin typeface="Times New Roman" panose="02020603050405020304" pitchFamily="18" charset="0"/>
                <a:cs typeface="Times New Roman" panose="02020603050405020304" pitchFamily="18" charset="0"/>
              </a:rPr>
              <a:t>P Index 2. </a:t>
            </a:r>
            <a:endParaRPr lang="en-GB" sz="12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BB06B619-5037-97B0-3127-5386B4AE6CB4}"/>
              </a:ext>
            </a:extLst>
          </p:cNvPr>
          <p:cNvSpPr txBox="1"/>
          <p:nvPr/>
        </p:nvSpPr>
        <p:spPr>
          <a:xfrm>
            <a:off x="5235548" y="5683577"/>
            <a:ext cx="3782919" cy="738664"/>
          </a:xfrm>
          <a:prstGeom prst="rect">
            <a:avLst/>
          </a:prstGeom>
          <a:noFill/>
        </p:spPr>
        <p:txBody>
          <a:bodyPr wrap="square" rtlCol="0">
            <a:spAutoFit/>
          </a:bodyPr>
          <a:lstStyle/>
          <a:p>
            <a:r>
              <a:rPr lang="en-US" sz="1400" dirty="0"/>
              <a:t>We have ‘normal’ levels of phosphorus in our soil at Ballidon. There is no evidence of agricultural pollution.</a:t>
            </a:r>
            <a:endParaRPr lang="en-GB" sz="1400" dirty="0"/>
          </a:p>
        </p:txBody>
      </p:sp>
      <p:pic>
        <p:nvPicPr>
          <p:cNvPr id="15" name="Picture 14">
            <a:extLst>
              <a:ext uri="{FF2B5EF4-FFF2-40B4-BE49-F238E27FC236}">
                <a16:creationId xmlns:a16="http://schemas.microsoft.com/office/drawing/2014/main" id="{4832AD19-F981-30AE-2EEB-2EF7DFBD0C9A}"/>
              </a:ext>
            </a:extLst>
          </p:cNvPr>
          <p:cNvPicPr>
            <a:picLocks noChangeAspect="1"/>
          </p:cNvPicPr>
          <p:nvPr/>
        </p:nvPicPr>
        <p:blipFill>
          <a:blip r:embed="rId4"/>
          <a:stretch>
            <a:fillRect/>
          </a:stretch>
        </p:blipFill>
        <p:spPr>
          <a:xfrm>
            <a:off x="104134" y="2039633"/>
            <a:ext cx="2750269" cy="2829699"/>
          </a:xfrm>
          <a:prstGeom prst="rect">
            <a:avLst/>
          </a:prstGeom>
          <a:ln w="12700">
            <a:solidFill>
              <a:schemeClr val="tx1"/>
            </a:solidFill>
          </a:ln>
        </p:spPr>
      </p:pic>
      <p:sp>
        <p:nvSpPr>
          <p:cNvPr id="17" name="TextBox 16">
            <a:extLst>
              <a:ext uri="{FF2B5EF4-FFF2-40B4-BE49-F238E27FC236}">
                <a16:creationId xmlns:a16="http://schemas.microsoft.com/office/drawing/2014/main" id="{AE8456A7-0E5A-C5A6-AC63-3934027CBB90}"/>
              </a:ext>
            </a:extLst>
          </p:cNvPr>
          <p:cNvSpPr txBox="1"/>
          <p:nvPr/>
        </p:nvSpPr>
        <p:spPr>
          <a:xfrm>
            <a:off x="104135" y="5021245"/>
            <a:ext cx="2815458" cy="1600438"/>
          </a:xfrm>
          <a:prstGeom prst="rect">
            <a:avLst/>
          </a:prstGeom>
          <a:noFill/>
        </p:spPr>
        <p:txBody>
          <a:bodyPr wrap="square" rtlCol="0">
            <a:spAutoFit/>
          </a:bodyPr>
          <a:lstStyle/>
          <a:p>
            <a:r>
              <a:rPr lang="en-US" sz="1400" dirty="0"/>
              <a:t>Phosphate ions enter the soil pore water via the phosphorus cycle. At Ballidon this will be mediated by saprophytic fungi and bacteria, but phosphorus levels can be raised by agricultural use of land. </a:t>
            </a:r>
            <a:endParaRPr lang="en-GB" sz="1400" dirty="0"/>
          </a:p>
        </p:txBody>
      </p:sp>
    </p:spTree>
    <p:extLst>
      <p:ext uri="{BB962C8B-B14F-4D97-AF65-F5344CB8AC3E}">
        <p14:creationId xmlns:p14="http://schemas.microsoft.com/office/powerpoint/2010/main" val="38828381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358EF17-2857-8670-1A3D-0F632D87DA47}"/>
              </a:ext>
            </a:extLst>
          </p:cNvPr>
          <p:cNvPicPr>
            <a:picLocks noChangeAspect="1"/>
          </p:cNvPicPr>
          <p:nvPr/>
        </p:nvPicPr>
        <p:blipFill>
          <a:blip r:embed="rId3"/>
          <a:stretch>
            <a:fillRect/>
          </a:stretch>
        </p:blipFill>
        <p:spPr>
          <a:xfrm>
            <a:off x="250421" y="807617"/>
            <a:ext cx="6070306" cy="3723183"/>
          </a:xfrm>
          <a:prstGeom prst="rect">
            <a:avLst/>
          </a:prstGeom>
        </p:spPr>
      </p:pic>
      <p:sp>
        <p:nvSpPr>
          <p:cNvPr id="7" name="Arrow: Right 6">
            <a:extLst>
              <a:ext uri="{FF2B5EF4-FFF2-40B4-BE49-F238E27FC236}">
                <a16:creationId xmlns:a16="http://schemas.microsoft.com/office/drawing/2014/main" id="{3F25DB50-01B8-9417-8C49-882F950E49ED}"/>
              </a:ext>
            </a:extLst>
          </p:cNvPr>
          <p:cNvSpPr/>
          <p:nvPr/>
        </p:nvSpPr>
        <p:spPr>
          <a:xfrm>
            <a:off x="6342813" y="1517132"/>
            <a:ext cx="453005" cy="276836"/>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9" name="Picture 8">
            <a:extLst>
              <a:ext uri="{FF2B5EF4-FFF2-40B4-BE49-F238E27FC236}">
                <a16:creationId xmlns:a16="http://schemas.microsoft.com/office/drawing/2014/main" id="{E91FAC2C-12B8-AD69-F4C1-6012EC56A524}"/>
              </a:ext>
            </a:extLst>
          </p:cNvPr>
          <p:cNvPicPr>
            <a:picLocks noChangeAspect="1"/>
          </p:cNvPicPr>
          <p:nvPr/>
        </p:nvPicPr>
        <p:blipFill>
          <a:blip r:embed="rId4"/>
          <a:stretch>
            <a:fillRect/>
          </a:stretch>
        </p:blipFill>
        <p:spPr>
          <a:xfrm>
            <a:off x="6845303" y="1073478"/>
            <a:ext cx="1875511" cy="1247605"/>
          </a:xfrm>
          <a:prstGeom prst="rect">
            <a:avLst/>
          </a:prstGeom>
        </p:spPr>
      </p:pic>
      <p:sp>
        <p:nvSpPr>
          <p:cNvPr id="10" name="TextBox 9">
            <a:extLst>
              <a:ext uri="{FF2B5EF4-FFF2-40B4-BE49-F238E27FC236}">
                <a16:creationId xmlns:a16="http://schemas.microsoft.com/office/drawing/2014/main" id="{58CE0D87-8315-B3F4-3AEF-6C0087990F91}"/>
              </a:ext>
            </a:extLst>
          </p:cNvPr>
          <p:cNvSpPr txBox="1"/>
          <p:nvPr/>
        </p:nvSpPr>
        <p:spPr>
          <a:xfrm>
            <a:off x="8653044" y="1373560"/>
            <a:ext cx="283129" cy="600164"/>
          </a:xfrm>
          <a:prstGeom prst="rect">
            <a:avLst/>
          </a:prstGeom>
          <a:noFill/>
        </p:spPr>
        <p:txBody>
          <a:bodyPr wrap="square" rtlCol="0">
            <a:spAutoFit/>
          </a:bodyPr>
          <a:lstStyle/>
          <a:p>
            <a:r>
              <a:rPr lang="en-US" sz="3300" dirty="0">
                <a:latin typeface="STHupo" panose="020B0503020204020204" pitchFamily="2" charset="-122"/>
                <a:ea typeface="STHupo" panose="020B0503020204020204" pitchFamily="2" charset="-122"/>
              </a:rPr>
              <a:t>?</a:t>
            </a:r>
            <a:endParaRPr lang="en-GB" sz="3300" dirty="0">
              <a:latin typeface="STHupo" panose="020B0503020204020204" pitchFamily="2" charset="-122"/>
              <a:ea typeface="STHupo" panose="020B0503020204020204" pitchFamily="2" charset="-122"/>
            </a:endParaRPr>
          </a:p>
        </p:txBody>
      </p:sp>
      <p:sp>
        <p:nvSpPr>
          <p:cNvPr id="11" name="TextBox 10">
            <a:extLst>
              <a:ext uri="{FF2B5EF4-FFF2-40B4-BE49-F238E27FC236}">
                <a16:creationId xmlns:a16="http://schemas.microsoft.com/office/drawing/2014/main" id="{D0CEFF96-BA56-3F13-651A-A05461311062}"/>
              </a:ext>
            </a:extLst>
          </p:cNvPr>
          <p:cNvSpPr txBox="1"/>
          <p:nvPr/>
        </p:nvSpPr>
        <p:spPr>
          <a:xfrm>
            <a:off x="971550" y="898736"/>
            <a:ext cx="4505325" cy="300082"/>
          </a:xfrm>
          <a:prstGeom prst="rect">
            <a:avLst/>
          </a:prstGeom>
          <a:noFill/>
        </p:spPr>
        <p:txBody>
          <a:bodyPr wrap="square" rtlCol="0">
            <a:spAutoFit/>
          </a:bodyPr>
          <a:lstStyle/>
          <a:p>
            <a:r>
              <a:rPr lang="en-US" sz="1350" dirty="0"/>
              <a:t> </a:t>
            </a:r>
            <a:endParaRPr lang="en-GB" sz="1350" dirty="0"/>
          </a:p>
        </p:txBody>
      </p:sp>
      <p:sp>
        <p:nvSpPr>
          <p:cNvPr id="12" name="TextBox 11">
            <a:extLst>
              <a:ext uri="{FF2B5EF4-FFF2-40B4-BE49-F238E27FC236}">
                <a16:creationId xmlns:a16="http://schemas.microsoft.com/office/drawing/2014/main" id="{DEC49945-2368-4FA0-35CE-D2C0E55AA2E7}"/>
              </a:ext>
            </a:extLst>
          </p:cNvPr>
          <p:cNvSpPr txBox="1"/>
          <p:nvPr/>
        </p:nvSpPr>
        <p:spPr>
          <a:xfrm>
            <a:off x="50640" y="4826990"/>
            <a:ext cx="9174398" cy="954107"/>
          </a:xfrm>
          <a:prstGeom prst="rect">
            <a:avLst/>
          </a:prstGeom>
          <a:noFill/>
        </p:spPr>
        <p:txBody>
          <a:bodyPr wrap="square" rtlCol="0">
            <a:spAutoFit/>
          </a:bodyPr>
          <a:lstStyle/>
          <a:p>
            <a:pPr marL="285750" indent="-285750">
              <a:buFont typeface="Arial" panose="020B0604020202020204" pitchFamily="34" charset="0"/>
              <a:buChar char="•"/>
            </a:pPr>
            <a:r>
              <a:rPr lang="en-US" sz="1400" dirty="0"/>
              <a:t>It is possible that silicic acid from the glass is increasing available phosphorus at the soil glass interface.</a:t>
            </a:r>
          </a:p>
          <a:p>
            <a:endParaRPr lang="en-US" sz="1400" dirty="0"/>
          </a:p>
          <a:p>
            <a:pPr marL="285750" indent="-285750">
              <a:buFont typeface="Arial" panose="020B0604020202020204" pitchFamily="34" charset="0"/>
              <a:buChar char="•"/>
            </a:pPr>
            <a:r>
              <a:rPr lang="en-US" sz="1400" dirty="0"/>
              <a:t>Also….polymerisation increases as pH increases and gives silicic acid a competitive advantage – polymers have greater binding affinity. </a:t>
            </a:r>
            <a:endParaRPr lang="en-GB" sz="1400" dirty="0"/>
          </a:p>
        </p:txBody>
      </p:sp>
      <p:pic>
        <p:nvPicPr>
          <p:cNvPr id="2" name="Picture 1">
            <a:extLst>
              <a:ext uri="{FF2B5EF4-FFF2-40B4-BE49-F238E27FC236}">
                <a16:creationId xmlns:a16="http://schemas.microsoft.com/office/drawing/2014/main" id="{9392880D-75BB-F86C-D1FF-CC842D321E0A}"/>
              </a:ext>
            </a:extLst>
          </p:cNvPr>
          <p:cNvPicPr>
            <a:picLocks noChangeAspect="1"/>
          </p:cNvPicPr>
          <p:nvPr/>
        </p:nvPicPr>
        <p:blipFill>
          <a:blip r:embed="rId5"/>
          <a:stretch>
            <a:fillRect/>
          </a:stretch>
        </p:blipFill>
        <p:spPr>
          <a:xfrm>
            <a:off x="7434133" y="90423"/>
            <a:ext cx="1547942" cy="770002"/>
          </a:xfrm>
          <a:prstGeom prst="rect">
            <a:avLst/>
          </a:prstGeom>
        </p:spPr>
      </p:pic>
      <p:sp>
        <p:nvSpPr>
          <p:cNvPr id="3" name="TextBox 2">
            <a:extLst>
              <a:ext uri="{FF2B5EF4-FFF2-40B4-BE49-F238E27FC236}">
                <a16:creationId xmlns:a16="http://schemas.microsoft.com/office/drawing/2014/main" id="{5F986396-6CF3-3461-A315-B7A4F2F08144}"/>
              </a:ext>
            </a:extLst>
          </p:cNvPr>
          <p:cNvSpPr txBox="1"/>
          <p:nvPr/>
        </p:nvSpPr>
        <p:spPr>
          <a:xfrm>
            <a:off x="23583" y="294482"/>
            <a:ext cx="7634417" cy="461665"/>
          </a:xfrm>
          <a:prstGeom prst="rect">
            <a:avLst/>
          </a:prstGeom>
          <a:noFill/>
        </p:spPr>
        <p:txBody>
          <a:bodyPr wrap="square" rtlCol="0">
            <a:spAutoFit/>
          </a:bodyPr>
          <a:lstStyle/>
          <a:p>
            <a:r>
              <a:rPr lang="en-US" sz="2400" dirty="0">
                <a:solidFill>
                  <a:schemeClr val="accent1"/>
                </a:solidFill>
              </a:rPr>
              <a:t>Silicic acid competition for phosphate sorption sites</a:t>
            </a:r>
            <a:endParaRPr lang="en-GB" sz="2400" dirty="0">
              <a:solidFill>
                <a:schemeClr val="accent1"/>
              </a:solidFill>
            </a:endParaRPr>
          </a:p>
        </p:txBody>
      </p:sp>
      <p:sp>
        <p:nvSpPr>
          <p:cNvPr id="15" name="TextBox 14">
            <a:extLst>
              <a:ext uri="{FF2B5EF4-FFF2-40B4-BE49-F238E27FC236}">
                <a16:creationId xmlns:a16="http://schemas.microsoft.com/office/drawing/2014/main" id="{A90A64A3-19FB-CE8A-32CD-B59840BDE37E}"/>
              </a:ext>
            </a:extLst>
          </p:cNvPr>
          <p:cNvSpPr txBox="1"/>
          <p:nvPr/>
        </p:nvSpPr>
        <p:spPr>
          <a:xfrm>
            <a:off x="114300" y="4479590"/>
            <a:ext cx="8915400"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Schematic of proposed phosphorus/silicon species interaction at glass soil interface</a:t>
            </a:r>
            <a:endParaRPr lang="en-GB" sz="1400" dirty="0">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9FAB5617-A1C2-1D5A-3DF0-9DFB6621706F}"/>
              </a:ext>
            </a:extLst>
          </p:cNvPr>
          <p:cNvSpPr/>
          <p:nvPr/>
        </p:nvSpPr>
        <p:spPr>
          <a:xfrm>
            <a:off x="1219200" y="807617"/>
            <a:ext cx="4666991" cy="16189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18" name="Object 17">
            <a:extLst>
              <a:ext uri="{FF2B5EF4-FFF2-40B4-BE49-F238E27FC236}">
                <a16:creationId xmlns:a16="http://schemas.microsoft.com/office/drawing/2014/main" id="{9DFED229-3D55-2EC7-D017-D434EA7222CA}"/>
              </a:ext>
            </a:extLst>
          </p:cNvPr>
          <p:cNvGraphicFramePr>
            <a:graphicFrameLocks noChangeAspect="1"/>
          </p:cNvGraphicFramePr>
          <p:nvPr>
            <p:extLst>
              <p:ext uri="{D42A27DB-BD31-4B8C-83A1-F6EECF244321}">
                <p14:modId xmlns:p14="http://schemas.microsoft.com/office/powerpoint/2010/main" val="3926248567"/>
              </p:ext>
            </p:extLst>
          </p:nvPr>
        </p:nvGraphicFramePr>
        <p:xfrm>
          <a:off x="271171" y="5840936"/>
          <a:ext cx="2953041" cy="711709"/>
        </p:xfrm>
        <a:graphic>
          <a:graphicData uri="http://schemas.openxmlformats.org/presentationml/2006/ole">
            <mc:AlternateContent xmlns:mc="http://schemas.openxmlformats.org/markup-compatibility/2006">
              <mc:Choice xmlns:v="urn:schemas-microsoft-com:vml" Requires="v">
                <p:oleObj name="CS ChemDraw 64-bit Drawing" r:id="rId6" imgW="3839888" imgH="925830" progId="ChemDraw_x64.Document.6.0">
                  <p:embed/>
                </p:oleObj>
              </mc:Choice>
              <mc:Fallback>
                <p:oleObj name="CS ChemDraw 64-bit Drawing" r:id="rId6" imgW="3839888" imgH="925830" progId="ChemDraw_x64.Document.6.0">
                  <p:embed/>
                  <p:pic>
                    <p:nvPicPr>
                      <p:cNvPr id="0" name=""/>
                      <p:cNvPicPr/>
                      <p:nvPr/>
                    </p:nvPicPr>
                    <p:blipFill>
                      <a:blip r:embed="rId7"/>
                      <a:stretch>
                        <a:fillRect/>
                      </a:stretch>
                    </p:blipFill>
                    <p:spPr>
                      <a:xfrm>
                        <a:off x="271171" y="5840936"/>
                        <a:ext cx="2953041" cy="711709"/>
                      </a:xfrm>
                      <a:prstGeom prst="rect">
                        <a:avLst/>
                      </a:prstGeom>
                    </p:spPr>
                  </p:pic>
                </p:oleObj>
              </mc:Fallback>
            </mc:AlternateContent>
          </a:graphicData>
        </a:graphic>
      </p:graphicFrame>
      <p:sp>
        <p:nvSpPr>
          <p:cNvPr id="19" name="TextBox 18">
            <a:extLst>
              <a:ext uri="{FF2B5EF4-FFF2-40B4-BE49-F238E27FC236}">
                <a16:creationId xmlns:a16="http://schemas.microsoft.com/office/drawing/2014/main" id="{BC7CB838-398B-9034-02B9-D744B09C5F56}"/>
              </a:ext>
            </a:extLst>
          </p:cNvPr>
          <p:cNvSpPr txBox="1"/>
          <p:nvPr/>
        </p:nvSpPr>
        <p:spPr>
          <a:xfrm>
            <a:off x="271171" y="6564451"/>
            <a:ext cx="3105150"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Silicic acid loses a hydrogen</a:t>
            </a:r>
            <a:endParaRPr lang="en-GB" sz="1400" dirty="0">
              <a:latin typeface="Times New Roman" panose="02020603050405020304" pitchFamily="18" charset="0"/>
              <a:cs typeface="Times New Roman" panose="02020603050405020304" pitchFamily="18" charset="0"/>
            </a:endParaRPr>
          </a:p>
        </p:txBody>
      </p:sp>
      <p:graphicFrame>
        <p:nvGraphicFramePr>
          <p:cNvPr id="20" name="Object 19">
            <a:extLst>
              <a:ext uri="{FF2B5EF4-FFF2-40B4-BE49-F238E27FC236}">
                <a16:creationId xmlns:a16="http://schemas.microsoft.com/office/drawing/2014/main" id="{92CDDA04-76C6-449C-C763-BCD91559D377}"/>
              </a:ext>
            </a:extLst>
          </p:cNvPr>
          <p:cNvGraphicFramePr>
            <a:graphicFrameLocks noChangeAspect="1"/>
          </p:cNvGraphicFramePr>
          <p:nvPr>
            <p:extLst>
              <p:ext uri="{D42A27DB-BD31-4B8C-83A1-F6EECF244321}">
                <p14:modId xmlns:p14="http://schemas.microsoft.com/office/powerpoint/2010/main" val="1818160977"/>
              </p:ext>
            </p:extLst>
          </p:nvPr>
        </p:nvGraphicFramePr>
        <p:xfrm>
          <a:off x="3733670" y="5830196"/>
          <a:ext cx="4372105" cy="738181"/>
        </p:xfrm>
        <a:graphic>
          <a:graphicData uri="http://schemas.openxmlformats.org/presentationml/2006/ole">
            <mc:AlternateContent xmlns:mc="http://schemas.openxmlformats.org/markup-compatibility/2006">
              <mc:Choice xmlns:v="urn:schemas-microsoft-com:vml" Requires="v">
                <p:oleObj name="CS ChemDraw 64-bit Drawing" r:id="rId8" imgW="5359153" imgH="904547" progId="ChemDraw_x64.Document.6.0">
                  <p:embed/>
                </p:oleObj>
              </mc:Choice>
              <mc:Fallback>
                <p:oleObj name="CS ChemDraw 64-bit Drawing" r:id="rId8" imgW="5359153" imgH="904547" progId="ChemDraw_x64.Document.6.0">
                  <p:embed/>
                  <p:pic>
                    <p:nvPicPr>
                      <p:cNvPr id="0" name=""/>
                      <p:cNvPicPr/>
                      <p:nvPr/>
                    </p:nvPicPr>
                    <p:blipFill>
                      <a:blip r:embed="rId9"/>
                      <a:stretch>
                        <a:fillRect/>
                      </a:stretch>
                    </p:blipFill>
                    <p:spPr>
                      <a:xfrm>
                        <a:off x="3733670" y="5830196"/>
                        <a:ext cx="4372105" cy="738181"/>
                      </a:xfrm>
                      <a:prstGeom prst="rect">
                        <a:avLst/>
                      </a:prstGeom>
                    </p:spPr>
                  </p:pic>
                </p:oleObj>
              </mc:Fallback>
            </mc:AlternateContent>
          </a:graphicData>
        </a:graphic>
      </p:graphicFrame>
      <p:sp>
        <p:nvSpPr>
          <p:cNvPr id="21" name="TextBox 20">
            <a:extLst>
              <a:ext uri="{FF2B5EF4-FFF2-40B4-BE49-F238E27FC236}">
                <a16:creationId xmlns:a16="http://schemas.microsoft.com/office/drawing/2014/main" id="{FE8B7F9F-77AD-2E72-AADE-D0E999A2AB44}"/>
              </a:ext>
            </a:extLst>
          </p:cNvPr>
          <p:cNvSpPr txBox="1"/>
          <p:nvPr/>
        </p:nvSpPr>
        <p:spPr>
          <a:xfrm>
            <a:off x="3941498" y="6552645"/>
            <a:ext cx="5202502"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De-protonated silicic acid now able to polymerise</a:t>
            </a:r>
            <a:endParaRPr lang="en-GB" sz="1400" dirty="0">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F8A80F69-D387-44A2-81A9-28863FAEC458}"/>
              </a:ext>
            </a:extLst>
          </p:cNvPr>
          <p:cNvSpPr txBox="1"/>
          <p:nvPr/>
        </p:nvSpPr>
        <p:spPr>
          <a:xfrm>
            <a:off x="6421784" y="2625334"/>
            <a:ext cx="2724987" cy="1815882"/>
          </a:xfrm>
          <a:prstGeom prst="rect">
            <a:avLst/>
          </a:prstGeom>
          <a:noFill/>
        </p:spPr>
        <p:txBody>
          <a:bodyPr wrap="square" rtlCol="0">
            <a:spAutoFit/>
          </a:bodyPr>
          <a:lstStyle/>
          <a:p>
            <a:r>
              <a:rPr lang="en-US" sz="1400" dirty="0"/>
              <a:t>A range of scientific disciplines have noted that silicic acid can compete effectively with phosphorus for mineral sorption sites, releasing phosphate into the environment, so why not the silicic acid dissolving from our glass?</a:t>
            </a:r>
            <a:endParaRPr lang="en-GB" sz="1400" dirty="0"/>
          </a:p>
        </p:txBody>
      </p:sp>
    </p:spTree>
    <p:extLst>
      <p:ext uri="{BB962C8B-B14F-4D97-AF65-F5344CB8AC3E}">
        <p14:creationId xmlns:p14="http://schemas.microsoft.com/office/powerpoint/2010/main" val="3384700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76D697-7536-10D6-CA50-6F733F5540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A75CF7-A752-0B9E-BE1D-834BEE46C78C}"/>
              </a:ext>
            </a:extLst>
          </p:cNvPr>
          <p:cNvSpPr>
            <a:spLocks noGrp="1"/>
          </p:cNvSpPr>
          <p:nvPr>
            <p:ph type="title"/>
          </p:nvPr>
        </p:nvSpPr>
        <p:spPr>
          <a:xfrm>
            <a:off x="-190500" y="336554"/>
            <a:ext cx="7343775" cy="1325563"/>
          </a:xfrm>
        </p:spPr>
        <p:txBody>
          <a:bodyPr>
            <a:normAutofit/>
          </a:bodyPr>
          <a:lstStyle/>
          <a:p>
            <a:pPr algn="ctr"/>
            <a:r>
              <a:rPr lang="en-US" sz="2800" dirty="0"/>
              <a:t>GDF relevance</a:t>
            </a:r>
            <a:endParaRPr lang="en-GB" sz="2800" dirty="0"/>
          </a:p>
        </p:txBody>
      </p:sp>
      <p:pic>
        <p:nvPicPr>
          <p:cNvPr id="3074" name="Picture 2">
            <a:extLst>
              <a:ext uri="{FF2B5EF4-FFF2-40B4-BE49-F238E27FC236}">
                <a16:creationId xmlns:a16="http://schemas.microsoft.com/office/drawing/2014/main" id="{5EA75EA9-42E3-6392-C888-961AF1C4DF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138" y="1985963"/>
            <a:ext cx="2423898" cy="342423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55B1FB3-E642-32DE-5208-1C276713515B}"/>
              </a:ext>
            </a:extLst>
          </p:cNvPr>
          <p:cNvSpPr txBox="1"/>
          <p:nvPr/>
        </p:nvSpPr>
        <p:spPr>
          <a:xfrm>
            <a:off x="2914650" y="1985963"/>
            <a:ext cx="6010275" cy="4770537"/>
          </a:xfrm>
          <a:prstGeom prst="rect">
            <a:avLst/>
          </a:prstGeom>
          <a:noFill/>
        </p:spPr>
        <p:txBody>
          <a:bodyPr wrap="square" rtlCol="0">
            <a:spAutoFit/>
          </a:bodyPr>
          <a:lstStyle/>
          <a:p>
            <a:r>
              <a:rPr lang="en-US" dirty="0" err="1"/>
              <a:t>Ballidon</a:t>
            </a:r>
            <a:r>
              <a:rPr lang="en-US" dirty="0"/>
              <a:t> cannot be compared directly with a GDF:</a:t>
            </a:r>
          </a:p>
          <a:p>
            <a:endParaRPr lang="en-US" dirty="0"/>
          </a:p>
          <a:p>
            <a:pPr marL="285750" indent="-285750">
              <a:buFont typeface="Arial" panose="020B0604020202020204" pitchFamily="34" charset="0"/>
              <a:buChar char="•"/>
            </a:pPr>
            <a:r>
              <a:rPr lang="en-US" dirty="0"/>
              <a:t>Different porewater chemistry</a:t>
            </a:r>
          </a:p>
          <a:p>
            <a:pPr marL="285750" indent="-285750">
              <a:buFont typeface="Arial" panose="020B0604020202020204" pitchFamily="34" charset="0"/>
              <a:buChar char="•"/>
            </a:pPr>
            <a:r>
              <a:rPr lang="en-US" dirty="0"/>
              <a:t>Different mineralogy  </a:t>
            </a:r>
          </a:p>
          <a:p>
            <a:pPr marL="285750" indent="-285750">
              <a:buFont typeface="Arial" panose="020B0604020202020204" pitchFamily="34" charset="0"/>
              <a:buChar char="•"/>
            </a:pPr>
            <a:r>
              <a:rPr lang="en-US" dirty="0"/>
              <a:t>Surface system (lower temperatures, variable saturation, microbiology, vegetation)</a:t>
            </a:r>
          </a:p>
          <a:p>
            <a:pPr marL="285750" indent="-285750">
              <a:buFont typeface="Arial" panose="020B0604020202020204" pitchFamily="34" charset="0"/>
              <a:buChar char="•"/>
            </a:pPr>
            <a:endParaRPr lang="en-US" dirty="0"/>
          </a:p>
          <a:p>
            <a:endParaRPr lang="en-US" dirty="0"/>
          </a:p>
          <a:p>
            <a:r>
              <a:rPr lang="en-US" dirty="0"/>
              <a:t>What does </a:t>
            </a:r>
            <a:r>
              <a:rPr lang="en-US" dirty="0" err="1"/>
              <a:t>Ballidon</a:t>
            </a:r>
            <a:r>
              <a:rPr lang="en-US" dirty="0"/>
              <a:t> show:</a:t>
            </a:r>
          </a:p>
          <a:p>
            <a:endParaRPr lang="en-US" dirty="0"/>
          </a:p>
          <a:p>
            <a:pPr marL="285750" indent="-285750">
              <a:buFont typeface="Arial" panose="020B0604020202020204" pitchFamily="34" charset="0"/>
              <a:buChar char="•"/>
            </a:pPr>
            <a:r>
              <a:rPr lang="en-US" dirty="0"/>
              <a:t>More complex alteration layer formation in open systems compared to laboratory experiments</a:t>
            </a:r>
          </a:p>
          <a:p>
            <a:pPr marL="285750" indent="-285750">
              <a:buFont typeface="Arial" panose="020B0604020202020204" pitchFamily="34" charset="0"/>
              <a:buChar char="•"/>
            </a:pPr>
            <a:r>
              <a:rPr lang="en-US" dirty="0"/>
              <a:t>Influence of porewater/mineralogy on alteration layer formation</a:t>
            </a:r>
          </a:p>
          <a:p>
            <a:pPr marL="285750" indent="-285750">
              <a:buFont typeface="Arial" panose="020B0604020202020204" pitchFamily="34" charset="0"/>
              <a:buChar char="•"/>
            </a:pPr>
            <a:r>
              <a:rPr lang="en-US" dirty="0"/>
              <a:t>Evolution of layers over time</a:t>
            </a:r>
          </a:p>
          <a:p>
            <a:endParaRPr lang="en-US" dirty="0"/>
          </a:p>
          <a:p>
            <a:endParaRPr lang="en-GB" sz="1600" dirty="0"/>
          </a:p>
        </p:txBody>
      </p:sp>
    </p:spTree>
    <p:extLst>
      <p:ext uri="{BB962C8B-B14F-4D97-AF65-F5344CB8AC3E}">
        <p14:creationId xmlns:p14="http://schemas.microsoft.com/office/powerpoint/2010/main" val="18390691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9CB30-17DE-6EB7-CC53-51C0E4D49F49}"/>
              </a:ext>
            </a:extLst>
          </p:cNvPr>
          <p:cNvSpPr>
            <a:spLocks noGrp="1"/>
          </p:cNvSpPr>
          <p:nvPr>
            <p:ph type="title"/>
          </p:nvPr>
        </p:nvSpPr>
        <p:spPr/>
        <p:txBody>
          <a:bodyPr/>
          <a:lstStyle/>
          <a:p>
            <a:r>
              <a:rPr lang="en-US" dirty="0"/>
              <a:t>Ongoing/future work</a:t>
            </a:r>
            <a:endParaRPr lang="en-GB" dirty="0"/>
          </a:p>
        </p:txBody>
      </p:sp>
      <p:sp>
        <p:nvSpPr>
          <p:cNvPr id="4" name="TextBox 3">
            <a:extLst>
              <a:ext uri="{FF2B5EF4-FFF2-40B4-BE49-F238E27FC236}">
                <a16:creationId xmlns:a16="http://schemas.microsoft.com/office/drawing/2014/main" id="{3D2E2EBE-BC99-901C-5C88-BFED3C3CA947}"/>
              </a:ext>
            </a:extLst>
          </p:cNvPr>
          <p:cNvSpPr txBox="1"/>
          <p:nvPr/>
        </p:nvSpPr>
        <p:spPr>
          <a:xfrm>
            <a:off x="695325" y="2390775"/>
            <a:ext cx="8115300" cy="3970318"/>
          </a:xfrm>
          <a:prstGeom prst="rect">
            <a:avLst/>
          </a:prstGeom>
          <a:noFill/>
        </p:spPr>
        <p:txBody>
          <a:bodyPr wrap="square" rtlCol="0">
            <a:spAutoFit/>
          </a:bodyPr>
          <a:lstStyle/>
          <a:p>
            <a:pPr marL="285750" indent="-285750">
              <a:buFont typeface="Arial" panose="020B0604020202020204" pitchFamily="34" charset="0"/>
              <a:buChar char="•"/>
            </a:pPr>
            <a:r>
              <a:rPr lang="en-US" dirty="0"/>
              <a:t>Evaluation of the competition of silicic acid, arising from UK waste glass dissolution, for phosphate sorption sites.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Paper covering the analysis UK waste glasses excavated at Ballidon.</a:t>
            </a:r>
          </a:p>
          <a:p>
            <a:r>
              <a:rPr lang="en-US" dirty="0"/>
              <a:t>   </a:t>
            </a:r>
          </a:p>
          <a:p>
            <a:pPr marL="285750" indent="-285750">
              <a:buFont typeface="Arial" panose="020B0604020202020204" pitchFamily="34" charset="0"/>
              <a:buChar char="•"/>
            </a:pPr>
            <a:r>
              <a:rPr lang="en-US" dirty="0"/>
              <a:t>Long-term lab dissolution experiment with Four UK waste glasses and two UK-relevant groundwaters.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Further analysis of Ballidon archaeological glass samples</a:t>
            </a:r>
          </a:p>
          <a:p>
            <a:r>
              <a:rPr lang="en-US" dirty="0"/>
              <a:t>    (Paper in review in NPJ Materials Degradation).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38165182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F0F7D-B382-6782-BF90-4538692F2C5D}"/>
              </a:ext>
            </a:extLst>
          </p:cNvPr>
          <p:cNvSpPr>
            <a:spLocks noGrp="1"/>
          </p:cNvSpPr>
          <p:nvPr>
            <p:ph type="title"/>
          </p:nvPr>
        </p:nvSpPr>
        <p:spPr/>
        <p:txBody>
          <a:bodyPr/>
          <a:lstStyle/>
          <a:p>
            <a:r>
              <a:rPr lang="en-US" dirty="0"/>
              <a:t>Acknowledgements</a:t>
            </a:r>
            <a:endParaRPr lang="en-GB" dirty="0"/>
          </a:p>
        </p:txBody>
      </p:sp>
      <p:sp>
        <p:nvSpPr>
          <p:cNvPr id="4" name="TextBox 3">
            <a:extLst>
              <a:ext uri="{FF2B5EF4-FFF2-40B4-BE49-F238E27FC236}">
                <a16:creationId xmlns:a16="http://schemas.microsoft.com/office/drawing/2014/main" id="{87C90DD6-988D-E1D9-82CE-65E6EF04B009}"/>
              </a:ext>
            </a:extLst>
          </p:cNvPr>
          <p:cNvSpPr txBox="1"/>
          <p:nvPr/>
        </p:nvSpPr>
        <p:spPr>
          <a:xfrm>
            <a:off x="247650" y="1989151"/>
            <a:ext cx="6094602" cy="369332"/>
          </a:xfrm>
          <a:prstGeom prst="rect">
            <a:avLst/>
          </a:prstGeom>
          <a:noFill/>
        </p:spPr>
        <p:txBody>
          <a:bodyPr wrap="square">
            <a:spAutoFit/>
          </a:bodyPr>
          <a:lstStyle/>
          <a:p>
            <a:r>
              <a:rPr lang="en-GB" i="0" u="none" strike="noStrike" dirty="0">
                <a:effectLst/>
                <a:latin typeface="Source Sans Pro" panose="020B0503030403020204" pitchFamily="34" charset="0"/>
                <a:ea typeface="Source Sans Pro" panose="020B0503030403020204" pitchFamily="34" charset="0"/>
              </a:rPr>
              <a:t>We gratefully acknowledge support from:</a:t>
            </a:r>
            <a:endParaRPr lang="en-GB" dirty="0"/>
          </a:p>
        </p:txBody>
      </p:sp>
      <p:pic>
        <p:nvPicPr>
          <p:cNvPr id="6" name="Picture 5">
            <a:extLst>
              <a:ext uri="{FF2B5EF4-FFF2-40B4-BE49-F238E27FC236}">
                <a16:creationId xmlns:a16="http://schemas.microsoft.com/office/drawing/2014/main" id="{1D7845C1-3FBA-A80C-0BB2-FB0665F55E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1389389" y="2724183"/>
            <a:ext cx="2439662" cy="630947"/>
          </a:xfrm>
          <a:prstGeom prst="rect">
            <a:avLst/>
          </a:prstGeom>
          <a:noFill/>
        </p:spPr>
      </p:pic>
      <p:pic>
        <p:nvPicPr>
          <p:cNvPr id="7" name="Picture 6">
            <a:extLst>
              <a:ext uri="{FF2B5EF4-FFF2-40B4-BE49-F238E27FC236}">
                <a16:creationId xmlns:a16="http://schemas.microsoft.com/office/drawing/2014/main" id="{9DF4C5F8-5670-517B-61FF-52DA9900A5A5}"/>
              </a:ext>
            </a:extLst>
          </p:cNvPr>
          <p:cNvPicPr>
            <a:picLocks noChangeAspect="1"/>
          </p:cNvPicPr>
          <p:nvPr/>
        </p:nvPicPr>
        <p:blipFill>
          <a:blip r:embed="rId3"/>
          <a:stretch>
            <a:fillRect/>
          </a:stretch>
        </p:blipFill>
        <p:spPr>
          <a:xfrm>
            <a:off x="4076700" y="2533769"/>
            <a:ext cx="3476625" cy="895231"/>
          </a:xfrm>
          <a:prstGeom prst="rect">
            <a:avLst/>
          </a:prstGeom>
        </p:spPr>
      </p:pic>
      <p:sp>
        <p:nvSpPr>
          <p:cNvPr id="9" name="TextBox 8">
            <a:extLst>
              <a:ext uri="{FF2B5EF4-FFF2-40B4-BE49-F238E27FC236}">
                <a16:creationId xmlns:a16="http://schemas.microsoft.com/office/drawing/2014/main" id="{F318584D-6141-97EF-F54F-4655DD5CC210}"/>
              </a:ext>
            </a:extLst>
          </p:cNvPr>
          <p:cNvSpPr txBox="1"/>
          <p:nvPr/>
        </p:nvSpPr>
        <p:spPr>
          <a:xfrm>
            <a:off x="323851" y="3502871"/>
            <a:ext cx="7820024" cy="584775"/>
          </a:xfrm>
          <a:prstGeom prst="rect">
            <a:avLst/>
          </a:prstGeom>
          <a:noFill/>
        </p:spPr>
        <p:txBody>
          <a:bodyPr wrap="square">
            <a:spAutoFit/>
          </a:bodyPr>
          <a:lstStyle/>
          <a:p>
            <a:pPr>
              <a:spcAft>
                <a:spcPts val="600"/>
              </a:spcAft>
            </a:pPr>
            <a:r>
              <a:rPr lang="en-US" sz="1600" dirty="0"/>
              <a:t>Special thanks to my supervisors, Dr Clare Thorpe and Professor Russell Hand, </a:t>
            </a:r>
            <a:r>
              <a:rPr lang="en-US" sz="1600" i="0" dirty="0">
                <a:effectLst/>
                <a:latin typeface="+mj-lt"/>
              </a:rPr>
              <a:t>School of Chemical, Materials and Biological Engineering,</a:t>
            </a:r>
            <a:r>
              <a:rPr lang="en-US" sz="1600" dirty="0"/>
              <a:t> University of Sheffield,</a:t>
            </a:r>
          </a:p>
        </p:txBody>
      </p:sp>
      <p:sp>
        <p:nvSpPr>
          <p:cNvPr id="11" name="TextBox 10">
            <a:extLst>
              <a:ext uri="{FF2B5EF4-FFF2-40B4-BE49-F238E27FC236}">
                <a16:creationId xmlns:a16="http://schemas.microsoft.com/office/drawing/2014/main" id="{FCC62FB3-FE2C-83F7-5949-7E059DC49621}"/>
              </a:ext>
            </a:extLst>
          </p:cNvPr>
          <p:cNvSpPr txBox="1"/>
          <p:nvPr/>
        </p:nvSpPr>
        <p:spPr>
          <a:xfrm>
            <a:off x="323851" y="4408357"/>
            <a:ext cx="8324849" cy="2123658"/>
          </a:xfrm>
          <a:prstGeom prst="rect">
            <a:avLst/>
          </a:prstGeom>
          <a:noFill/>
        </p:spPr>
        <p:txBody>
          <a:bodyPr wrap="square">
            <a:spAutoFit/>
          </a:bodyPr>
          <a:lstStyle/>
          <a:p>
            <a:pPr>
              <a:spcAft>
                <a:spcPts val="600"/>
              </a:spcAft>
            </a:pPr>
            <a:r>
              <a:rPr lang="en-US" sz="1600" dirty="0"/>
              <a:t>Also, Cari Littler, Department of Geography, University of Sheffield,</a:t>
            </a:r>
          </a:p>
          <a:p>
            <a:pPr>
              <a:spcAft>
                <a:spcPts val="600"/>
              </a:spcAft>
            </a:pPr>
            <a:r>
              <a:rPr lang="en-US" sz="1600" dirty="0"/>
              <a:t>Stuart Creasey-Grey, </a:t>
            </a:r>
            <a:r>
              <a:rPr lang="en-US" sz="1600" i="0" dirty="0">
                <a:effectLst/>
                <a:latin typeface="+mj-lt"/>
              </a:rPr>
              <a:t>School of Chemical, Materials and Biological Engineering,</a:t>
            </a:r>
            <a:r>
              <a:rPr lang="en-US" sz="1600" dirty="0"/>
              <a:t> University of Sheffield,</a:t>
            </a:r>
          </a:p>
          <a:p>
            <a:pPr>
              <a:spcAft>
                <a:spcPts val="600"/>
              </a:spcAft>
            </a:pPr>
            <a:r>
              <a:rPr lang="en-US" sz="1600" dirty="0"/>
              <a:t>Professor </a:t>
            </a:r>
            <a:r>
              <a:rPr lang="en-US" sz="1600" dirty="0" err="1"/>
              <a:t>Anamul</a:t>
            </a:r>
            <a:r>
              <a:rPr lang="en-US" sz="1600" dirty="0"/>
              <a:t> Mir, University of Huddersfield, and</a:t>
            </a:r>
          </a:p>
          <a:p>
            <a:pPr>
              <a:spcAft>
                <a:spcPts val="600"/>
              </a:spcAft>
            </a:pPr>
            <a:r>
              <a:rPr lang="en-GB" sz="1600" b="0" i="0" dirty="0">
                <a:solidFill>
                  <a:srgbClr val="2B353E"/>
                </a:solidFill>
                <a:effectLst/>
              </a:rPr>
              <a:t>Dr </a:t>
            </a:r>
            <a:r>
              <a:rPr lang="en-GB" sz="1600" b="0" i="0" dirty="0" err="1">
                <a:solidFill>
                  <a:srgbClr val="2B353E"/>
                </a:solidFill>
                <a:effectLst/>
              </a:rPr>
              <a:t>Jiahui</a:t>
            </a:r>
            <a:r>
              <a:rPr lang="en-GB" sz="1600" b="0" i="0" dirty="0">
                <a:solidFill>
                  <a:srgbClr val="2B353E"/>
                </a:solidFill>
                <a:effectLst/>
              </a:rPr>
              <a:t> Qi, </a:t>
            </a:r>
            <a:r>
              <a:rPr lang="en-US" sz="1600" i="0" dirty="0">
                <a:effectLst/>
                <a:latin typeface="+mj-lt"/>
              </a:rPr>
              <a:t>School of Chemical, Materials and Biological Engineering,</a:t>
            </a:r>
            <a:r>
              <a:rPr lang="en-US" sz="1600" dirty="0"/>
              <a:t> University of Sheffield</a:t>
            </a:r>
          </a:p>
          <a:p>
            <a:pPr>
              <a:spcAft>
                <a:spcPts val="600"/>
              </a:spcAft>
            </a:pPr>
            <a:r>
              <a:rPr lang="en-US" sz="1600" dirty="0"/>
              <a:t>Prof Claire Corkhill, School of Earth Sciences, University of Bristol.</a:t>
            </a:r>
          </a:p>
        </p:txBody>
      </p:sp>
    </p:spTree>
    <p:extLst>
      <p:ext uri="{BB962C8B-B14F-4D97-AF65-F5344CB8AC3E}">
        <p14:creationId xmlns:p14="http://schemas.microsoft.com/office/powerpoint/2010/main" val="42321407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B476A3-276A-1D8D-8E49-92127C6051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CCF982-D379-8B05-9BD7-F209CF8F435C}"/>
              </a:ext>
            </a:extLst>
          </p:cNvPr>
          <p:cNvSpPr>
            <a:spLocks noGrp="1"/>
          </p:cNvSpPr>
          <p:nvPr>
            <p:ph type="title"/>
          </p:nvPr>
        </p:nvSpPr>
        <p:spPr>
          <a:xfrm>
            <a:off x="-561975" y="0"/>
            <a:ext cx="8086725" cy="1679229"/>
          </a:xfrm>
        </p:spPr>
        <p:txBody>
          <a:bodyPr>
            <a:normAutofit/>
          </a:bodyPr>
          <a:lstStyle/>
          <a:p>
            <a:pPr algn="ctr"/>
            <a:r>
              <a:rPr lang="en-US" sz="2400" dirty="0"/>
              <a:t> UK stockpiles of vitrified high-level waste (HLW) </a:t>
            </a:r>
            <a:endParaRPr lang="en-GB" sz="2400" dirty="0"/>
          </a:p>
        </p:txBody>
      </p:sp>
      <p:sp>
        <p:nvSpPr>
          <p:cNvPr id="5" name="TextBox 4">
            <a:extLst>
              <a:ext uri="{FF2B5EF4-FFF2-40B4-BE49-F238E27FC236}">
                <a16:creationId xmlns:a16="http://schemas.microsoft.com/office/drawing/2014/main" id="{EE5394E9-7CD0-ABC0-AE17-E808C87C5A22}"/>
              </a:ext>
            </a:extLst>
          </p:cNvPr>
          <p:cNvSpPr txBox="1"/>
          <p:nvPr/>
        </p:nvSpPr>
        <p:spPr>
          <a:xfrm>
            <a:off x="0" y="5042118"/>
            <a:ext cx="9315451" cy="1600438"/>
          </a:xfrm>
          <a:prstGeom prst="rect">
            <a:avLst/>
          </a:prstGeom>
          <a:noFill/>
        </p:spPr>
        <p:txBody>
          <a:bodyPr wrap="square" rtlCol="0">
            <a:spAutoFit/>
          </a:bodyPr>
          <a:lstStyle/>
          <a:p>
            <a:pPr marL="285750" indent="-285750">
              <a:buFont typeface="Arial" panose="020B0604020202020204" pitchFamily="34" charset="0"/>
              <a:buChar char="•"/>
            </a:pPr>
            <a:r>
              <a:rPr lang="en-US" sz="1400" dirty="0"/>
              <a:t>In the UK, the total of current and estimated future arisings of vitrified high level waste is around 1470 m³. </a:t>
            </a:r>
          </a:p>
          <a:p>
            <a:endParaRPr lang="en-US" sz="1400" dirty="0"/>
          </a:p>
          <a:p>
            <a:pPr marL="285750" indent="-285750">
              <a:buFont typeface="Arial" panose="020B0604020202020204" pitchFamily="34" charset="0"/>
              <a:buChar char="•"/>
            </a:pPr>
            <a:r>
              <a:rPr lang="en-US" sz="1400" dirty="0"/>
              <a:t>40.4% is derived solely from the waste products of Magnox reactors, referred to here as Magnox glass.</a:t>
            </a:r>
          </a:p>
          <a:p>
            <a:endParaRPr lang="en-US" sz="1400" dirty="0"/>
          </a:p>
          <a:p>
            <a:pPr marL="285750" indent="-285750">
              <a:buFont typeface="Arial" panose="020B0604020202020204" pitchFamily="34" charset="0"/>
              <a:buChar char="•"/>
            </a:pPr>
            <a:r>
              <a:rPr lang="en-GB" sz="1400" dirty="0"/>
              <a:t>47.2% is derived from the waste products of both Magnox and AGR reactors. This is referred to as Blend glass.  </a:t>
            </a:r>
          </a:p>
          <a:p>
            <a:pPr marL="285750" indent="-285750">
              <a:buFont typeface="Arial" panose="020B0604020202020204" pitchFamily="34" charset="0"/>
              <a:buChar char="•"/>
            </a:pPr>
            <a:endParaRPr lang="en-GB" sz="1400" dirty="0"/>
          </a:p>
          <a:p>
            <a:pPr marL="285750" indent="-285750">
              <a:buFont typeface="Arial" panose="020B0604020202020204" pitchFamily="34" charset="0"/>
              <a:buChar char="•"/>
            </a:pPr>
            <a:endParaRPr lang="en-GB" sz="1400" dirty="0"/>
          </a:p>
        </p:txBody>
      </p:sp>
      <p:sp>
        <p:nvSpPr>
          <p:cNvPr id="7" name="TextBox 6">
            <a:extLst>
              <a:ext uri="{FF2B5EF4-FFF2-40B4-BE49-F238E27FC236}">
                <a16:creationId xmlns:a16="http://schemas.microsoft.com/office/drawing/2014/main" id="{6EF3A34A-90E4-D176-5D79-3C148F9EE6D0}"/>
              </a:ext>
            </a:extLst>
          </p:cNvPr>
          <p:cNvSpPr txBox="1"/>
          <p:nvPr/>
        </p:nvSpPr>
        <p:spPr>
          <a:xfrm>
            <a:off x="6205537" y="2370738"/>
            <a:ext cx="2959893" cy="2246769"/>
          </a:xfrm>
          <a:prstGeom prst="rect">
            <a:avLst/>
          </a:prstGeom>
          <a:noFill/>
        </p:spPr>
        <p:txBody>
          <a:bodyPr wrap="square" rtlCol="0">
            <a:spAutoFit/>
          </a:bodyPr>
          <a:lstStyle/>
          <a:p>
            <a:r>
              <a:rPr lang="en-US" sz="1400" dirty="0"/>
              <a:t>Vitrified HLW is  produced at Sellafield using a process developed in France. </a:t>
            </a:r>
          </a:p>
          <a:p>
            <a:endParaRPr lang="en-US" sz="1400" dirty="0"/>
          </a:p>
          <a:p>
            <a:r>
              <a:rPr lang="en-US" sz="1400" dirty="0"/>
              <a:t>In general, the glass types produced reflect the proportion of waste loading from Magnox or AGR reactors.</a:t>
            </a:r>
          </a:p>
          <a:p>
            <a:endParaRPr lang="en-US" sz="1400" dirty="0"/>
          </a:p>
          <a:p>
            <a:r>
              <a:rPr lang="en-US" sz="1400" dirty="0"/>
              <a:t>.</a:t>
            </a:r>
            <a:endParaRPr lang="en-GB" sz="1400" dirty="0"/>
          </a:p>
        </p:txBody>
      </p:sp>
      <p:pic>
        <p:nvPicPr>
          <p:cNvPr id="1026" name="Picture 2" descr="Loading silos with canisters containing vitrified HLW in the UK">
            <a:extLst>
              <a:ext uri="{FF2B5EF4-FFF2-40B4-BE49-F238E27FC236}">
                <a16:creationId xmlns:a16="http://schemas.microsoft.com/office/drawing/2014/main" id="{26B98962-CCF9-2B99-3FDF-4558E6EEFB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199" y="1809748"/>
            <a:ext cx="3790950" cy="268525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09428E4-DFBD-50B3-9149-6DED9186F985}"/>
              </a:ext>
            </a:extLst>
          </p:cNvPr>
          <p:cNvSpPr txBox="1"/>
          <p:nvPr/>
        </p:nvSpPr>
        <p:spPr>
          <a:xfrm>
            <a:off x="2274094" y="4471635"/>
            <a:ext cx="4595812" cy="307777"/>
          </a:xfrm>
          <a:prstGeom prst="rect">
            <a:avLst/>
          </a:prstGeom>
          <a:noFill/>
        </p:spPr>
        <p:txBody>
          <a:bodyPr wrap="square">
            <a:spAutoFit/>
          </a:bodyPr>
          <a:lstStyle/>
          <a:p>
            <a:r>
              <a:rPr lang="en-US" sz="1400" b="0" i="1" dirty="0">
                <a:solidFill>
                  <a:srgbClr val="212529"/>
                </a:solidFill>
                <a:effectLst/>
                <a:latin typeface="muli"/>
              </a:rPr>
              <a:t>Loading silos with canisters containing vitrified HLW.</a:t>
            </a:r>
            <a:endParaRPr lang="en-GB" sz="1400" dirty="0"/>
          </a:p>
        </p:txBody>
      </p:sp>
      <p:pic>
        <p:nvPicPr>
          <p:cNvPr id="1028" name="Picture 4" descr="Stainless steel canisters used to store vitrified HLW ">
            <a:extLst>
              <a:ext uri="{FF2B5EF4-FFF2-40B4-BE49-F238E27FC236}">
                <a16:creationId xmlns:a16="http://schemas.microsoft.com/office/drawing/2014/main" id="{7FBFF933-C130-6491-F0EA-7F2E0D325E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1795463"/>
            <a:ext cx="1957387" cy="163353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5DC511D-A4A2-2ADC-A43D-9723F4879C7E}"/>
              </a:ext>
            </a:extLst>
          </p:cNvPr>
          <p:cNvSpPr txBox="1"/>
          <p:nvPr/>
        </p:nvSpPr>
        <p:spPr>
          <a:xfrm>
            <a:off x="35720" y="3494123"/>
            <a:ext cx="2212180" cy="523220"/>
          </a:xfrm>
          <a:prstGeom prst="rect">
            <a:avLst/>
          </a:prstGeom>
          <a:noFill/>
        </p:spPr>
        <p:txBody>
          <a:bodyPr wrap="square">
            <a:spAutoFit/>
          </a:bodyPr>
          <a:lstStyle/>
          <a:p>
            <a:r>
              <a:rPr lang="en-US" sz="1400" b="0" i="1" dirty="0">
                <a:solidFill>
                  <a:srgbClr val="212529"/>
                </a:solidFill>
                <a:effectLst/>
                <a:latin typeface="muli"/>
              </a:rPr>
              <a:t>Stainless steel canisters used to store vitrified HLW</a:t>
            </a:r>
            <a:endParaRPr lang="en-GB" sz="1400" dirty="0"/>
          </a:p>
        </p:txBody>
      </p:sp>
    </p:spTree>
    <p:extLst>
      <p:ext uri="{BB962C8B-B14F-4D97-AF65-F5344CB8AC3E}">
        <p14:creationId xmlns:p14="http://schemas.microsoft.com/office/powerpoint/2010/main" val="31561589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F878AB-6212-2FB4-55EF-33442607C5E9}"/>
              </a:ext>
            </a:extLst>
          </p:cNvPr>
          <p:cNvPicPr>
            <a:picLocks noChangeAspect="1"/>
          </p:cNvPicPr>
          <p:nvPr/>
        </p:nvPicPr>
        <p:blipFill>
          <a:blip r:embed="rId2"/>
          <a:stretch>
            <a:fillRect/>
          </a:stretch>
        </p:blipFill>
        <p:spPr>
          <a:xfrm>
            <a:off x="108487" y="1767646"/>
            <a:ext cx="4987556" cy="3880634"/>
          </a:xfrm>
          <a:prstGeom prst="rect">
            <a:avLst/>
          </a:prstGeom>
        </p:spPr>
      </p:pic>
      <p:sp>
        <p:nvSpPr>
          <p:cNvPr id="6" name="TextBox 5">
            <a:extLst>
              <a:ext uri="{FF2B5EF4-FFF2-40B4-BE49-F238E27FC236}">
                <a16:creationId xmlns:a16="http://schemas.microsoft.com/office/drawing/2014/main" id="{9840E757-5175-DD59-F7AA-8EB3A8B2624E}"/>
              </a:ext>
            </a:extLst>
          </p:cNvPr>
          <p:cNvSpPr txBox="1"/>
          <p:nvPr/>
        </p:nvSpPr>
        <p:spPr>
          <a:xfrm>
            <a:off x="0" y="5648280"/>
            <a:ext cx="5025488" cy="1169551"/>
          </a:xfrm>
          <a:prstGeom prst="rect">
            <a:avLst/>
          </a:prstGeom>
          <a:noFill/>
        </p:spPr>
        <p:txBody>
          <a:bodyPr wrap="square">
            <a:spAutoFit/>
          </a:bodyPr>
          <a:lstStyle/>
          <a:p>
            <a:r>
              <a:rPr lang="en-GB" sz="1400" dirty="0"/>
              <a:t>Mechanism of aqueous glass corrosion:</a:t>
            </a:r>
          </a:p>
          <a:p>
            <a:pPr marL="342900" indent="-342900">
              <a:buAutoNum type="arabicPeriod"/>
            </a:pPr>
            <a:r>
              <a:rPr lang="en-GB" sz="1400" dirty="0"/>
              <a:t>Ion exchange and hydrolysis of the silica network, forming an amorphous, silicon rich gel layer. </a:t>
            </a:r>
          </a:p>
          <a:p>
            <a:pPr marL="342900" indent="-342900">
              <a:buFontTx/>
              <a:buAutoNum type="arabicPeriod"/>
            </a:pPr>
            <a:r>
              <a:rPr lang="en-GB" sz="1400" dirty="0"/>
              <a:t>A slower, long-term rate when minerals might crystallise </a:t>
            </a:r>
          </a:p>
          <a:p>
            <a:pPr marL="342900" indent="-342900">
              <a:buFontTx/>
              <a:buAutoNum type="arabicPeriod"/>
            </a:pPr>
            <a:r>
              <a:rPr lang="en-GB" sz="1400" dirty="0"/>
              <a:t>Potential resumption, but not in every case. </a:t>
            </a:r>
          </a:p>
        </p:txBody>
      </p:sp>
      <p:sp>
        <p:nvSpPr>
          <p:cNvPr id="15" name="Text Placeholder 6">
            <a:extLst>
              <a:ext uri="{FF2B5EF4-FFF2-40B4-BE49-F238E27FC236}">
                <a16:creationId xmlns:a16="http://schemas.microsoft.com/office/drawing/2014/main" id="{792ADA5F-4284-A399-B4E2-310459F723A8}"/>
              </a:ext>
            </a:extLst>
          </p:cNvPr>
          <p:cNvSpPr>
            <a:spLocks noGrp="1"/>
          </p:cNvSpPr>
          <p:nvPr>
            <p:ph type="title"/>
          </p:nvPr>
        </p:nvSpPr>
        <p:spPr>
          <a:xfrm>
            <a:off x="628650" y="365125"/>
            <a:ext cx="7886700" cy="1325563"/>
          </a:xfrm>
        </p:spPr>
        <p:txBody>
          <a:bodyPr/>
          <a:lstStyle/>
          <a:p>
            <a:r>
              <a:rPr lang="en-GB" dirty="0"/>
              <a:t>Glass Corrosion Process</a:t>
            </a:r>
          </a:p>
          <a:p>
            <a:endParaRPr lang="en-GB" dirty="0"/>
          </a:p>
        </p:txBody>
      </p:sp>
      <p:sp>
        <p:nvSpPr>
          <p:cNvPr id="2" name="TextBox 1">
            <a:extLst>
              <a:ext uri="{FF2B5EF4-FFF2-40B4-BE49-F238E27FC236}">
                <a16:creationId xmlns:a16="http://schemas.microsoft.com/office/drawing/2014/main" id="{50574B6D-8A52-D39A-DF8B-85E46CE15CF2}"/>
              </a:ext>
            </a:extLst>
          </p:cNvPr>
          <p:cNvSpPr txBox="1"/>
          <p:nvPr/>
        </p:nvSpPr>
        <p:spPr>
          <a:xfrm>
            <a:off x="5216050" y="6303030"/>
            <a:ext cx="4069976" cy="523220"/>
          </a:xfrm>
          <a:prstGeom prst="rect">
            <a:avLst/>
          </a:prstGeom>
          <a:noFill/>
        </p:spPr>
        <p:txBody>
          <a:bodyPr wrap="square" rtlCol="0">
            <a:spAutoFit/>
          </a:bodyPr>
          <a:lstStyle/>
          <a:p>
            <a:r>
              <a:rPr lang="en-US" sz="1400" dirty="0"/>
              <a:t>Glass dissolution mechanisms have been derived largely from laboratory dissolution tests.</a:t>
            </a:r>
            <a:endParaRPr lang="en-GB" sz="1400" dirty="0"/>
          </a:p>
        </p:txBody>
      </p:sp>
      <p:pic>
        <p:nvPicPr>
          <p:cNvPr id="12" name="Picture 11">
            <a:extLst>
              <a:ext uri="{FF2B5EF4-FFF2-40B4-BE49-F238E27FC236}">
                <a16:creationId xmlns:a16="http://schemas.microsoft.com/office/drawing/2014/main" id="{72B28598-1857-068B-D81C-3107C599018C}"/>
              </a:ext>
            </a:extLst>
          </p:cNvPr>
          <p:cNvPicPr>
            <a:picLocks noChangeAspect="1"/>
          </p:cNvPicPr>
          <p:nvPr/>
        </p:nvPicPr>
        <p:blipFill>
          <a:blip r:embed="rId3"/>
          <a:srcRect l="2163" t="19453" r="-2163"/>
          <a:stretch/>
        </p:blipFill>
        <p:spPr>
          <a:xfrm>
            <a:off x="5776370" y="3055459"/>
            <a:ext cx="2777924" cy="2983391"/>
          </a:xfrm>
          <a:prstGeom prst="rect">
            <a:avLst/>
          </a:prstGeom>
        </p:spPr>
      </p:pic>
      <p:pic>
        <p:nvPicPr>
          <p:cNvPr id="18" name="Picture 17">
            <a:extLst>
              <a:ext uri="{FF2B5EF4-FFF2-40B4-BE49-F238E27FC236}">
                <a16:creationId xmlns:a16="http://schemas.microsoft.com/office/drawing/2014/main" id="{03E1BEDB-35D5-2818-2EF5-3520A8649487}"/>
              </a:ext>
            </a:extLst>
          </p:cNvPr>
          <p:cNvPicPr>
            <a:picLocks noChangeAspect="1"/>
          </p:cNvPicPr>
          <p:nvPr/>
        </p:nvPicPr>
        <p:blipFill>
          <a:blip r:embed="rId4"/>
          <a:stretch>
            <a:fillRect/>
          </a:stretch>
        </p:blipFill>
        <p:spPr>
          <a:xfrm>
            <a:off x="5733662" y="1836089"/>
            <a:ext cx="2781688" cy="1219370"/>
          </a:xfrm>
          <a:prstGeom prst="rect">
            <a:avLst/>
          </a:prstGeom>
        </p:spPr>
      </p:pic>
      <p:sp>
        <p:nvSpPr>
          <p:cNvPr id="19" name="Arrow: Curved Left 18">
            <a:extLst>
              <a:ext uri="{FF2B5EF4-FFF2-40B4-BE49-F238E27FC236}">
                <a16:creationId xmlns:a16="http://schemas.microsoft.com/office/drawing/2014/main" id="{5483FD78-0E62-6145-52AE-32937BCB141E}"/>
              </a:ext>
            </a:extLst>
          </p:cNvPr>
          <p:cNvSpPr/>
          <p:nvPr/>
        </p:nvSpPr>
        <p:spPr>
          <a:xfrm rot="1290225">
            <a:off x="7651353" y="2750168"/>
            <a:ext cx="1165476" cy="2781300"/>
          </a:xfrm>
          <a:prstGeom prst="curvedLef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7814691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A16CC-9B67-7064-035C-BE916E4024F2}"/>
              </a:ext>
            </a:extLst>
          </p:cNvPr>
          <p:cNvSpPr>
            <a:spLocks noGrp="1"/>
          </p:cNvSpPr>
          <p:nvPr>
            <p:ph type="title"/>
          </p:nvPr>
        </p:nvSpPr>
        <p:spPr>
          <a:xfrm>
            <a:off x="628649" y="157956"/>
            <a:ext cx="7886700" cy="1325563"/>
          </a:xfrm>
        </p:spPr>
        <p:txBody>
          <a:bodyPr/>
          <a:lstStyle/>
          <a:p>
            <a:r>
              <a:rPr lang="en-US" dirty="0"/>
              <a:t>Validation of laboratory tests</a:t>
            </a:r>
            <a:endParaRPr lang="en-GB" dirty="0"/>
          </a:p>
        </p:txBody>
      </p:sp>
      <p:pic>
        <p:nvPicPr>
          <p:cNvPr id="4" name="Picture 3" descr="A close-up of a rock&#10;&#10;Description automatically generated">
            <a:extLst>
              <a:ext uri="{FF2B5EF4-FFF2-40B4-BE49-F238E27FC236}">
                <a16:creationId xmlns:a16="http://schemas.microsoft.com/office/drawing/2014/main" id="{C9A2FBBB-E5E8-6AAA-EF8C-BDF1592706B1}"/>
              </a:ext>
            </a:extLst>
          </p:cNvPr>
          <p:cNvPicPr>
            <a:picLocks noChangeAspect="1"/>
          </p:cNvPicPr>
          <p:nvPr/>
        </p:nvPicPr>
        <p:blipFill>
          <a:blip r:embed="rId2" cstate="print">
            <a:extLst>
              <a:ext uri="{28A0092B-C50C-407E-A947-70E740481C1C}">
                <a14:useLocalDpi xmlns:a14="http://schemas.microsoft.com/office/drawing/2010/main" val="0"/>
              </a:ext>
            </a:extLst>
          </a:blip>
          <a:srcRect l="12703" r="17071"/>
          <a:stretch/>
        </p:blipFill>
        <p:spPr>
          <a:xfrm>
            <a:off x="418160" y="1860302"/>
            <a:ext cx="1812208" cy="1935387"/>
          </a:xfrm>
          <a:prstGeom prst="rect">
            <a:avLst/>
          </a:prstGeom>
        </p:spPr>
      </p:pic>
      <p:pic>
        <p:nvPicPr>
          <p:cNvPr id="6" name="Picture 5" descr="A close-up of a piece of food&#10;&#10;Description automatically generated">
            <a:extLst>
              <a:ext uri="{FF2B5EF4-FFF2-40B4-BE49-F238E27FC236}">
                <a16:creationId xmlns:a16="http://schemas.microsoft.com/office/drawing/2014/main" id="{2F52BDBC-089E-730F-E7D4-D8897459ECE2}"/>
              </a:ext>
            </a:extLst>
          </p:cNvPr>
          <p:cNvPicPr>
            <a:picLocks noChangeAspect="1"/>
          </p:cNvPicPr>
          <p:nvPr/>
        </p:nvPicPr>
        <p:blipFill>
          <a:blip r:embed="rId3" cstate="print">
            <a:extLst>
              <a:ext uri="{28A0092B-C50C-407E-A947-70E740481C1C}">
                <a14:useLocalDpi xmlns:a14="http://schemas.microsoft.com/office/drawing/2010/main" val="0"/>
              </a:ext>
            </a:extLst>
          </a:blip>
          <a:srcRect l="10911" r="14386"/>
          <a:stretch/>
        </p:blipFill>
        <p:spPr>
          <a:xfrm>
            <a:off x="2347992" y="1859760"/>
            <a:ext cx="2230391" cy="1935929"/>
          </a:xfrm>
          <a:prstGeom prst="rect">
            <a:avLst/>
          </a:prstGeom>
        </p:spPr>
      </p:pic>
      <p:pic>
        <p:nvPicPr>
          <p:cNvPr id="8" name="Picture 7" descr="A close-up of a black rock&#10;&#10;Description automatically generated">
            <a:extLst>
              <a:ext uri="{FF2B5EF4-FFF2-40B4-BE49-F238E27FC236}">
                <a16:creationId xmlns:a16="http://schemas.microsoft.com/office/drawing/2014/main" id="{FF018318-AFB9-A729-63C1-E6C8B9942549}"/>
              </a:ext>
            </a:extLst>
          </p:cNvPr>
          <p:cNvPicPr>
            <a:picLocks noChangeAspect="1"/>
          </p:cNvPicPr>
          <p:nvPr/>
        </p:nvPicPr>
        <p:blipFill>
          <a:blip r:embed="rId4" cstate="print">
            <a:extLst>
              <a:ext uri="{28A0092B-C50C-407E-A947-70E740481C1C}">
                <a14:useLocalDpi xmlns:a14="http://schemas.microsoft.com/office/drawing/2010/main" val="0"/>
              </a:ext>
            </a:extLst>
          </a:blip>
          <a:srcRect l="14394" t="22330" r="19950" b="18555"/>
          <a:stretch/>
        </p:blipFill>
        <p:spPr>
          <a:xfrm>
            <a:off x="4696007" y="1869751"/>
            <a:ext cx="2766469" cy="1943622"/>
          </a:xfrm>
          <a:prstGeom prst="rect">
            <a:avLst/>
          </a:prstGeom>
        </p:spPr>
      </p:pic>
      <p:pic>
        <p:nvPicPr>
          <p:cNvPr id="10" name="Picture 9" descr="A close-up of a black rock&#10;&#10;Description automatically generated">
            <a:extLst>
              <a:ext uri="{FF2B5EF4-FFF2-40B4-BE49-F238E27FC236}">
                <a16:creationId xmlns:a16="http://schemas.microsoft.com/office/drawing/2014/main" id="{5B830B83-CDC3-D6FA-EAE5-CECF86B593DA}"/>
              </a:ext>
            </a:extLst>
          </p:cNvPr>
          <p:cNvPicPr>
            <a:picLocks noChangeAspect="1"/>
          </p:cNvPicPr>
          <p:nvPr/>
        </p:nvPicPr>
        <p:blipFill>
          <a:blip r:embed="rId5" cstate="print">
            <a:extLst>
              <a:ext uri="{28A0092B-C50C-407E-A947-70E740481C1C}">
                <a14:useLocalDpi xmlns:a14="http://schemas.microsoft.com/office/drawing/2010/main" val="0"/>
              </a:ext>
            </a:extLst>
          </a:blip>
          <a:srcRect l="18162" t="250" r="38015" b="-250"/>
          <a:stretch/>
        </p:blipFill>
        <p:spPr>
          <a:xfrm>
            <a:off x="7580100" y="1881422"/>
            <a:ext cx="1131189" cy="1935929"/>
          </a:xfrm>
          <a:prstGeom prst="rect">
            <a:avLst/>
          </a:prstGeom>
        </p:spPr>
      </p:pic>
      <p:pic>
        <p:nvPicPr>
          <p:cNvPr id="12" name="Picture 11" descr="A black object on a white surface&#10;&#10;Description automatically generated">
            <a:extLst>
              <a:ext uri="{FF2B5EF4-FFF2-40B4-BE49-F238E27FC236}">
                <a16:creationId xmlns:a16="http://schemas.microsoft.com/office/drawing/2014/main" id="{3FF4A1DE-CAD2-84D6-94C0-F31B0C930028}"/>
              </a:ext>
            </a:extLst>
          </p:cNvPr>
          <p:cNvPicPr>
            <a:picLocks noChangeAspect="1"/>
          </p:cNvPicPr>
          <p:nvPr/>
        </p:nvPicPr>
        <p:blipFill>
          <a:blip r:embed="rId6" cstate="print">
            <a:extLst>
              <a:ext uri="{28A0092B-C50C-407E-A947-70E740481C1C}">
                <a14:useLocalDpi xmlns:a14="http://schemas.microsoft.com/office/drawing/2010/main" val="0"/>
              </a:ext>
            </a:extLst>
          </a:blip>
          <a:srcRect l="16814" r="25833"/>
          <a:stretch/>
        </p:blipFill>
        <p:spPr>
          <a:xfrm>
            <a:off x="3735837" y="3926039"/>
            <a:ext cx="1735581" cy="2062670"/>
          </a:xfrm>
          <a:prstGeom prst="rect">
            <a:avLst/>
          </a:prstGeom>
        </p:spPr>
      </p:pic>
      <p:pic>
        <p:nvPicPr>
          <p:cNvPr id="14" name="Picture 13" descr="A close-up of a stone&#10;&#10;Description automatically generated">
            <a:extLst>
              <a:ext uri="{FF2B5EF4-FFF2-40B4-BE49-F238E27FC236}">
                <a16:creationId xmlns:a16="http://schemas.microsoft.com/office/drawing/2014/main" id="{8D273355-E445-5825-B7EF-C0F29F2C63A1}"/>
              </a:ext>
            </a:extLst>
          </p:cNvPr>
          <p:cNvPicPr>
            <a:picLocks noChangeAspect="1"/>
          </p:cNvPicPr>
          <p:nvPr/>
        </p:nvPicPr>
        <p:blipFill>
          <a:blip r:embed="rId7" cstate="print">
            <a:extLst>
              <a:ext uri="{28A0092B-C50C-407E-A947-70E740481C1C}">
                <a14:useLocalDpi xmlns:a14="http://schemas.microsoft.com/office/drawing/2010/main" val="0"/>
              </a:ext>
            </a:extLst>
          </a:blip>
          <a:srcRect r="9706"/>
          <a:stretch/>
        </p:blipFill>
        <p:spPr>
          <a:xfrm>
            <a:off x="5595107" y="3926039"/>
            <a:ext cx="2709181" cy="2045122"/>
          </a:xfrm>
          <a:prstGeom prst="rect">
            <a:avLst/>
          </a:prstGeom>
        </p:spPr>
      </p:pic>
      <p:pic>
        <p:nvPicPr>
          <p:cNvPr id="16" name="Picture 15" descr="A close-up of a brown object&#10;&#10;Description automatically generated">
            <a:extLst>
              <a:ext uri="{FF2B5EF4-FFF2-40B4-BE49-F238E27FC236}">
                <a16:creationId xmlns:a16="http://schemas.microsoft.com/office/drawing/2014/main" id="{3A8BE332-641A-B4B0-C41B-618997F7FEA0}"/>
              </a:ext>
            </a:extLst>
          </p:cNvPr>
          <p:cNvPicPr>
            <a:picLocks noChangeAspect="1"/>
          </p:cNvPicPr>
          <p:nvPr/>
        </p:nvPicPr>
        <p:blipFill>
          <a:blip r:embed="rId8" cstate="print">
            <a:extLst>
              <a:ext uri="{28A0092B-C50C-407E-A947-70E740481C1C}">
                <a14:useLocalDpi xmlns:a14="http://schemas.microsoft.com/office/drawing/2010/main" val="0"/>
              </a:ext>
            </a:extLst>
          </a:blip>
          <a:srcRect l="12797" t="9266" r="11948" b="17062"/>
          <a:stretch/>
        </p:blipFill>
        <p:spPr>
          <a:xfrm>
            <a:off x="802868" y="3926039"/>
            <a:ext cx="2809280" cy="2062670"/>
          </a:xfrm>
          <a:prstGeom prst="rect">
            <a:avLst/>
          </a:prstGeom>
        </p:spPr>
      </p:pic>
      <p:sp>
        <p:nvSpPr>
          <p:cNvPr id="18" name="TextBox 17">
            <a:extLst>
              <a:ext uri="{FF2B5EF4-FFF2-40B4-BE49-F238E27FC236}">
                <a16:creationId xmlns:a16="http://schemas.microsoft.com/office/drawing/2014/main" id="{7503835E-FDCB-FBE6-4FB3-C7B0DB584092}"/>
              </a:ext>
            </a:extLst>
          </p:cNvPr>
          <p:cNvSpPr txBox="1"/>
          <p:nvPr/>
        </p:nvSpPr>
        <p:spPr>
          <a:xfrm>
            <a:off x="38965" y="1471249"/>
            <a:ext cx="9066068" cy="338554"/>
          </a:xfrm>
          <a:prstGeom prst="rect">
            <a:avLst/>
          </a:prstGeom>
          <a:noFill/>
        </p:spPr>
        <p:txBody>
          <a:bodyPr wrap="square">
            <a:spAutoFit/>
          </a:bodyPr>
          <a:lstStyle/>
          <a:p>
            <a:pPr marL="0" indent="0">
              <a:buNone/>
            </a:pPr>
            <a:r>
              <a:rPr lang="en-US" sz="1600" dirty="0"/>
              <a:t>Laboratory studies require validation against longer term alteration in more complex environments.</a:t>
            </a:r>
            <a:endParaRPr lang="en-GB" sz="1600" dirty="0"/>
          </a:p>
        </p:txBody>
      </p:sp>
      <p:sp>
        <p:nvSpPr>
          <p:cNvPr id="20" name="TextBox 19">
            <a:extLst>
              <a:ext uri="{FF2B5EF4-FFF2-40B4-BE49-F238E27FC236}">
                <a16:creationId xmlns:a16="http://schemas.microsoft.com/office/drawing/2014/main" id="{6A5E92C2-B1AF-D353-5B0F-1A82FFCA1305}"/>
              </a:ext>
            </a:extLst>
          </p:cNvPr>
          <p:cNvSpPr txBox="1"/>
          <p:nvPr/>
        </p:nvSpPr>
        <p:spPr>
          <a:xfrm>
            <a:off x="0" y="6027003"/>
            <a:ext cx="9316333" cy="830997"/>
          </a:xfrm>
          <a:prstGeom prst="rect">
            <a:avLst/>
          </a:prstGeom>
          <a:noFill/>
        </p:spPr>
        <p:txBody>
          <a:bodyPr wrap="square">
            <a:spAutoFit/>
          </a:bodyPr>
          <a:lstStyle/>
          <a:p>
            <a:pPr marL="285750" indent="-285750">
              <a:buFont typeface="Arial" panose="020B0604020202020204" pitchFamily="34" charset="0"/>
              <a:buChar char="•"/>
            </a:pPr>
            <a:r>
              <a:rPr lang="en-US" sz="1600" dirty="0"/>
              <a:t>One approach is to investigate natural analogues of glassy waste forms in known environments.</a:t>
            </a:r>
          </a:p>
          <a:p>
            <a:pPr marL="285750" indent="-285750">
              <a:buFont typeface="Arial" panose="020B0604020202020204" pitchFamily="34" charset="0"/>
              <a:buChar char="•"/>
            </a:pPr>
            <a:r>
              <a:rPr lang="en-US" sz="1600" dirty="0"/>
              <a:t>Somewhat different in composition but provide a good benchmark for comparison.</a:t>
            </a:r>
          </a:p>
          <a:p>
            <a:endParaRPr lang="en-US" sz="1600" dirty="0"/>
          </a:p>
        </p:txBody>
      </p:sp>
      <p:sp>
        <p:nvSpPr>
          <p:cNvPr id="22" name="TextBox 21">
            <a:extLst>
              <a:ext uri="{FF2B5EF4-FFF2-40B4-BE49-F238E27FC236}">
                <a16:creationId xmlns:a16="http://schemas.microsoft.com/office/drawing/2014/main" id="{5B08D671-2014-3299-BE77-62D20DD28242}"/>
              </a:ext>
            </a:extLst>
          </p:cNvPr>
          <p:cNvSpPr txBox="1"/>
          <p:nvPr/>
        </p:nvSpPr>
        <p:spPr>
          <a:xfrm>
            <a:off x="6954643" y="5643312"/>
            <a:ext cx="1812208" cy="307777"/>
          </a:xfrm>
          <a:prstGeom prst="rect">
            <a:avLst/>
          </a:prstGeom>
          <a:noFill/>
        </p:spPr>
        <p:txBody>
          <a:bodyPr wrap="square">
            <a:spAutoFit/>
          </a:bodyPr>
          <a:lstStyle/>
          <a:p>
            <a:r>
              <a:rPr lang="en-GB" sz="1400" b="0" i="0" dirty="0">
                <a:solidFill>
                  <a:srgbClr val="222222"/>
                </a:solidFill>
                <a:effectLst/>
                <a:latin typeface="Arial" panose="020B0604020202020204" pitchFamily="34" charset="0"/>
              </a:rPr>
              <a:t> </a:t>
            </a:r>
            <a:r>
              <a:rPr lang="en-GB" sz="1400" b="0" i="0" dirty="0">
                <a:effectLst/>
                <a:latin typeface="Arial" panose="020B0604020202020204" pitchFamily="34" charset="0"/>
              </a:rPr>
              <a:t>rhyolitic glass</a:t>
            </a:r>
            <a:endParaRPr lang="en-GB" sz="1400" dirty="0"/>
          </a:p>
        </p:txBody>
      </p:sp>
      <p:sp>
        <p:nvSpPr>
          <p:cNvPr id="23" name="TextBox 22">
            <a:extLst>
              <a:ext uri="{FF2B5EF4-FFF2-40B4-BE49-F238E27FC236}">
                <a16:creationId xmlns:a16="http://schemas.microsoft.com/office/drawing/2014/main" id="{F801059C-D59D-97BE-D678-288347132DAA}"/>
              </a:ext>
            </a:extLst>
          </p:cNvPr>
          <p:cNvSpPr txBox="1"/>
          <p:nvPr/>
        </p:nvSpPr>
        <p:spPr>
          <a:xfrm>
            <a:off x="6185483" y="3524743"/>
            <a:ext cx="1276993" cy="307777"/>
          </a:xfrm>
          <a:prstGeom prst="rect">
            <a:avLst/>
          </a:prstGeom>
          <a:noFill/>
        </p:spPr>
        <p:txBody>
          <a:bodyPr wrap="square" rtlCol="0">
            <a:spAutoFit/>
          </a:bodyPr>
          <a:lstStyle/>
          <a:p>
            <a:r>
              <a:rPr lang="en-US" sz="1400" dirty="0"/>
              <a:t>basaltic glass</a:t>
            </a:r>
            <a:endParaRPr lang="en-GB" sz="1400" dirty="0"/>
          </a:p>
        </p:txBody>
      </p:sp>
      <p:sp>
        <p:nvSpPr>
          <p:cNvPr id="25" name="TextBox 24">
            <a:extLst>
              <a:ext uri="{FF2B5EF4-FFF2-40B4-BE49-F238E27FC236}">
                <a16:creationId xmlns:a16="http://schemas.microsoft.com/office/drawing/2014/main" id="{D0050950-8785-CCE0-A296-FAC35311C0CA}"/>
              </a:ext>
            </a:extLst>
          </p:cNvPr>
          <p:cNvSpPr txBox="1"/>
          <p:nvPr/>
        </p:nvSpPr>
        <p:spPr>
          <a:xfrm>
            <a:off x="7580100" y="1881422"/>
            <a:ext cx="656740" cy="307777"/>
          </a:xfrm>
          <a:prstGeom prst="rect">
            <a:avLst/>
          </a:prstGeom>
          <a:noFill/>
        </p:spPr>
        <p:txBody>
          <a:bodyPr wrap="square">
            <a:spAutoFit/>
          </a:bodyPr>
          <a:lstStyle/>
          <a:p>
            <a:r>
              <a:rPr lang="en-GB" sz="1400" dirty="0"/>
              <a:t>tektite</a:t>
            </a:r>
          </a:p>
        </p:txBody>
      </p:sp>
      <p:sp>
        <p:nvSpPr>
          <p:cNvPr id="26" name="TextBox 25">
            <a:extLst>
              <a:ext uri="{FF2B5EF4-FFF2-40B4-BE49-F238E27FC236}">
                <a16:creationId xmlns:a16="http://schemas.microsoft.com/office/drawing/2014/main" id="{6B113C25-DDC2-7BD4-08D7-BB274F451280}"/>
              </a:ext>
            </a:extLst>
          </p:cNvPr>
          <p:cNvSpPr txBox="1"/>
          <p:nvPr/>
        </p:nvSpPr>
        <p:spPr>
          <a:xfrm>
            <a:off x="2347992" y="1821466"/>
            <a:ext cx="1991532" cy="307777"/>
          </a:xfrm>
          <a:prstGeom prst="rect">
            <a:avLst/>
          </a:prstGeom>
          <a:noFill/>
        </p:spPr>
        <p:txBody>
          <a:bodyPr wrap="square" rtlCol="0">
            <a:spAutoFit/>
          </a:bodyPr>
          <a:lstStyle/>
          <a:p>
            <a:r>
              <a:rPr lang="en-US" sz="1400" dirty="0"/>
              <a:t>desert glass</a:t>
            </a:r>
            <a:endParaRPr lang="en-GB" sz="1400" dirty="0"/>
          </a:p>
        </p:txBody>
      </p:sp>
      <p:sp>
        <p:nvSpPr>
          <p:cNvPr id="28" name="TextBox 27">
            <a:extLst>
              <a:ext uri="{FF2B5EF4-FFF2-40B4-BE49-F238E27FC236}">
                <a16:creationId xmlns:a16="http://schemas.microsoft.com/office/drawing/2014/main" id="{B606A5F1-955D-D555-4F32-E09D01C26787}"/>
              </a:ext>
            </a:extLst>
          </p:cNvPr>
          <p:cNvSpPr txBox="1"/>
          <p:nvPr/>
        </p:nvSpPr>
        <p:spPr>
          <a:xfrm>
            <a:off x="1424769" y="3463706"/>
            <a:ext cx="1036449" cy="307777"/>
          </a:xfrm>
          <a:prstGeom prst="rect">
            <a:avLst/>
          </a:prstGeom>
          <a:noFill/>
        </p:spPr>
        <p:txBody>
          <a:bodyPr wrap="square">
            <a:spAutoFit/>
          </a:bodyPr>
          <a:lstStyle/>
          <a:p>
            <a:r>
              <a:rPr lang="en-GB" sz="1400" dirty="0">
                <a:solidFill>
                  <a:srgbClr val="1F1F1F"/>
                </a:solidFill>
                <a:latin typeface="Google Sans"/>
              </a:rPr>
              <a:t>f</a:t>
            </a:r>
            <a:r>
              <a:rPr lang="en-GB" sz="1400" b="0" i="0" dirty="0">
                <a:solidFill>
                  <a:srgbClr val="1F1F1F"/>
                </a:solidFill>
                <a:effectLst/>
                <a:latin typeface="Google Sans"/>
              </a:rPr>
              <a:t>ulgurite</a:t>
            </a:r>
            <a:endParaRPr lang="en-GB" sz="1400" dirty="0"/>
          </a:p>
        </p:txBody>
      </p:sp>
      <p:sp>
        <p:nvSpPr>
          <p:cNvPr id="29" name="TextBox 28">
            <a:extLst>
              <a:ext uri="{FF2B5EF4-FFF2-40B4-BE49-F238E27FC236}">
                <a16:creationId xmlns:a16="http://schemas.microsoft.com/office/drawing/2014/main" id="{4625C60B-3EBE-1A67-8A2C-0C526399BCF5}"/>
              </a:ext>
            </a:extLst>
          </p:cNvPr>
          <p:cNvSpPr txBox="1"/>
          <p:nvPr/>
        </p:nvSpPr>
        <p:spPr>
          <a:xfrm>
            <a:off x="4831189" y="5710601"/>
            <a:ext cx="656740" cy="307777"/>
          </a:xfrm>
          <a:prstGeom prst="rect">
            <a:avLst/>
          </a:prstGeom>
          <a:noFill/>
        </p:spPr>
        <p:txBody>
          <a:bodyPr wrap="square">
            <a:spAutoFit/>
          </a:bodyPr>
          <a:lstStyle/>
          <a:p>
            <a:r>
              <a:rPr lang="en-GB" sz="1400" dirty="0"/>
              <a:t>tektite</a:t>
            </a:r>
          </a:p>
        </p:txBody>
      </p:sp>
      <p:sp>
        <p:nvSpPr>
          <p:cNvPr id="30" name="TextBox 29">
            <a:extLst>
              <a:ext uri="{FF2B5EF4-FFF2-40B4-BE49-F238E27FC236}">
                <a16:creationId xmlns:a16="http://schemas.microsoft.com/office/drawing/2014/main" id="{88C4D653-30A2-78C8-C763-1634B9ED81B6}"/>
              </a:ext>
            </a:extLst>
          </p:cNvPr>
          <p:cNvSpPr txBox="1"/>
          <p:nvPr/>
        </p:nvSpPr>
        <p:spPr>
          <a:xfrm>
            <a:off x="2357668" y="3926039"/>
            <a:ext cx="1276993" cy="307777"/>
          </a:xfrm>
          <a:prstGeom prst="rect">
            <a:avLst/>
          </a:prstGeom>
          <a:noFill/>
        </p:spPr>
        <p:txBody>
          <a:bodyPr wrap="square" rtlCol="0">
            <a:spAutoFit/>
          </a:bodyPr>
          <a:lstStyle/>
          <a:p>
            <a:r>
              <a:rPr lang="en-US" sz="1400" dirty="0"/>
              <a:t>basaltic glass</a:t>
            </a:r>
            <a:endParaRPr lang="en-GB" sz="1400" dirty="0"/>
          </a:p>
        </p:txBody>
      </p:sp>
    </p:spTree>
    <p:extLst>
      <p:ext uri="{BB962C8B-B14F-4D97-AF65-F5344CB8AC3E}">
        <p14:creationId xmlns:p14="http://schemas.microsoft.com/office/powerpoint/2010/main" val="9378234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66705A-5E58-A15E-8752-8814C84A54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B2E3CD-F304-AE31-F06B-E34104F1E23D}"/>
              </a:ext>
            </a:extLst>
          </p:cNvPr>
          <p:cNvSpPr>
            <a:spLocks noGrp="1"/>
          </p:cNvSpPr>
          <p:nvPr>
            <p:ph type="title"/>
          </p:nvPr>
        </p:nvSpPr>
        <p:spPr>
          <a:xfrm>
            <a:off x="115558" y="118908"/>
            <a:ext cx="7886700" cy="1325563"/>
          </a:xfrm>
        </p:spPr>
        <p:txBody>
          <a:bodyPr>
            <a:normAutofit/>
          </a:bodyPr>
          <a:lstStyle/>
          <a:p>
            <a:r>
              <a:rPr lang="en-US" sz="2800" dirty="0"/>
              <a:t>The Ballidon Glass Burial Experiment</a:t>
            </a:r>
            <a:endParaRPr lang="en-GB" sz="2800" dirty="0"/>
          </a:p>
        </p:txBody>
      </p:sp>
      <p:pic>
        <p:nvPicPr>
          <p:cNvPr id="4" name="Content Placeholder 3">
            <a:extLst>
              <a:ext uri="{FF2B5EF4-FFF2-40B4-BE49-F238E27FC236}">
                <a16:creationId xmlns:a16="http://schemas.microsoft.com/office/drawing/2014/main" id="{826A6507-7901-B1B6-3C39-70C11C00D189}"/>
              </a:ext>
            </a:extLst>
          </p:cNvPr>
          <p:cNvPicPr>
            <a:picLocks noGrp="1" noChangeAspect="1"/>
          </p:cNvPicPr>
          <p:nvPr>
            <p:ph idx="1"/>
          </p:nvPr>
        </p:nvPicPr>
        <p:blipFill rotWithShape="1">
          <a:blip r:embed="rId2"/>
          <a:srcRect l="29489" t="40455" r="41372" b="21102"/>
          <a:stretch/>
        </p:blipFill>
        <p:spPr>
          <a:xfrm>
            <a:off x="521598" y="1882197"/>
            <a:ext cx="2496810" cy="185289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 name="Rectangle 4">
            <a:extLst>
              <a:ext uri="{FF2B5EF4-FFF2-40B4-BE49-F238E27FC236}">
                <a16:creationId xmlns:a16="http://schemas.microsoft.com/office/drawing/2014/main" id="{6AC7E9B1-5B69-427A-B881-040E088FE753}"/>
              </a:ext>
            </a:extLst>
          </p:cNvPr>
          <p:cNvSpPr/>
          <p:nvPr/>
        </p:nvSpPr>
        <p:spPr>
          <a:xfrm>
            <a:off x="226291" y="3804675"/>
            <a:ext cx="3486825" cy="738664"/>
          </a:xfrm>
          <a:prstGeom prst="rect">
            <a:avLst/>
          </a:prstGeom>
        </p:spPr>
        <p:txBody>
          <a:bodyPr wrap="square">
            <a:spAutoFit/>
          </a:bodyPr>
          <a:lstStyle/>
          <a:p>
            <a:r>
              <a:rPr lang="en-GB" sz="1200" dirty="0"/>
              <a:t>Low pH (4.5-5) –</a:t>
            </a:r>
            <a:r>
              <a:rPr lang="en-GB" sz="1200" dirty="0">
                <a:solidFill>
                  <a:srgbClr val="FF00FF"/>
                </a:solidFill>
              </a:rPr>
              <a:t> </a:t>
            </a:r>
            <a:r>
              <a:rPr lang="en-GB" sz="1200" dirty="0"/>
              <a:t>nine exemplars of modern &amp; archaeological glasses buried at Wareham. </a:t>
            </a:r>
          </a:p>
          <a:p>
            <a:endParaRPr lang="en-GB" dirty="0"/>
          </a:p>
        </p:txBody>
      </p:sp>
      <p:sp>
        <p:nvSpPr>
          <p:cNvPr id="6" name="TextBox 5">
            <a:extLst>
              <a:ext uri="{FF2B5EF4-FFF2-40B4-BE49-F238E27FC236}">
                <a16:creationId xmlns:a16="http://schemas.microsoft.com/office/drawing/2014/main" id="{084435E5-AED2-3AF7-B514-FC4DDA6580A4}"/>
              </a:ext>
            </a:extLst>
          </p:cNvPr>
          <p:cNvSpPr txBox="1"/>
          <p:nvPr/>
        </p:nvSpPr>
        <p:spPr>
          <a:xfrm>
            <a:off x="545095" y="1939819"/>
            <a:ext cx="2849216" cy="461665"/>
          </a:xfrm>
          <a:prstGeom prst="rect">
            <a:avLst/>
          </a:prstGeom>
          <a:noFill/>
        </p:spPr>
        <p:txBody>
          <a:bodyPr wrap="square" rtlCol="0">
            <a:spAutoFit/>
          </a:bodyPr>
          <a:lstStyle/>
          <a:p>
            <a:r>
              <a:rPr lang="en-GB" sz="1200" b="1" dirty="0"/>
              <a:t>1963</a:t>
            </a:r>
            <a:r>
              <a:rPr lang="en-GB" sz="1200" dirty="0"/>
              <a:t>: Wareham experimental earthworks</a:t>
            </a:r>
          </a:p>
        </p:txBody>
      </p:sp>
      <p:pic>
        <p:nvPicPr>
          <p:cNvPr id="7" name="Picture 6">
            <a:extLst>
              <a:ext uri="{FF2B5EF4-FFF2-40B4-BE49-F238E27FC236}">
                <a16:creationId xmlns:a16="http://schemas.microsoft.com/office/drawing/2014/main" id="{AE7854B7-9538-DC0C-490E-74418D48A7CC}"/>
              </a:ext>
            </a:extLst>
          </p:cNvPr>
          <p:cNvPicPr>
            <a:picLocks noChangeAspect="1"/>
          </p:cNvPicPr>
          <p:nvPr/>
        </p:nvPicPr>
        <p:blipFill rotWithShape="1">
          <a:blip r:embed="rId3"/>
          <a:srcRect l="10824" t="24253" r="46397" b="23943"/>
          <a:stretch/>
        </p:blipFill>
        <p:spPr>
          <a:xfrm>
            <a:off x="463196" y="4404941"/>
            <a:ext cx="2555212" cy="174051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8" name="TextBox 7">
            <a:extLst>
              <a:ext uri="{FF2B5EF4-FFF2-40B4-BE49-F238E27FC236}">
                <a16:creationId xmlns:a16="http://schemas.microsoft.com/office/drawing/2014/main" id="{63111DCD-B61C-A765-DCDB-CC2061503FC7}"/>
              </a:ext>
            </a:extLst>
          </p:cNvPr>
          <p:cNvSpPr txBox="1"/>
          <p:nvPr/>
        </p:nvSpPr>
        <p:spPr>
          <a:xfrm>
            <a:off x="530686" y="4515467"/>
            <a:ext cx="2555212" cy="461665"/>
          </a:xfrm>
          <a:prstGeom prst="rect">
            <a:avLst/>
          </a:prstGeom>
          <a:noFill/>
        </p:spPr>
        <p:txBody>
          <a:bodyPr wrap="square" rtlCol="0">
            <a:spAutoFit/>
          </a:bodyPr>
          <a:lstStyle/>
          <a:p>
            <a:r>
              <a:rPr lang="en-GB" sz="1200" dirty="0">
                <a:solidFill>
                  <a:schemeClr val="bg1"/>
                </a:solidFill>
              </a:rPr>
              <a:t>1970: Ballidon glass burial experiment</a:t>
            </a:r>
          </a:p>
        </p:txBody>
      </p:sp>
      <p:sp>
        <p:nvSpPr>
          <p:cNvPr id="10" name="TextBox 9">
            <a:extLst>
              <a:ext uri="{FF2B5EF4-FFF2-40B4-BE49-F238E27FC236}">
                <a16:creationId xmlns:a16="http://schemas.microsoft.com/office/drawing/2014/main" id="{10DCEF8D-D66F-3592-EC48-976B10E16958}"/>
              </a:ext>
            </a:extLst>
          </p:cNvPr>
          <p:cNvSpPr txBox="1"/>
          <p:nvPr/>
        </p:nvSpPr>
        <p:spPr>
          <a:xfrm>
            <a:off x="115558" y="6221841"/>
            <a:ext cx="3308889" cy="646331"/>
          </a:xfrm>
          <a:prstGeom prst="rect">
            <a:avLst/>
          </a:prstGeom>
          <a:noFill/>
        </p:spPr>
        <p:txBody>
          <a:bodyPr wrap="square">
            <a:spAutoFit/>
          </a:bodyPr>
          <a:lstStyle/>
          <a:p>
            <a:r>
              <a:rPr lang="en-GB" sz="1200" dirty="0"/>
              <a:t>High pH (originally 9.7) – the same nine glass as Wareham, and subsequently, nuclear waste glasses. </a:t>
            </a:r>
          </a:p>
        </p:txBody>
      </p:sp>
      <p:pic>
        <p:nvPicPr>
          <p:cNvPr id="11" name="Picture 10">
            <a:extLst>
              <a:ext uri="{FF2B5EF4-FFF2-40B4-BE49-F238E27FC236}">
                <a16:creationId xmlns:a16="http://schemas.microsoft.com/office/drawing/2014/main" id="{9651C9C2-7364-C248-5BD2-CA3319FD3666}"/>
              </a:ext>
            </a:extLst>
          </p:cNvPr>
          <p:cNvPicPr>
            <a:picLocks noChangeAspect="1"/>
          </p:cNvPicPr>
          <p:nvPr/>
        </p:nvPicPr>
        <p:blipFill>
          <a:blip r:embed="rId4"/>
          <a:stretch>
            <a:fillRect/>
          </a:stretch>
        </p:blipFill>
        <p:spPr>
          <a:xfrm>
            <a:off x="3599555" y="1808023"/>
            <a:ext cx="4027367" cy="2119440"/>
          </a:xfrm>
          <a:prstGeom prst="rect">
            <a:avLst/>
          </a:prstGeom>
          <a:solidFill>
            <a:srgbClr val="0000FF"/>
          </a:solidFill>
          <a:ln w="12700">
            <a:solidFill>
              <a:schemeClr val="tx1"/>
            </a:solidFill>
          </a:ln>
        </p:spPr>
      </p:pic>
      <p:pic>
        <p:nvPicPr>
          <p:cNvPr id="13" name="Picture 12">
            <a:extLst>
              <a:ext uri="{FF2B5EF4-FFF2-40B4-BE49-F238E27FC236}">
                <a16:creationId xmlns:a16="http://schemas.microsoft.com/office/drawing/2014/main" id="{90E00EA3-BA78-0A3D-973A-D3DA408C9F00}"/>
              </a:ext>
            </a:extLst>
          </p:cNvPr>
          <p:cNvPicPr>
            <a:picLocks noChangeAspect="1"/>
          </p:cNvPicPr>
          <p:nvPr/>
        </p:nvPicPr>
        <p:blipFill>
          <a:blip r:embed="rId5"/>
          <a:srcRect t="736" b="736"/>
          <a:stretch/>
        </p:blipFill>
        <p:spPr>
          <a:xfrm>
            <a:off x="6816137" y="3180947"/>
            <a:ext cx="2101572" cy="1596130"/>
          </a:xfrm>
          <a:prstGeom prst="rect">
            <a:avLst/>
          </a:prstGeom>
          <a:ln w="19050">
            <a:solidFill>
              <a:schemeClr val="tx1"/>
            </a:solidFill>
          </a:ln>
        </p:spPr>
      </p:pic>
      <p:pic>
        <p:nvPicPr>
          <p:cNvPr id="14" name="Picture 13">
            <a:extLst>
              <a:ext uri="{FF2B5EF4-FFF2-40B4-BE49-F238E27FC236}">
                <a16:creationId xmlns:a16="http://schemas.microsoft.com/office/drawing/2014/main" id="{6D006BD5-69F8-2B5A-8C62-63E48A43D86E}"/>
              </a:ext>
            </a:extLst>
          </p:cNvPr>
          <p:cNvPicPr>
            <a:picLocks noChangeAspect="1"/>
          </p:cNvPicPr>
          <p:nvPr/>
        </p:nvPicPr>
        <p:blipFill>
          <a:blip r:embed="rId6"/>
          <a:stretch>
            <a:fillRect/>
          </a:stretch>
        </p:blipFill>
        <p:spPr>
          <a:xfrm>
            <a:off x="3822887" y="4685415"/>
            <a:ext cx="3910705" cy="1968077"/>
          </a:xfrm>
          <a:prstGeom prst="rect">
            <a:avLst/>
          </a:prstGeom>
          <a:ln w="12700">
            <a:solidFill>
              <a:schemeClr val="tx1"/>
            </a:solidFill>
          </a:ln>
        </p:spPr>
      </p:pic>
      <p:sp>
        <p:nvSpPr>
          <p:cNvPr id="17" name="TextBox 16">
            <a:extLst>
              <a:ext uri="{FF2B5EF4-FFF2-40B4-BE49-F238E27FC236}">
                <a16:creationId xmlns:a16="http://schemas.microsoft.com/office/drawing/2014/main" id="{26F858DB-F673-90BB-DB80-B0C13D1EB254}"/>
              </a:ext>
            </a:extLst>
          </p:cNvPr>
          <p:cNvSpPr txBox="1"/>
          <p:nvPr/>
        </p:nvSpPr>
        <p:spPr>
          <a:xfrm>
            <a:off x="6896746" y="3180947"/>
            <a:ext cx="2020963" cy="276999"/>
          </a:xfrm>
          <a:prstGeom prst="rect">
            <a:avLst/>
          </a:prstGeom>
          <a:noFill/>
        </p:spPr>
        <p:txBody>
          <a:bodyPr wrap="square" rtlCol="0">
            <a:spAutoFit/>
          </a:bodyPr>
          <a:lstStyle/>
          <a:p>
            <a:r>
              <a:rPr lang="en-US" sz="1200" dirty="0">
                <a:solidFill>
                  <a:schemeClr val="bg1"/>
                </a:solidFill>
              </a:rPr>
              <a:t>Glass burial site today</a:t>
            </a:r>
            <a:endParaRPr lang="en-GB" sz="1200" dirty="0">
              <a:solidFill>
                <a:schemeClr val="bg1"/>
              </a:solidFill>
            </a:endParaRPr>
          </a:p>
        </p:txBody>
      </p:sp>
      <p:sp>
        <p:nvSpPr>
          <p:cNvPr id="18" name="TextBox 17">
            <a:extLst>
              <a:ext uri="{FF2B5EF4-FFF2-40B4-BE49-F238E27FC236}">
                <a16:creationId xmlns:a16="http://schemas.microsoft.com/office/drawing/2014/main" id="{26CB7F0C-E82B-7EF5-82E2-F324B1CFDF06}"/>
              </a:ext>
            </a:extLst>
          </p:cNvPr>
          <p:cNvSpPr txBox="1"/>
          <p:nvPr/>
        </p:nvSpPr>
        <p:spPr>
          <a:xfrm>
            <a:off x="7733592" y="6191827"/>
            <a:ext cx="1343721" cy="461665"/>
          </a:xfrm>
          <a:prstGeom prst="rect">
            <a:avLst/>
          </a:prstGeom>
          <a:noFill/>
        </p:spPr>
        <p:txBody>
          <a:bodyPr wrap="square" rtlCol="0">
            <a:spAutoFit/>
          </a:bodyPr>
          <a:lstStyle/>
          <a:p>
            <a:r>
              <a:rPr lang="en-US" sz="1200" dirty="0"/>
              <a:t>Plots excavated in June 2022.</a:t>
            </a:r>
            <a:endParaRPr lang="en-GB" sz="1200" dirty="0"/>
          </a:p>
        </p:txBody>
      </p:sp>
      <p:sp>
        <p:nvSpPr>
          <p:cNvPr id="3" name="Flowchart: Connector 2">
            <a:extLst>
              <a:ext uri="{FF2B5EF4-FFF2-40B4-BE49-F238E27FC236}">
                <a16:creationId xmlns:a16="http://schemas.microsoft.com/office/drawing/2014/main" id="{D2B1736C-D7B3-1E76-D0E5-895B1333F687}"/>
              </a:ext>
            </a:extLst>
          </p:cNvPr>
          <p:cNvSpPr/>
          <p:nvPr/>
        </p:nvSpPr>
        <p:spPr>
          <a:xfrm>
            <a:off x="4058908" y="3707001"/>
            <a:ext cx="57150" cy="56182"/>
          </a:xfrm>
          <a:prstGeom prst="flowChartConnector">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lowchart: Connector 8">
            <a:extLst>
              <a:ext uri="{FF2B5EF4-FFF2-40B4-BE49-F238E27FC236}">
                <a16:creationId xmlns:a16="http://schemas.microsoft.com/office/drawing/2014/main" id="{3C05AE3B-78B8-DC31-7ECD-670F59BEDE24}"/>
              </a:ext>
            </a:extLst>
          </p:cNvPr>
          <p:cNvSpPr/>
          <p:nvPr/>
        </p:nvSpPr>
        <p:spPr>
          <a:xfrm>
            <a:off x="4363708" y="3190472"/>
            <a:ext cx="57150" cy="56182"/>
          </a:xfrm>
          <a:prstGeom prst="flowChartConnector">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0" name="Connector: Curved 29">
            <a:extLst>
              <a:ext uri="{FF2B5EF4-FFF2-40B4-BE49-F238E27FC236}">
                <a16:creationId xmlns:a16="http://schemas.microsoft.com/office/drawing/2014/main" id="{FFD3314D-9058-FE7C-92C7-8247A4D9A338}"/>
              </a:ext>
            </a:extLst>
          </p:cNvPr>
          <p:cNvCxnSpPr>
            <a:cxnSpLocks/>
          </p:cNvCxnSpPr>
          <p:nvPr/>
        </p:nvCxnSpPr>
        <p:spPr>
          <a:xfrm rot="5400000" flipH="1" flipV="1">
            <a:off x="2562914" y="3631551"/>
            <a:ext cx="2187877" cy="1483725"/>
          </a:xfrm>
          <a:prstGeom prst="curvedConnector3">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0F8F81B2-589C-AF2E-7D0A-71848B02694D}"/>
              </a:ext>
            </a:extLst>
          </p:cNvPr>
          <p:cNvCxnSpPr/>
          <p:nvPr/>
        </p:nvCxnSpPr>
        <p:spPr>
          <a:xfrm>
            <a:off x="2914990" y="2952750"/>
            <a:ext cx="1143918" cy="75425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91322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0BEFFC-2796-B5E8-CB65-5825E3086B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7449DC-EA5D-1A49-6CE3-CA2FA8B7FB3F}"/>
              </a:ext>
            </a:extLst>
          </p:cNvPr>
          <p:cNvSpPr>
            <a:spLocks noGrp="1"/>
          </p:cNvSpPr>
          <p:nvPr>
            <p:ph type="title"/>
          </p:nvPr>
        </p:nvSpPr>
        <p:spPr>
          <a:xfrm>
            <a:off x="70711" y="114602"/>
            <a:ext cx="6665526" cy="1325563"/>
          </a:xfrm>
        </p:spPr>
        <p:txBody>
          <a:bodyPr>
            <a:normAutofit/>
          </a:bodyPr>
          <a:lstStyle/>
          <a:p>
            <a:r>
              <a:rPr lang="en-US" sz="2400" dirty="0"/>
              <a:t>PhD project: The comparison of glass corrosion in the lab with corrosion in a complex natural environment.   </a:t>
            </a:r>
            <a:endParaRPr lang="en-GB" sz="2400" dirty="0"/>
          </a:p>
        </p:txBody>
      </p:sp>
      <p:pic>
        <p:nvPicPr>
          <p:cNvPr id="10" name="Picture 9">
            <a:extLst>
              <a:ext uri="{FF2B5EF4-FFF2-40B4-BE49-F238E27FC236}">
                <a16:creationId xmlns:a16="http://schemas.microsoft.com/office/drawing/2014/main" id="{AAE2ED05-D18B-E5AD-3D8A-5CF43673C5C5}"/>
              </a:ext>
            </a:extLst>
          </p:cNvPr>
          <p:cNvPicPr>
            <a:picLocks noChangeAspect="1"/>
          </p:cNvPicPr>
          <p:nvPr/>
        </p:nvPicPr>
        <p:blipFill>
          <a:blip r:embed="rId2"/>
          <a:stretch>
            <a:fillRect/>
          </a:stretch>
        </p:blipFill>
        <p:spPr>
          <a:xfrm>
            <a:off x="315491" y="1942557"/>
            <a:ext cx="5938075" cy="2273032"/>
          </a:xfrm>
          <a:prstGeom prst="rect">
            <a:avLst/>
          </a:prstGeom>
        </p:spPr>
      </p:pic>
      <p:sp>
        <p:nvSpPr>
          <p:cNvPr id="11" name="Rectangle 10">
            <a:extLst>
              <a:ext uri="{FF2B5EF4-FFF2-40B4-BE49-F238E27FC236}">
                <a16:creationId xmlns:a16="http://schemas.microsoft.com/office/drawing/2014/main" id="{1803137B-7BF3-48B9-8000-3C564B664EAE}"/>
              </a:ext>
            </a:extLst>
          </p:cNvPr>
          <p:cNvSpPr/>
          <p:nvPr/>
        </p:nvSpPr>
        <p:spPr>
          <a:xfrm>
            <a:off x="3812582" y="3079073"/>
            <a:ext cx="1154625" cy="240223"/>
          </a:xfrm>
          <a:prstGeom prst="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East Coast</a:t>
            </a:r>
            <a:endParaRPr lang="en-GB" sz="1100" dirty="0">
              <a:solidFill>
                <a:schemeClr val="tx1"/>
              </a:solidFill>
            </a:endParaRPr>
          </a:p>
        </p:txBody>
      </p:sp>
      <p:sp>
        <p:nvSpPr>
          <p:cNvPr id="14" name="Rectangle 13">
            <a:extLst>
              <a:ext uri="{FF2B5EF4-FFF2-40B4-BE49-F238E27FC236}">
                <a16:creationId xmlns:a16="http://schemas.microsoft.com/office/drawing/2014/main" id="{A62B8FE6-914D-95AA-6288-1637EF9F2394}"/>
              </a:ext>
            </a:extLst>
          </p:cNvPr>
          <p:cNvSpPr/>
          <p:nvPr/>
        </p:nvSpPr>
        <p:spPr>
          <a:xfrm>
            <a:off x="4977572" y="3079073"/>
            <a:ext cx="1154625" cy="240223"/>
          </a:xfrm>
          <a:prstGeom prst="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West Coast</a:t>
            </a:r>
            <a:endParaRPr lang="en-GB" sz="1100" dirty="0">
              <a:solidFill>
                <a:schemeClr val="tx1"/>
              </a:solidFill>
            </a:endParaRPr>
          </a:p>
        </p:txBody>
      </p:sp>
      <p:grpSp>
        <p:nvGrpSpPr>
          <p:cNvPr id="17" name="Group 16">
            <a:extLst>
              <a:ext uri="{FF2B5EF4-FFF2-40B4-BE49-F238E27FC236}">
                <a16:creationId xmlns:a16="http://schemas.microsoft.com/office/drawing/2014/main" id="{473773AD-C54B-9528-ED71-427127F1C59D}"/>
              </a:ext>
            </a:extLst>
          </p:cNvPr>
          <p:cNvGrpSpPr>
            <a:grpSpLocks noChangeAspect="1"/>
          </p:cNvGrpSpPr>
          <p:nvPr/>
        </p:nvGrpSpPr>
        <p:grpSpPr>
          <a:xfrm>
            <a:off x="6961254" y="2482400"/>
            <a:ext cx="2241107" cy="1579050"/>
            <a:chOff x="-1098550" y="-1114425"/>
            <a:chExt cx="12365700" cy="8572508"/>
          </a:xfrm>
        </p:grpSpPr>
        <p:pic>
          <p:nvPicPr>
            <p:cNvPr id="18" name="Picture 17">
              <a:extLst>
                <a:ext uri="{FF2B5EF4-FFF2-40B4-BE49-F238E27FC236}">
                  <a16:creationId xmlns:a16="http://schemas.microsoft.com/office/drawing/2014/main" id="{1C8F63B1-1485-3AEF-123E-F60D4EDFEAB5}"/>
                </a:ext>
              </a:extLst>
            </p:cNvPr>
            <p:cNvPicPr>
              <a:picLocks/>
            </p:cNvPicPr>
            <p:nvPr/>
          </p:nvPicPr>
          <p:blipFill>
            <a:blip r:embed="rId3"/>
            <a:stretch>
              <a:fillRect/>
            </a:stretch>
          </p:blipFill>
          <p:spPr>
            <a:xfrm flipH="1">
              <a:off x="-1098550" y="-1114422"/>
              <a:ext cx="11610968" cy="8572505"/>
            </a:xfrm>
            <a:prstGeom prst="rect">
              <a:avLst/>
            </a:prstGeom>
          </p:spPr>
        </p:pic>
        <p:pic>
          <p:nvPicPr>
            <p:cNvPr id="19" name="Picture 18">
              <a:extLst>
                <a:ext uri="{FF2B5EF4-FFF2-40B4-BE49-F238E27FC236}">
                  <a16:creationId xmlns:a16="http://schemas.microsoft.com/office/drawing/2014/main" id="{0AE5BF1B-0A3E-9BA3-C282-85AF7B07C79E}"/>
                </a:ext>
              </a:extLst>
            </p:cNvPr>
            <p:cNvPicPr>
              <a:picLocks/>
            </p:cNvPicPr>
            <p:nvPr/>
          </p:nvPicPr>
          <p:blipFill>
            <a:blip r:embed="rId4"/>
            <a:srcRect r="100000"/>
            <a:stretch/>
          </p:blipFill>
          <p:spPr>
            <a:xfrm>
              <a:off x="10537827" y="-1114425"/>
              <a:ext cx="729323" cy="8572503"/>
            </a:xfrm>
            <a:prstGeom prst="rect">
              <a:avLst/>
            </a:prstGeom>
          </p:spPr>
        </p:pic>
      </p:grpSp>
      <p:sp>
        <p:nvSpPr>
          <p:cNvPr id="21" name="TextBox 20">
            <a:extLst>
              <a:ext uri="{FF2B5EF4-FFF2-40B4-BE49-F238E27FC236}">
                <a16:creationId xmlns:a16="http://schemas.microsoft.com/office/drawing/2014/main" id="{F09A78BC-4D9F-0899-888B-759EC54AA3FF}"/>
              </a:ext>
            </a:extLst>
          </p:cNvPr>
          <p:cNvSpPr txBox="1"/>
          <p:nvPr/>
        </p:nvSpPr>
        <p:spPr>
          <a:xfrm>
            <a:off x="6961253" y="1756578"/>
            <a:ext cx="1810397" cy="646331"/>
          </a:xfrm>
          <a:prstGeom prst="rect">
            <a:avLst/>
          </a:prstGeom>
          <a:noFill/>
        </p:spPr>
        <p:txBody>
          <a:bodyPr wrap="square" rtlCol="0">
            <a:spAutoFit/>
          </a:bodyPr>
          <a:lstStyle/>
          <a:p>
            <a:r>
              <a:rPr lang="en-US" sz="1200" dirty="0"/>
              <a:t>Typical corrosion of MW25 glass  observed in lab dissolution tests</a:t>
            </a:r>
            <a:endParaRPr lang="en-GB" sz="1200" dirty="0"/>
          </a:p>
        </p:txBody>
      </p:sp>
      <p:sp>
        <p:nvSpPr>
          <p:cNvPr id="22" name="TextBox 21">
            <a:extLst>
              <a:ext uri="{FF2B5EF4-FFF2-40B4-BE49-F238E27FC236}">
                <a16:creationId xmlns:a16="http://schemas.microsoft.com/office/drawing/2014/main" id="{A906CCB6-DAFA-5676-9E84-D672AADAAD6E}"/>
              </a:ext>
            </a:extLst>
          </p:cNvPr>
          <p:cNvSpPr txBox="1"/>
          <p:nvPr/>
        </p:nvSpPr>
        <p:spPr>
          <a:xfrm>
            <a:off x="0" y="1686544"/>
            <a:ext cx="4523909" cy="307777"/>
          </a:xfrm>
          <a:prstGeom prst="rect">
            <a:avLst/>
          </a:prstGeom>
          <a:noFill/>
        </p:spPr>
        <p:txBody>
          <a:bodyPr wrap="square" rtlCol="0">
            <a:spAutoFit/>
          </a:bodyPr>
          <a:lstStyle/>
          <a:p>
            <a:r>
              <a:rPr lang="en-US" sz="1400" b="1" dirty="0"/>
              <a:t>Long-term glass dissolution experiment</a:t>
            </a:r>
            <a:endParaRPr lang="en-GB" sz="1400" b="1" dirty="0"/>
          </a:p>
        </p:txBody>
      </p:sp>
      <p:sp>
        <p:nvSpPr>
          <p:cNvPr id="23" name="TextBox 22">
            <a:extLst>
              <a:ext uri="{FF2B5EF4-FFF2-40B4-BE49-F238E27FC236}">
                <a16:creationId xmlns:a16="http://schemas.microsoft.com/office/drawing/2014/main" id="{1E6A1EC4-84C3-B5CE-518F-04097D1DA386}"/>
              </a:ext>
            </a:extLst>
          </p:cNvPr>
          <p:cNvSpPr txBox="1"/>
          <p:nvPr/>
        </p:nvSpPr>
        <p:spPr>
          <a:xfrm>
            <a:off x="0" y="4301923"/>
            <a:ext cx="4208418" cy="307777"/>
          </a:xfrm>
          <a:prstGeom prst="rect">
            <a:avLst/>
          </a:prstGeom>
          <a:noFill/>
        </p:spPr>
        <p:txBody>
          <a:bodyPr wrap="square" rtlCol="0">
            <a:spAutoFit/>
          </a:bodyPr>
          <a:lstStyle/>
          <a:p>
            <a:r>
              <a:rPr lang="en-US" sz="1400" b="1" dirty="0"/>
              <a:t>Ballidon glass burial experiment</a:t>
            </a:r>
            <a:endParaRPr lang="en-GB" sz="1400" b="1" dirty="0"/>
          </a:p>
        </p:txBody>
      </p:sp>
      <p:sp>
        <p:nvSpPr>
          <p:cNvPr id="24" name="Arrow: Right 23">
            <a:extLst>
              <a:ext uri="{FF2B5EF4-FFF2-40B4-BE49-F238E27FC236}">
                <a16:creationId xmlns:a16="http://schemas.microsoft.com/office/drawing/2014/main" id="{C22B950D-ECC6-12A9-1C30-2B163F6EB06E}"/>
              </a:ext>
            </a:extLst>
          </p:cNvPr>
          <p:cNvSpPr/>
          <p:nvPr/>
        </p:nvSpPr>
        <p:spPr>
          <a:xfrm>
            <a:off x="6486041" y="2820692"/>
            <a:ext cx="393847" cy="364210"/>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pic>
        <p:nvPicPr>
          <p:cNvPr id="25" name="Picture 24" descr="Broken glass pieces on the ground&#10;&#10;Description automatically generated">
            <a:extLst>
              <a:ext uri="{FF2B5EF4-FFF2-40B4-BE49-F238E27FC236}">
                <a16:creationId xmlns:a16="http://schemas.microsoft.com/office/drawing/2014/main" id="{3B3F0132-3D95-D574-A917-E5A18B9E325F}"/>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colorTemperature colorTemp="5429"/>
                    </a14:imgEffect>
                    <a14:imgEffect>
                      <a14:saturation sat="94000"/>
                    </a14:imgEffect>
                  </a14:imgLayer>
                </a14:imgProps>
              </a:ext>
              <a:ext uri="{28A0092B-C50C-407E-A947-70E740481C1C}">
                <a14:useLocalDpi xmlns:a14="http://schemas.microsoft.com/office/drawing/2010/main" val="0"/>
              </a:ext>
            </a:extLst>
          </a:blip>
          <a:srcRect b="4004"/>
          <a:stretch/>
        </p:blipFill>
        <p:spPr>
          <a:xfrm>
            <a:off x="1876425" y="4696034"/>
            <a:ext cx="1704975" cy="1985461"/>
          </a:xfrm>
          <a:prstGeom prst="rect">
            <a:avLst/>
          </a:prstGeom>
        </p:spPr>
      </p:pic>
      <p:sp>
        <p:nvSpPr>
          <p:cNvPr id="26" name="TextBox 25">
            <a:extLst>
              <a:ext uri="{FF2B5EF4-FFF2-40B4-BE49-F238E27FC236}">
                <a16:creationId xmlns:a16="http://schemas.microsoft.com/office/drawing/2014/main" id="{8CA5B302-F228-D026-1F75-4E1107D2EDF4}"/>
              </a:ext>
            </a:extLst>
          </p:cNvPr>
          <p:cNvSpPr txBox="1"/>
          <p:nvPr/>
        </p:nvSpPr>
        <p:spPr>
          <a:xfrm>
            <a:off x="70711" y="5171456"/>
            <a:ext cx="1805714" cy="1166153"/>
          </a:xfrm>
          <a:prstGeom prst="rect">
            <a:avLst/>
          </a:prstGeom>
          <a:noFill/>
        </p:spPr>
        <p:txBody>
          <a:bodyPr wrap="square" rtlCol="0">
            <a:spAutoFit/>
          </a:bodyPr>
          <a:lstStyle/>
          <a:p>
            <a:pPr>
              <a:lnSpc>
                <a:spcPct val="150000"/>
              </a:lnSpc>
            </a:pPr>
            <a:r>
              <a:rPr lang="en-US" sz="1200" dirty="0"/>
              <a:t>Bury MW25 Magnox  and MW25 Blend glasses in one of the Ballidon plots</a:t>
            </a:r>
            <a:endParaRPr lang="en-GB" sz="1200" dirty="0"/>
          </a:p>
        </p:txBody>
      </p:sp>
      <p:sp>
        <p:nvSpPr>
          <p:cNvPr id="27" name="Arrow: Right 26">
            <a:extLst>
              <a:ext uri="{FF2B5EF4-FFF2-40B4-BE49-F238E27FC236}">
                <a16:creationId xmlns:a16="http://schemas.microsoft.com/office/drawing/2014/main" id="{9A1C9720-5730-31C6-5033-378450778015}"/>
              </a:ext>
            </a:extLst>
          </p:cNvPr>
          <p:cNvSpPr/>
          <p:nvPr/>
        </p:nvSpPr>
        <p:spPr>
          <a:xfrm>
            <a:off x="3682140" y="5286053"/>
            <a:ext cx="3197748" cy="390525"/>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C148BDC7-8875-0DD1-8C10-6F9C8EDBD78F}"/>
              </a:ext>
            </a:extLst>
          </p:cNvPr>
          <p:cNvSpPr txBox="1"/>
          <p:nvPr/>
        </p:nvSpPr>
        <p:spPr>
          <a:xfrm>
            <a:off x="4207304" y="5626898"/>
            <a:ext cx="2359619" cy="307777"/>
          </a:xfrm>
          <a:prstGeom prst="rect">
            <a:avLst/>
          </a:prstGeom>
          <a:noFill/>
        </p:spPr>
        <p:txBody>
          <a:bodyPr wrap="square" rtlCol="0">
            <a:spAutoFit/>
          </a:bodyPr>
          <a:lstStyle/>
          <a:p>
            <a:r>
              <a:rPr lang="en-US" sz="1400" dirty="0"/>
              <a:t>Wait for 20 years</a:t>
            </a:r>
            <a:endParaRPr lang="en-GB" sz="1400" dirty="0"/>
          </a:p>
        </p:txBody>
      </p:sp>
      <p:pic>
        <p:nvPicPr>
          <p:cNvPr id="29" name="Picture 28" descr="A picture containing text, old&#10;&#10;Description automatically generated">
            <a:extLst>
              <a:ext uri="{FF2B5EF4-FFF2-40B4-BE49-F238E27FC236}">
                <a16:creationId xmlns:a16="http://schemas.microsoft.com/office/drawing/2014/main" id="{B0AF5E67-77DF-5CD0-60B7-8568EB5EC9ED}"/>
              </a:ext>
            </a:extLst>
          </p:cNvPr>
          <p:cNvPicPr>
            <a:picLocks noChangeAspect="1"/>
          </p:cNvPicPr>
          <p:nvPr/>
        </p:nvPicPr>
        <p:blipFill>
          <a:blip r:embed="rId7" cstate="print">
            <a:extLst>
              <a:ext uri="{28A0092B-C50C-407E-A947-70E740481C1C}">
                <a14:useLocalDpi xmlns:a14="http://schemas.microsoft.com/office/drawing/2010/main" val="0"/>
              </a:ext>
            </a:extLst>
          </a:blip>
          <a:srcRect l="30110" b="5891"/>
          <a:stretch/>
        </p:blipFill>
        <p:spPr>
          <a:xfrm rot="16200000">
            <a:off x="7135938" y="4522606"/>
            <a:ext cx="1652672" cy="2106897"/>
          </a:xfrm>
          <a:prstGeom prst="rect">
            <a:avLst/>
          </a:prstGeom>
        </p:spPr>
      </p:pic>
      <p:cxnSp>
        <p:nvCxnSpPr>
          <p:cNvPr id="31" name="Straight Connector 30">
            <a:extLst>
              <a:ext uri="{FF2B5EF4-FFF2-40B4-BE49-F238E27FC236}">
                <a16:creationId xmlns:a16="http://schemas.microsoft.com/office/drawing/2014/main" id="{528F1F8F-6AC9-3196-CA86-179F020A4666}"/>
              </a:ext>
            </a:extLst>
          </p:cNvPr>
          <p:cNvCxnSpPr>
            <a:cxnSpLocks/>
          </p:cNvCxnSpPr>
          <p:nvPr/>
        </p:nvCxnSpPr>
        <p:spPr>
          <a:xfrm>
            <a:off x="8244821" y="2629916"/>
            <a:ext cx="716454" cy="0"/>
          </a:xfrm>
          <a:prstGeom prst="line">
            <a:avLst/>
          </a:prstGeom>
        </p:spPr>
        <p:style>
          <a:lnRef idx="1">
            <a:schemeClr val="dk1"/>
          </a:lnRef>
          <a:fillRef idx="0">
            <a:schemeClr val="dk1"/>
          </a:fillRef>
          <a:effectRef idx="0">
            <a:schemeClr val="dk1"/>
          </a:effectRef>
          <a:fontRef idx="minor">
            <a:schemeClr val="tx1"/>
          </a:fontRef>
        </p:style>
      </p:cxnSp>
      <p:sp>
        <p:nvSpPr>
          <p:cNvPr id="33" name="TextBox 32">
            <a:extLst>
              <a:ext uri="{FF2B5EF4-FFF2-40B4-BE49-F238E27FC236}">
                <a16:creationId xmlns:a16="http://schemas.microsoft.com/office/drawing/2014/main" id="{EEF2E78F-0B4F-834F-DCF2-C8CD9C299919}"/>
              </a:ext>
            </a:extLst>
          </p:cNvPr>
          <p:cNvSpPr txBox="1"/>
          <p:nvPr/>
        </p:nvSpPr>
        <p:spPr>
          <a:xfrm>
            <a:off x="8240216" y="2435031"/>
            <a:ext cx="716454" cy="261610"/>
          </a:xfrm>
          <a:prstGeom prst="rect">
            <a:avLst/>
          </a:prstGeom>
          <a:noFill/>
        </p:spPr>
        <p:txBody>
          <a:bodyPr wrap="square" rtlCol="0">
            <a:spAutoFit/>
          </a:bodyPr>
          <a:lstStyle/>
          <a:p>
            <a:r>
              <a:rPr lang="en-US" sz="1100" dirty="0"/>
              <a:t>50 µm</a:t>
            </a:r>
            <a:endParaRPr lang="en-GB" sz="1100" dirty="0"/>
          </a:p>
        </p:txBody>
      </p:sp>
      <p:cxnSp>
        <p:nvCxnSpPr>
          <p:cNvPr id="35" name="Straight Connector 34">
            <a:extLst>
              <a:ext uri="{FF2B5EF4-FFF2-40B4-BE49-F238E27FC236}">
                <a16:creationId xmlns:a16="http://schemas.microsoft.com/office/drawing/2014/main" id="{2FD5D368-A518-7E16-5B10-3C3797BA6F4D}"/>
              </a:ext>
            </a:extLst>
          </p:cNvPr>
          <p:cNvCxnSpPr>
            <a:cxnSpLocks/>
          </p:cNvCxnSpPr>
          <p:nvPr/>
        </p:nvCxnSpPr>
        <p:spPr>
          <a:xfrm flipV="1">
            <a:off x="6921740" y="4991220"/>
            <a:ext cx="910913" cy="1340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78B605E1-6E79-AD8A-FD62-78341B791E32}"/>
              </a:ext>
            </a:extLst>
          </p:cNvPr>
          <p:cNvSpPr txBox="1"/>
          <p:nvPr/>
        </p:nvSpPr>
        <p:spPr>
          <a:xfrm>
            <a:off x="7014153" y="4750097"/>
            <a:ext cx="676496" cy="261610"/>
          </a:xfrm>
          <a:prstGeom prst="rect">
            <a:avLst/>
          </a:prstGeom>
          <a:noFill/>
        </p:spPr>
        <p:txBody>
          <a:bodyPr wrap="square" rtlCol="0">
            <a:spAutoFit/>
          </a:bodyPr>
          <a:lstStyle/>
          <a:p>
            <a:r>
              <a:rPr lang="en-US" sz="1100" dirty="0">
                <a:solidFill>
                  <a:schemeClr val="bg1"/>
                </a:solidFill>
              </a:rPr>
              <a:t>50 µm</a:t>
            </a:r>
            <a:endParaRPr lang="en-GB" sz="1100" dirty="0">
              <a:solidFill>
                <a:schemeClr val="bg1"/>
              </a:solidFill>
            </a:endParaRPr>
          </a:p>
        </p:txBody>
      </p:sp>
      <p:sp>
        <p:nvSpPr>
          <p:cNvPr id="38" name="TextBox 37">
            <a:extLst>
              <a:ext uri="{FF2B5EF4-FFF2-40B4-BE49-F238E27FC236}">
                <a16:creationId xmlns:a16="http://schemas.microsoft.com/office/drawing/2014/main" id="{0189E8A9-3E41-227D-A018-E7C84D2FC247}"/>
              </a:ext>
            </a:extLst>
          </p:cNvPr>
          <p:cNvSpPr txBox="1"/>
          <p:nvPr/>
        </p:nvSpPr>
        <p:spPr>
          <a:xfrm>
            <a:off x="6970574" y="4140942"/>
            <a:ext cx="801622" cy="430887"/>
          </a:xfrm>
          <a:prstGeom prst="rect">
            <a:avLst/>
          </a:prstGeom>
          <a:noFill/>
          <a:ln w="12700">
            <a:solidFill>
              <a:schemeClr val="tx1"/>
            </a:solidFill>
          </a:ln>
        </p:spPr>
        <p:txBody>
          <a:bodyPr wrap="square" rtlCol="0">
            <a:spAutoFit/>
          </a:bodyPr>
          <a:lstStyle/>
          <a:p>
            <a:r>
              <a:rPr lang="en-US" sz="1100" dirty="0"/>
              <a:t>Alteration layer</a:t>
            </a:r>
            <a:endParaRPr lang="en-GB" sz="1100" dirty="0"/>
          </a:p>
        </p:txBody>
      </p:sp>
      <p:cxnSp>
        <p:nvCxnSpPr>
          <p:cNvPr id="40" name="Straight Arrow Connector 39">
            <a:extLst>
              <a:ext uri="{FF2B5EF4-FFF2-40B4-BE49-F238E27FC236}">
                <a16:creationId xmlns:a16="http://schemas.microsoft.com/office/drawing/2014/main" id="{84DB9BE8-5E81-A71E-DA42-102CEE9D4315}"/>
              </a:ext>
            </a:extLst>
          </p:cNvPr>
          <p:cNvCxnSpPr>
            <a:stCxn id="38" idx="3"/>
          </p:cNvCxnSpPr>
          <p:nvPr/>
        </p:nvCxnSpPr>
        <p:spPr>
          <a:xfrm>
            <a:off x="7772196" y="4356386"/>
            <a:ext cx="589993" cy="64153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02B429FA-3805-8B1C-0F17-6D8B25BB1E55}"/>
              </a:ext>
            </a:extLst>
          </p:cNvPr>
          <p:cNvCxnSpPr>
            <a:stCxn id="38" idx="0"/>
          </p:cNvCxnSpPr>
          <p:nvPr/>
        </p:nvCxnSpPr>
        <p:spPr>
          <a:xfrm flipV="1">
            <a:off x="7371385" y="3619500"/>
            <a:ext cx="965" cy="521442"/>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AD8F2DE1-5716-2B85-66E6-65D3D561F209}"/>
              </a:ext>
            </a:extLst>
          </p:cNvPr>
          <p:cNvSpPr txBox="1"/>
          <p:nvPr/>
        </p:nvSpPr>
        <p:spPr>
          <a:xfrm>
            <a:off x="8143875" y="4140942"/>
            <a:ext cx="871847" cy="430887"/>
          </a:xfrm>
          <a:prstGeom prst="rect">
            <a:avLst/>
          </a:prstGeom>
          <a:noFill/>
          <a:ln w="12700">
            <a:solidFill>
              <a:schemeClr val="tx1"/>
            </a:solidFill>
          </a:ln>
        </p:spPr>
        <p:txBody>
          <a:bodyPr wrap="square" rtlCol="0">
            <a:spAutoFit/>
          </a:bodyPr>
          <a:lstStyle/>
          <a:p>
            <a:pPr algn="ctr"/>
            <a:r>
              <a:rPr lang="en-US" sz="1100" dirty="0"/>
              <a:t>Pristine glass</a:t>
            </a:r>
            <a:endParaRPr lang="en-GB" sz="1100" dirty="0"/>
          </a:p>
        </p:txBody>
      </p:sp>
      <p:cxnSp>
        <p:nvCxnSpPr>
          <p:cNvPr id="46" name="Straight Arrow Connector 45">
            <a:extLst>
              <a:ext uri="{FF2B5EF4-FFF2-40B4-BE49-F238E27FC236}">
                <a16:creationId xmlns:a16="http://schemas.microsoft.com/office/drawing/2014/main" id="{5A310000-D1FB-8E60-0B91-0B5B5ED8B87B}"/>
              </a:ext>
            </a:extLst>
          </p:cNvPr>
          <p:cNvCxnSpPr>
            <a:cxnSpLocks/>
            <a:stCxn id="44" idx="0"/>
          </p:cNvCxnSpPr>
          <p:nvPr/>
        </p:nvCxnSpPr>
        <p:spPr>
          <a:xfrm flipV="1">
            <a:off x="8579799" y="3429000"/>
            <a:ext cx="0" cy="711942"/>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727FF876-18CC-DFC5-8764-6CBF74E69AC3}"/>
              </a:ext>
            </a:extLst>
          </p:cNvPr>
          <p:cNvCxnSpPr>
            <a:cxnSpLocks/>
          </p:cNvCxnSpPr>
          <p:nvPr/>
        </p:nvCxnSpPr>
        <p:spPr>
          <a:xfrm>
            <a:off x="8867775" y="4571829"/>
            <a:ext cx="0" cy="308695"/>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66759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47B7C-C6D9-9FBB-CF9A-7DD349BC4233}"/>
              </a:ext>
            </a:extLst>
          </p:cNvPr>
          <p:cNvSpPr>
            <a:spLocks noGrp="1"/>
          </p:cNvSpPr>
          <p:nvPr>
            <p:ph type="title"/>
          </p:nvPr>
        </p:nvSpPr>
        <p:spPr>
          <a:xfrm>
            <a:off x="352611" y="455392"/>
            <a:ext cx="7886700" cy="1325563"/>
          </a:xfrm>
        </p:spPr>
        <p:txBody>
          <a:bodyPr>
            <a:normAutofit/>
          </a:bodyPr>
          <a:lstStyle/>
          <a:p>
            <a:r>
              <a:rPr lang="en-GB" sz="2400" dirty="0">
                <a:solidFill>
                  <a:schemeClr val="tx2"/>
                </a:solidFill>
              </a:rPr>
              <a:t>Variable corrosion of Nuclear Waste Glasses</a:t>
            </a:r>
            <a:br>
              <a:rPr lang="en-GB" sz="2400" dirty="0">
                <a:solidFill>
                  <a:schemeClr val="tx2"/>
                </a:solidFill>
              </a:rPr>
            </a:br>
            <a:endParaRPr lang="en-GB" sz="2400" dirty="0"/>
          </a:p>
        </p:txBody>
      </p:sp>
      <p:pic>
        <p:nvPicPr>
          <p:cNvPr id="4" name="Picture 3" descr="A picture containing piece, slice, bread&#10;&#10;Description automatically generated">
            <a:extLst>
              <a:ext uri="{FF2B5EF4-FFF2-40B4-BE49-F238E27FC236}">
                <a16:creationId xmlns:a16="http://schemas.microsoft.com/office/drawing/2014/main" id="{443C0867-BF71-7A66-F012-13B76AEC18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54614" y="1795995"/>
            <a:ext cx="2493355" cy="1870016"/>
          </a:xfrm>
          <a:prstGeom prst="rect">
            <a:avLst/>
          </a:prstGeom>
          <a:ln w="19050">
            <a:solidFill>
              <a:schemeClr val="tx1"/>
            </a:solidFill>
          </a:ln>
        </p:spPr>
      </p:pic>
      <p:pic>
        <p:nvPicPr>
          <p:cNvPr id="5" name="Picture 4" descr="A ruler next to a piece of wood&#10;&#10;Description automatically generated with low confidence">
            <a:extLst>
              <a:ext uri="{FF2B5EF4-FFF2-40B4-BE49-F238E27FC236}">
                <a16:creationId xmlns:a16="http://schemas.microsoft.com/office/drawing/2014/main" id="{B83E6990-C9BB-9E23-462D-751D60E105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25322" y="1795995"/>
            <a:ext cx="2493355" cy="1870016"/>
          </a:xfrm>
          <a:prstGeom prst="rect">
            <a:avLst/>
          </a:prstGeom>
          <a:ln w="19050">
            <a:solidFill>
              <a:schemeClr val="tx1"/>
            </a:solidFill>
          </a:ln>
        </p:spPr>
      </p:pic>
      <p:pic>
        <p:nvPicPr>
          <p:cNvPr id="6" name="Picture 5">
            <a:extLst>
              <a:ext uri="{FF2B5EF4-FFF2-40B4-BE49-F238E27FC236}">
                <a16:creationId xmlns:a16="http://schemas.microsoft.com/office/drawing/2014/main" id="{2D9B2D22-931B-706C-2CFA-E3C402A420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6031" y="1795995"/>
            <a:ext cx="2493355" cy="1870016"/>
          </a:xfrm>
          <a:prstGeom prst="rect">
            <a:avLst/>
          </a:prstGeom>
          <a:ln w="19050">
            <a:solidFill>
              <a:schemeClr val="tx1"/>
            </a:solidFill>
          </a:ln>
        </p:spPr>
      </p:pic>
      <p:pic>
        <p:nvPicPr>
          <p:cNvPr id="7" name="Picture 6" descr="A picture containing text, tree, outdoor&#10;&#10;Description automatically generated">
            <a:extLst>
              <a:ext uri="{FF2B5EF4-FFF2-40B4-BE49-F238E27FC236}">
                <a16:creationId xmlns:a16="http://schemas.microsoft.com/office/drawing/2014/main" id="{C5F42329-887D-D80C-F87D-447CFAF5109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2611" y="4005014"/>
            <a:ext cx="2580193" cy="2377356"/>
          </a:xfrm>
          <a:prstGeom prst="rect">
            <a:avLst/>
          </a:prstGeom>
        </p:spPr>
      </p:pic>
      <p:pic>
        <p:nvPicPr>
          <p:cNvPr id="8" name="Picture 7">
            <a:extLst>
              <a:ext uri="{FF2B5EF4-FFF2-40B4-BE49-F238E27FC236}">
                <a16:creationId xmlns:a16="http://schemas.microsoft.com/office/drawing/2014/main" id="{CED2A33B-4429-61DA-206E-3A2F6C9B49D3}"/>
              </a:ext>
            </a:extLst>
          </p:cNvPr>
          <p:cNvPicPr>
            <a:picLocks noChangeAspect="1"/>
          </p:cNvPicPr>
          <p:nvPr/>
        </p:nvPicPr>
        <p:blipFill>
          <a:blip r:embed="rId6"/>
          <a:stretch>
            <a:fillRect/>
          </a:stretch>
        </p:blipFill>
        <p:spPr>
          <a:xfrm>
            <a:off x="3325322" y="4004724"/>
            <a:ext cx="2578832" cy="2377646"/>
          </a:xfrm>
          <a:prstGeom prst="rect">
            <a:avLst/>
          </a:prstGeom>
        </p:spPr>
      </p:pic>
      <p:pic>
        <p:nvPicPr>
          <p:cNvPr id="9" name="Picture 8">
            <a:extLst>
              <a:ext uri="{FF2B5EF4-FFF2-40B4-BE49-F238E27FC236}">
                <a16:creationId xmlns:a16="http://schemas.microsoft.com/office/drawing/2014/main" id="{4EC52A6F-1CCC-B0DD-0DC8-2C27C1C8C0E7}"/>
              </a:ext>
            </a:extLst>
          </p:cNvPr>
          <p:cNvPicPr>
            <a:picLocks noChangeAspect="1"/>
          </p:cNvPicPr>
          <p:nvPr/>
        </p:nvPicPr>
        <p:blipFill>
          <a:blip r:embed="rId7"/>
          <a:stretch>
            <a:fillRect/>
          </a:stretch>
        </p:blipFill>
        <p:spPr>
          <a:xfrm>
            <a:off x="6254614" y="4004724"/>
            <a:ext cx="2568583" cy="2367831"/>
          </a:xfrm>
          <a:prstGeom prst="rect">
            <a:avLst/>
          </a:prstGeom>
        </p:spPr>
      </p:pic>
      <p:sp>
        <p:nvSpPr>
          <p:cNvPr id="10" name="Arrow: Down 9">
            <a:extLst>
              <a:ext uri="{FF2B5EF4-FFF2-40B4-BE49-F238E27FC236}">
                <a16:creationId xmlns:a16="http://schemas.microsoft.com/office/drawing/2014/main" id="{D92E0CBC-ED59-29D3-F8A7-F254B9D1CC38}"/>
              </a:ext>
            </a:extLst>
          </p:cNvPr>
          <p:cNvSpPr/>
          <p:nvPr/>
        </p:nvSpPr>
        <p:spPr>
          <a:xfrm>
            <a:off x="1517119" y="3666011"/>
            <a:ext cx="251175" cy="323962"/>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dirty="0"/>
          </a:p>
        </p:txBody>
      </p:sp>
      <p:sp>
        <p:nvSpPr>
          <p:cNvPr id="11" name="Arrow: Down 10">
            <a:extLst>
              <a:ext uri="{FF2B5EF4-FFF2-40B4-BE49-F238E27FC236}">
                <a16:creationId xmlns:a16="http://schemas.microsoft.com/office/drawing/2014/main" id="{D267829E-2C23-CE7B-E277-1966AD924464}"/>
              </a:ext>
            </a:extLst>
          </p:cNvPr>
          <p:cNvSpPr/>
          <p:nvPr/>
        </p:nvSpPr>
        <p:spPr>
          <a:xfrm>
            <a:off x="4446411" y="3666011"/>
            <a:ext cx="251175" cy="323962"/>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dirty="0"/>
          </a:p>
        </p:txBody>
      </p:sp>
      <p:sp>
        <p:nvSpPr>
          <p:cNvPr id="12" name="Arrow: Down 11">
            <a:extLst>
              <a:ext uri="{FF2B5EF4-FFF2-40B4-BE49-F238E27FC236}">
                <a16:creationId xmlns:a16="http://schemas.microsoft.com/office/drawing/2014/main" id="{3853B544-A071-712E-E56D-A80D51586D36}"/>
              </a:ext>
            </a:extLst>
          </p:cNvPr>
          <p:cNvSpPr/>
          <p:nvPr/>
        </p:nvSpPr>
        <p:spPr>
          <a:xfrm>
            <a:off x="7413317" y="3666011"/>
            <a:ext cx="251175" cy="323962"/>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dirty="0"/>
          </a:p>
        </p:txBody>
      </p:sp>
      <p:sp>
        <p:nvSpPr>
          <p:cNvPr id="13" name="TextBox 12">
            <a:extLst>
              <a:ext uri="{FF2B5EF4-FFF2-40B4-BE49-F238E27FC236}">
                <a16:creationId xmlns:a16="http://schemas.microsoft.com/office/drawing/2014/main" id="{73751F33-F7A9-5A70-7380-C482C3FF737A}"/>
              </a:ext>
            </a:extLst>
          </p:cNvPr>
          <p:cNvSpPr txBox="1"/>
          <p:nvPr/>
        </p:nvSpPr>
        <p:spPr>
          <a:xfrm>
            <a:off x="352611" y="1725548"/>
            <a:ext cx="1879959" cy="338554"/>
          </a:xfrm>
          <a:prstGeom prst="rect">
            <a:avLst/>
          </a:prstGeom>
          <a:noFill/>
        </p:spPr>
        <p:txBody>
          <a:bodyPr wrap="square" rtlCol="0">
            <a:spAutoFit/>
          </a:bodyPr>
          <a:lstStyle/>
          <a:p>
            <a:r>
              <a:rPr lang="en-US" sz="1600" dirty="0"/>
              <a:t>UK Magnox glass </a:t>
            </a:r>
            <a:endParaRPr lang="en-GB" sz="1600" dirty="0"/>
          </a:p>
        </p:txBody>
      </p:sp>
      <p:sp>
        <p:nvSpPr>
          <p:cNvPr id="14" name="TextBox 13">
            <a:extLst>
              <a:ext uri="{FF2B5EF4-FFF2-40B4-BE49-F238E27FC236}">
                <a16:creationId xmlns:a16="http://schemas.microsoft.com/office/drawing/2014/main" id="{968F3EB9-6B1C-F971-7F03-41EF77D58788}"/>
              </a:ext>
            </a:extLst>
          </p:cNvPr>
          <p:cNvSpPr txBox="1"/>
          <p:nvPr/>
        </p:nvSpPr>
        <p:spPr>
          <a:xfrm>
            <a:off x="3288983" y="1795706"/>
            <a:ext cx="1575632" cy="338554"/>
          </a:xfrm>
          <a:prstGeom prst="rect">
            <a:avLst/>
          </a:prstGeom>
          <a:noFill/>
        </p:spPr>
        <p:txBody>
          <a:bodyPr wrap="square" rtlCol="0">
            <a:spAutoFit/>
          </a:bodyPr>
          <a:lstStyle/>
          <a:p>
            <a:r>
              <a:rPr lang="en-US" sz="1600" dirty="0"/>
              <a:t>UK Blend glass</a:t>
            </a:r>
            <a:endParaRPr lang="en-GB" sz="1600" dirty="0"/>
          </a:p>
        </p:txBody>
      </p:sp>
      <p:sp>
        <p:nvSpPr>
          <p:cNvPr id="15" name="TextBox 14">
            <a:extLst>
              <a:ext uri="{FF2B5EF4-FFF2-40B4-BE49-F238E27FC236}">
                <a16:creationId xmlns:a16="http://schemas.microsoft.com/office/drawing/2014/main" id="{B1E60679-FDBD-627F-F983-60E241E05DBA}"/>
              </a:ext>
            </a:extLst>
          </p:cNvPr>
          <p:cNvSpPr txBox="1"/>
          <p:nvPr/>
        </p:nvSpPr>
        <p:spPr>
          <a:xfrm>
            <a:off x="6189675" y="1773659"/>
            <a:ext cx="2085975" cy="338554"/>
          </a:xfrm>
          <a:prstGeom prst="rect">
            <a:avLst/>
          </a:prstGeom>
          <a:noFill/>
        </p:spPr>
        <p:txBody>
          <a:bodyPr wrap="square" rtlCol="0">
            <a:spAutoFit/>
          </a:bodyPr>
          <a:lstStyle/>
          <a:p>
            <a:r>
              <a:rPr lang="en-US" sz="1600" dirty="0"/>
              <a:t>Russian K26 glass</a:t>
            </a:r>
            <a:endParaRPr lang="en-GB" sz="1600" dirty="0"/>
          </a:p>
        </p:txBody>
      </p:sp>
      <p:sp>
        <p:nvSpPr>
          <p:cNvPr id="17" name="TextBox 16">
            <a:extLst>
              <a:ext uri="{FF2B5EF4-FFF2-40B4-BE49-F238E27FC236}">
                <a16:creationId xmlns:a16="http://schemas.microsoft.com/office/drawing/2014/main" id="{2A2EE147-E41D-2432-9C37-1AF280A31AA0}"/>
              </a:ext>
            </a:extLst>
          </p:cNvPr>
          <p:cNvSpPr txBox="1"/>
          <p:nvPr/>
        </p:nvSpPr>
        <p:spPr>
          <a:xfrm>
            <a:off x="278328" y="6372555"/>
            <a:ext cx="7303571" cy="369332"/>
          </a:xfrm>
          <a:prstGeom prst="rect">
            <a:avLst/>
          </a:prstGeom>
          <a:noFill/>
        </p:spPr>
        <p:txBody>
          <a:bodyPr wrap="square">
            <a:spAutoFit/>
          </a:bodyPr>
          <a:lstStyle/>
          <a:p>
            <a:r>
              <a:rPr lang="en-US" sz="1800" dirty="0">
                <a:latin typeface="Times New Roman" panose="02020603050405020304" pitchFamily="18" charset="0"/>
                <a:cs typeface="Times New Roman" panose="02020603050405020304" pitchFamily="18" charset="0"/>
              </a:rPr>
              <a:t>Glasses photographed on excavation with SEMs of their alteration layers.</a:t>
            </a:r>
            <a:endParaRPr lang="en-GB"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112321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538788-715C-8F27-071A-1AAFA0F6C4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9DA70C-7EE7-8951-AC2A-936931BCADBA}"/>
              </a:ext>
            </a:extLst>
          </p:cNvPr>
          <p:cNvSpPr>
            <a:spLocks noGrp="1"/>
          </p:cNvSpPr>
          <p:nvPr>
            <p:ph type="title"/>
          </p:nvPr>
        </p:nvSpPr>
        <p:spPr>
          <a:xfrm>
            <a:off x="247650" y="531842"/>
            <a:ext cx="7886700" cy="1325563"/>
          </a:xfrm>
        </p:spPr>
        <p:txBody>
          <a:bodyPr>
            <a:normAutofit/>
          </a:bodyPr>
          <a:lstStyle/>
          <a:p>
            <a:r>
              <a:rPr lang="en-US" sz="2400" dirty="0"/>
              <a:t>EDS and EPMA of UK Blend glass (sample 16)</a:t>
            </a:r>
            <a:br>
              <a:rPr lang="en-GB" sz="2400" dirty="0"/>
            </a:br>
            <a:endParaRPr lang="en-GB" sz="2400" dirty="0"/>
          </a:p>
        </p:txBody>
      </p:sp>
      <p:pic>
        <p:nvPicPr>
          <p:cNvPr id="4" name="Picture 3">
            <a:extLst>
              <a:ext uri="{FF2B5EF4-FFF2-40B4-BE49-F238E27FC236}">
                <a16:creationId xmlns:a16="http://schemas.microsoft.com/office/drawing/2014/main" id="{F101F293-6088-AB7E-385A-7958AD4EF6B7}"/>
              </a:ext>
            </a:extLst>
          </p:cNvPr>
          <p:cNvPicPr>
            <a:picLocks noChangeAspect="1"/>
          </p:cNvPicPr>
          <p:nvPr/>
        </p:nvPicPr>
        <p:blipFill rotWithShape="1">
          <a:blip r:embed="rId2"/>
          <a:srcRect t="4379" b="6033"/>
          <a:stretch/>
        </p:blipFill>
        <p:spPr>
          <a:xfrm>
            <a:off x="31672" y="1917386"/>
            <a:ext cx="1541228" cy="1270290"/>
          </a:xfrm>
          <a:prstGeom prst="rect">
            <a:avLst/>
          </a:prstGeom>
        </p:spPr>
      </p:pic>
      <p:pic>
        <p:nvPicPr>
          <p:cNvPr id="5" name="Picture 4">
            <a:extLst>
              <a:ext uri="{FF2B5EF4-FFF2-40B4-BE49-F238E27FC236}">
                <a16:creationId xmlns:a16="http://schemas.microsoft.com/office/drawing/2014/main" id="{483A3B21-ADA2-8046-7E76-E7BA9EB73044}"/>
              </a:ext>
            </a:extLst>
          </p:cNvPr>
          <p:cNvPicPr>
            <a:picLocks noChangeAspect="1"/>
          </p:cNvPicPr>
          <p:nvPr/>
        </p:nvPicPr>
        <p:blipFill rotWithShape="1">
          <a:blip r:embed="rId3"/>
          <a:srcRect t="6919" b="5326"/>
          <a:stretch/>
        </p:blipFill>
        <p:spPr>
          <a:xfrm>
            <a:off x="1618551" y="1917385"/>
            <a:ext cx="1455455" cy="1270290"/>
          </a:xfrm>
          <a:prstGeom prst="rect">
            <a:avLst/>
          </a:prstGeom>
        </p:spPr>
      </p:pic>
      <p:pic>
        <p:nvPicPr>
          <p:cNvPr id="6" name="Picture 5">
            <a:extLst>
              <a:ext uri="{FF2B5EF4-FFF2-40B4-BE49-F238E27FC236}">
                <a16:creationId xmlns:a16="http://schemas.microsoft.com/office/drawing/2014/main" id="{E8F492BD-F745-DB4D-DF0D-3052840A4151}"/>
              </a:ext>
            </a:extLst>
          </p:cNvPr>
          <p:cNvPicPr>
            <a:picLocks noChangeAspect="1"/>
          </p:cNvPicPr>
          <p:nvPr/>
        </p:nvPicPr>
        <p:blipFill rotWithShape="1">
          <a:blip r:embed="rId4"/>
          <a:srcRect t="7167" b="6818"/>
          <a:stretch/>
        </p:blipFill>
        <p:spPr>
          <a:xfrm>
            <a:off x="3110132" y="1917386"/>
            <a:ext cx="1476811" cy="1270290"/>
          </a:xfrm>
          <a:prstGeom prst="rect">
            <a:avLst/>
          </a:prstGeom>
        </p:spPr>
      </p:pic>
      <p:pic>
        <p:nvPicPr>
          <p:cNvPr id="7" name="Picture 6">
            <a:extLst>
              <a:ext uri="{FF2B5EF4-FFF2-40B4-BE49-F238E27FC236}">
                <a16:creationId xmlns:a16="http://schemas.microsoft.com/office/drawing/2014/main" id="{6857652E-477D-EBE4-000E-BA33DADD11EE}"/>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33000"/>
                    </a14:imgEffect>
                  </a14:imgLayer>
                </a14:imgProps>
              </a:ext>
            </a:extLst>
          </a:blip>
          <a:srcRect t="7271" b="5451"/>
          <a:stretch/>
        </p:blipFill>
        <p:spPr>
          <a:xfrm>
            <a:off x="6140286" y="1913949"/>
            <a:ext cx="1455455" cy="1270290"/>
          </a:xfrm>
          <a:prstGeom prst="rect">
            <a:avLst/>
          </a:prstGeom>
        </p:spPr>
      </p:pic>
      <p:pic>
        <p:nvPicPr>
          <p:cNvPr id="9" name="Picture 8">
            <a:extLst>
              <a:ext uri="{FF2B5EF4-FFF2-40B4-BE49-F238E27FC236}">
                <a16:creationId xmlns:a16="http://schemas.microsoft.com/office/drawing/2014/main" id="{BA617FB6-A896-B9B5-3C4B-D3CEABEEEA80}"/>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4000"/>
                    </a14:imgEffect>
                  </a14:imgLayer>
                </a14:imgProps>
              </a:ext>
            </a:extLst>
          </a:blip>
          <a:srcRect l="-670" t="6585" r="670" b="7635"/>
          <a:stretch/>
        </p:blipFill>
        <p:spPr>
          <a:xfrm>
            <a:off x="7648611" y="1917385"/>
            <a:ext cx="1476812" cy="1270290"/>
          </a:xfrm>
          <a:prstGeom prst="rect">
            <a:avLst/>
          </a:prstGeom>
        </p:spPr>
      </p:pic>
      <p:pic>
        <p:nvPicPr>
          <p:cNvPr id="10" name="Picture 9">
            <a:extLst>
              <a:ext uri="{FF2B5EF4-FFF2-40B4-BE49-F238E27FC236}">
                <a16:creationId xmlns:a16="http://schemas.microsoft.com/office/drawing/2014/main" id="{12A7EA4C-A1F3-AA93-E75D-9967502ECD46}"/>
              </a:ext>
            </a:extLst>
          </p:cNvPr>
          <p:cNvPicPr>
            <a:picLocks noChangeAspect="1"/>
          </p:cNvPicPr>
          <p:nvPr/>
        </p:nvPicPr>
        <p:blipFill>
          <a:blip r:embed="rId9"/>
          <a:stretch>
            <a:fillRect/>
          </a:stretch>
        </p:blipFill>
        <p:spPr>
          <a:xfrm>
            <a:off x="56174" y="3670325"/>
            <a:ext cx="2715602" cy="2096469"/>
          </a:xfrm>
          <a:prstGeom prst="rect">
            <a:avLst/>
          </a:prstGeom>
          <a:ln w="28575">
            <a:solidFill>
              <a:srgbClr val="121E2B"/>
            </a:solidFill>
          </a:ln>
        </p:spPr>
      </p:pic>
      <p:pic>
        <p:nvPicPr>
          <p:cNvPr id="11" name="Picture 10">
            <a:extLst>
              <a:ext uri="{FF2B5EF4-FFF2-40B4-BE49-F238E27FC236}">
                <a16:creationId xmlns:a16="http://schemas.microsoft.com/office/drawing/2014/main" id="{D20A97B2-0332-86EA-37D4-C6B11E503842}"/>
              </a:ext>
            </a:extLst>
          </p:cNvPr>
          <p:cNvPicPr>
            <a:picLocks noChangeAspect="1"/>
          </p:cNvPicPr>
          <p:nvPr/>
        </p:nvPicPr>
        <p:blipFill>
          <a:blip r:embed="rId10"/>
          <a:stretch>
            <a:fillRect/>
          </a:stretch>
        </p:blipFill>
        <p:spPr>
          <a:xfrm>
            <a:off x="2850510" y="3669025"/>
            <a:ext cx="2046457" cy="1347477"/>
          </a:xfrm>
          <a:prstGeom prst="rect">
            <a:avLst/>
          </a:prstGeom>
          <a:ln w="28575">
            <a:solidFill>
              <a:schemeClr val="tx1"/>
            </a:solidFill>
          </a:ln>
        </p:spPr>
      </p:pic>
      <p:pic>
        <p:nvPicPr>
          <p:cNvPr id="12" name="Picture 11">
            <a:extLst>
              <a:ext uri="{FF2B5EF4-FFF2-40B4-BE49-F238E27FC236}">
                <a16:creationId xmlns:a16="http://schemas.microsoft.com/office/drawing/2014/main" id="{F0676A31-79FA-C8AF-CCC0-FEB47E575813}"/>
              </a:ext>
            </a:extLst>
          </p:cNvPr>
          <p:cNvPicPr>
            <a:picLocks noChangeAspect="1"/>
          </p:cNvPicPr>
          <p:nvPr/>
        </p:nvPicPr>
        <p:blipFill>
          <a:blip r:embed="rId11"/>
          <a:stretch>
            <a:fillRect/>
          </a:stretch>
        </p:blipFill>
        <p:spPr>
          <a:xfrm>
            <a:off x="4920440" y="3670324"/>
            <a:ext cx="2046457" cy="1347478"/>
          </a:xfrm>
          <a:prstGeom prst="rect">
            <a:avLst/>
          </a:prstGeom>
          <a:ln w="28575">
            <a:solidFill>
              <a:schemeClr val="tx1"/>
            </a:solidFill>
          </a:ln>
        </p:spPr>
      </p:pic>
      <p:pic>
        <p:nvPicPr>
          <p:cNvPr id="14" name="Picture 13">
            <a:extLst>
              <a:ext uri="{FF2B5EF4-FFF2-40B4-BE49-F238E27FC236}">
                <a16:creationId xmlns:a16="http://schemas.microsoft.com/office/drawing/2014/main" id="{1EB8F4C2-58FC-638B-D871-82E8DDD2B056}"/>
              </a:ext>
            </a:extLst>
          </p:cNvPr>
          <p:cNvPicPr>
            <a:picLocks noChangeAspect="1"/>
          </p:cNvPicPr>
          <p:nvPr/>
        </p:nvPicPr>
        <p:blipFill>
          <a:blip r:embed="rId12"/>
          <a:stretch>
            <a:fillRect/>
          </a:stretch>
        </p:blipFill>
        <p:spPr>
          <a:xfrm>
            <a:off x="2850509" y="5046744"/>
            <a:ext cx="2046457" cy="1355219"/>
          </a:xfrm>
          <a:prstGeom prst="rect">
            <a:avLst/>
          </a:prstGeom>
          <a:ln w="28575">
            <a:solidFill>
              <a:schemeClr val="tx1"/>
            </a:solidFill>
          </a:ln>
        </p:spPr>
      </p:pic>
      <p:sp>
        <p:nvSpPr>
          <p:cNvPr id="15" name="TextBox 14">
            <a:extLst>
              <a:ext uri="{FF2B5EF4-FFF2-40B4-BE49-F238E27FC236}">
                <a16:creationId xmlns:a16="http://schemas.microsoft.com/office/drawing/2014/main" id="{51919309-F866-007B-90B9-AB0586AFBF42}"/>
              </a:ext>
            </a:extLst>
          </p:cNvPr>
          <p:cNvSpPr txBox="1"/>
          <p:nvPr/>
        </p:nvSpPr>
        <p:spPr>
          <a:xfrm>
            <a:off x="668864" y="2910676"/>
            <a:ext cx="1211752" cy="276999"/>
          </a:xfrm>
          <a:prstGeom prst="rect">
            <a:avLst/>
          </a:prstGeom>
          <a:noFill/>
        </p:spPr>
        <p:txBody>
          <a:bodyPr wrap="square" rtlCol="0">
            <a:spAutoFit/>
          </a:bodyPr>
          <a:lstStyle/>
          <a:p>
            <a:r>
              <a:rPr lang="en-US" sz="1200" dirty="0">
                <a:solidFill>
                  <a:schemeClr val="bg1"/>
                </a:solidFill>
              </a:rPr>
              <a:t>BSE 2500x</a:t>
            </a:r>
            <a:endParaRPr lang="en-GB" sz="1200" dirty="0">
              <a:solidFill>
                <a:schemeClr val="bg1"/>
              </a:solidFill>
            </a:endParaRPr>
          </a:p>
        </p:txBody>
      </p:sp>
      <p:sp>
        <p:nvSpPr>
          <p:cNvPr id="16" name="TextBox 15">
            <a:extLst>
              <a:ext uri="{FF2B5EF4-FFF2-40B4-BE49-F238E27FC236}">
                <a16:creationId xmlns:a16="http://schemas.microsoft.com/office/drawing/2014/main" id="{058105EB-EFE9-7727-E7B2-1E7BF37EC342}"/>
              </a:ext>
            </a:extLst>
          </p:cNvPr>
          <p:cNvSpPr txBox="1"/>
          <p:nvPr/>
        </p:nvSpPr>
        <p:spPr>
          <a:xfrm>
            <a:off x="2723212" y="1917385"/>
            <a:ext cx="379369" cy="307777"/>
          </a:xfrm>
          <a:prstGeom prst="rect">
            <a:avLst/>
          </a:prstGeom>
          <a:noFill/>
        </p:spPr>
        <p:txBody>
          <a:bodyPr wrap="square" rtlCol="0">
            <a:spAutoFit/>
          </a:bodyPr>
          <a:lstStyle/>
          <a:p>
            <a:r>
              <a:rPr lang="en-GB" sz="1400" dirty="0">
                <a:solidFill>
                  <a:schemeClr val="bg1"/>
                </a:solidFill>
              </a:rPr>
              <a:t>Si</a:t>
            </a:r>
          </a:p>
        </p:txBody>
      </p:sp>
      <p:sp>
        <p:nvSpPr>
          <p:cNvPr id="17" name="TextBox 16">
            <a:extLst>
              <a:ext uri="{FF2B5EF4-FFF2-40B4-BE49-F238E27FC236}">
                <a16:creationId xmlns:a16="http://schemas.microsoft.com/office/drawing/2014/main" id="{FBBCD9B3-C62B-6D3C-0FF9-0C4B1DD66348}"/>
              </a:ext>
            </a:extLst>
          </p:cNvPr>
          <p:cNvSpPr txBox="1"/>
          <p:nvPr/>
        </p:nvSpPr>
        <p:spPr>
          <a:xfrm>
            <a:off x="4303522" y="1913949"/>
            <a:ext cx="268478" cy="307777"/>
          </a:xfrm>
          <a:prstGeom prst="rect">
            <a:avLst/>
          </a:prstGeom>
          <a:noFill/>
        </p:spPr>
        <p:txBody>
          <a:bodyPr wrap="square" rtlCol="0">
            <a:spAutoFit/>
          </a:bodyPr>
          <a:lstStyle/>
          <a:p>
            <a:r>
              <a:rPr lang="en-US" sz="1400" dirty="0">
                <a:solidFill>
                  <a:schemeClr val="bg1"/>
                </a:solidFill>
              </a:rPr>
              <a:t>P</a:t>
            </a:r>
            <a:endParaRPr lang="en-GB" sz="1400" dirty="0">
              <a:solidFill>
                <a:schemeClr val="bg1"/>
              </a:solidFill>
            </a:endParaRPr>
          </a:p>
        </p:txBody>
      </p:sp>
      <p:sp>
        <p:nvSpPr>
          <p:cNvPr id="18" name="TextBox 17">
            <a:extLst>
              <a:ext uri="{FF2B5EF4-FFF2-40B4-BE49-F238E27FC236}">
                <a16:creationId xmlns:a16="http://schemas.microsoft.com/office/drawing/2014/main" id="{337DC3E0-C09B-7AA2-C67A-66696C56C96F}"/>
              </a:ext>
            </a:extLst>
          </p:cNvPr>
          <p:cNvSpPr txBox="1"/>
          <p:nvPr/>
        </p:nvSpPr>
        <p:spPr>
          <a:xfrm>
            <a:off x="2834103" y="3669024"/>
            <a:ext cx="268478" cy="307777"/>
          </a:xfrm>
          <a:prstGeom prst="rect">
            <a:avLst/>
          </a:prstGeom>
          <a:noFill/>
        </p:spPr>
        <p:txBody>
          <a:bodyPr wrap="square" rtlCol="0">
            <a:spAutoFit/>
          </a:bodyPr>
          <a:lstStyle/>
          <a:p>
            <a:r>
              <a:rPr lang="en-US" sz="1400" dirty="0">
                <a:solidFill>
                  <a:schemeClr val="bg1"/>
                </a:solidFill>
              </a:rPr>
              <a:t>P</a:t>
            </a:r>
            <a:endParaRPr lang="en-GB" sz="1400" dirty="0">
              <a:solidFill>
                <a:schemeClr val="bg1"/>
              </a:solidFill>
            </a:endParaRPr>
          </a:p>
        </p:txBody>
      </p:sp>
      <p:sp>
        <p:nvSpPr>
          <p:cNvPr id="21" name="TextBox 20">
            <a:extLst>
              <a:ext uri="{FF2B5EF4-FFF2-40B4-BE49-F238E27FC236}">
                <a16:creationId xmlns:a16="http://schemas.microsoft.com/office/drawing/2014/main" id="{2F5E98B0-26FF-E4E0-C745-C8BBC614619D}"/>
              </a:ext>
            </a:extLst>
          </p:cNvPr>
          <p:cNvSpPr txBox="1"/>
          <p:nvPr/>
        </p:nvSpPr>
        <p:spPr>
          <a:xfrm>
            <a:off x="7020519" y="3669024"/>
            <a:ext cx="431006" cy="307777"/>
          </a:xfrm>
          <a:prstGeom prst="rect">
            <a:avLst/>
          </a:prstGeom>
          <a:noFill/>
        </p:spPr>
        <p:txBody>
          <a:bodyPr wrap="square">
            <a:spAutoFit/>
          </a:bodyPr>
          <a:lstStyle/>
          <a:p>
            <a:r>
              <a:rPr lang="en-GB" sz="1400" dirty="0">
                <a:solidFill>
                  <a:schemeClr val="bg1"/>
                </a:solidFill>
              </a:rPr>
              <a:t>Nd</a:t>
            </a:r>
          </a:p>
        </p:txBody>
      </p:sp>
      <p:sp>
        <p:nvSpPr>
          <p:cNvPr id="23" name="TextBox 22">
            <a:extLst>
              <a:ext uri="{FF2B5EF4-FFF2-40B4-BE49-F238E27FC236}">
                <a16:creationId xmlns:a16="http://schemas.microsoft.com/office/drawing/2014/main" id="{968E1D57-D0B3-DCF8-3FB7-E1F2D4685986}"/>
              </a:ext>
            </a:extLst>
          </p:cNvPr>
          <p:cNvSpPr txBox="1"/>
          <p:nvPr/>
        </p:nvSpPr>
        <p:spPr>
          <a:xfrm>
            <a:off x="8635132" y="1883171"/>
            <a:ext cx="518866" cy="307777"/>
          </a:xfrm>
          <a:prstGeom prst="rect">
            <a:avLst/>
          </a:prstGeom>
          <a:noFill/>
        </p:spPr>
        <p:txBody>
          <a:bodyPr wrap="square" rtlCol="0">
            <a:spAutoFit/>
          </a:bodyPr>
          <a:lstStyle/>
          <a:p>
            <a:r>
              <a:rPr lang="en-US" sz="1400" dirty="0">
                <a:solidFill>
                  <a:schemeClr val="bg1"/>
                </a:solidFill>
              </a:rPr>
              <a:t>Ca</a:t>
            </a:r>
            <a:endParaRPr lang="en-GB" sz="1400" dirty="0">
              <a:solidFill>
                <a:schemeClr val="bg1"/>
              </a:solidFill>
            </a:endParaRPr>
          </a:p>
        </p:txBody>
      </p:sp>
      <p:sp>
        <p:nvSpPr>
          <p:cNvPr id="24" name="TextBox 23">
            <a:extLst>
              <a:ext uri="{FF2B5EF4-FFF2-40B4-BE49-F238E27FC236}">
                <a16:creationId xmlns:a16="http://schemas.microsoft.com/office/drawing/2014/main" id="{CF5B6ED4-663B-4289-DD28-4FCE921DD409}"/>
              </a:ext>
            </a:extLst>
          </p:cNvPr>
          <p:cNvSpPr txBox="1"/>
          <p:nvPr/>
        </p:nvSpPr>
        <p:spPr>
          <a:xfrm>
            <a:off x="5013801" y="3669024"/>
            <a:ext cx="369889" cy="307777"/>
          </a:xfrm>
          <a:prstGeom prst="rect">
            <a:avLst/>
          </a:prstGeom>
          <a:noFill/>
        </p:spPr>
        <p:txBody>
          <a:bodyPr wrap="square" rtlCol="0">
            <a:spAutoFit/>
          </a:bodyPr>
          <a:lstStyle/>
          <a:p>
            <a:r>
              <a:rPr lang="en-US" sz="1400" dirty="0">
                <a:solidFill>
                  <a:schemeClr val="bg1"/>
                </a:solidFill>
              </a:rPr>
              <a:t>Zr</a:t>
            </a:r>
            <a:endParaRPr lang="en-GB" sz="1400" dirty="0">
              <a:solidFill>
                <a:schemeClr val="bg1"/>
              </a:solidFill>
            </a:endParaRPr>
          </a:p>
        </p:txBody>
      </p:sp>
      <p:sp>
        <p:nvSpPr>
          <p:cNvPr id="25" name="TextBox 24">
            <a:extLst>
              <a:ext uri="{FF2B5EF4-FFF2-40B4-BE49-F238E27FC236}">
                <a16:creationId xmlns:a16="http://schemas.microsoft.com/office/drawing/2014/main" id="{C9EBDC66-3678-283A-B858-1EB44F07E8E3}"/>
              </a:ext>
            </a:extLst>
          </p:cNvPr>
          <p:cNvSpPr txBox="1"/>
          <p:nvPr/>
        </p:nvSpPr>
        <p:spPr>
          <a:xfrm>
            <a:off x="2819574" y="5046744"/>
            <a:ext cx="508864" cy="307777"/>
          </a:xfrm>
          <a:prstGeom prst="rect">
            <a:avLst/>
          </a:prstGeom>
          <a:noFill/>
        </p:spPr>
        <p:txBody>
          <a:bodyPr wrap="square" rtlCol="0">
            <a:spAutoFit/>
          </a:bodyPr>
          <a:lstStyle/>
          <a:p>
            <a:r>
              <a:rPr lang="en-GB" sz="1400" dirty="0">
                <a:solidFill>
                  <a:schemeClr val="bg1"/>
                </a:solidFill>
              </a:rPr>
              <a:t>Fe</a:t>
            </a:r>
          </a:p>
        </p:txBody>
      </p:sp>
      <p:pic>
        <p:nvPicPr>
          <p:cNvPr id="26" name="Picture 25">
            <a:extLst>
              <a:ext uri="{FF2B5EF4-FFF2-40B4-BE49-F238E27FC236}">
                <a16:creationId xmlns:a16="http://schemas.microsoft.com/office/drawing/2014/main" id="{93C5883E-7253-FF14-DF5A-9184DAB23D5B}"/>
              </a:ext>
            </a:extLst>
          </p:cNvPr>
          <p:cNvPicPr>
            <a:picLocks noChangeAspect="1"/>
          </p:cNvPicPr>
          <p:nvPr/>
        </p:nvPicPr>
        <p:blipFill>
          <a:blip r:embed="rId13"/>
          <a:srcRect t="6566" b="4558"/>
          <a:stretch/>
        </p:blipFill>
        <p:spPr>
          <a:xfrm>
            <a:off x="4631961" y="1913949"/>
            <a:ext cx="1455455" cy="1282903"/>
          </a:xfrm>
          <a:prstGeom prst="rect">
            <a:avLst/>
          </a:prstGeom>
        </p:spPr>
      </p:pic>
      <p:sp>
        <p:nvSpPr>
          <p:cNvPr id="27" name="TextBox 26">
            <a:extLst>
              <a:ext uri="{FF2B5EF4-FFF2-40B4-BE49-F238E27FC236}">
                <a16:creationId xmlns:a16="http://schemas.microsoft.com/office/drawing/2014/main" id="{004A8DF5-CB04-F81A-1807-F9E0F96CF95B}"/>
              </a:ext>
            </a:extLst>
          </p:cNvPr>
          <p:cNvSpPr txBox="1"/>
          <p:nvPr/>
        </p:nvSpPr>
        <p:spPr>
          <a:xfrm>
            <a:off x="5718646" y="1922375"/>
            <a:ext cx="488143" cy="307777"/>
          </a:xfrm>
          <a:prstGeom prst="rect">
            <a:avLst/>
          </a:prstGeom>
          <a:noFill/>
        </p:spPr>
        <p:txBody>
          <a:bodyPr wrap="square" rtlCol="0">
            <a:spAutoFit/>
          </a:bodyPr>
          <a:lstStyle/>
          <a:p>
            <a:r>
              <a:rPr lang="en-US" sz="1400" dirty="0">
                <a:solidFill>
                  <a:schemeClr val="bg1"/>
                </a:solidFill>
              </a:rPr>
              <a:t>Zr</a:t>
            </a:r>
            <a:endParaRPr lang="en-GB" sz="1400" dirty="0">
              <a:solidFill>
                <a:schemeClr val="bg1"/>
              </a:solidFill>
            </a:endParaRPr>
          </a:p>
        </p:txBody>
      </p:sp>
      <p:sp>
        <p:nvSpPr>
          <p:cNvPr id="28" name="TextBox 27">
            <a:extLst>
              <a:ext uri="{FF2B5EF4-FFF2-40B4-BE49-F238E27FC236}">
                <a16:creationId xmlns:a16="http://schemas.microsoft.com/office/drawing/2014/main" id="{73D56FBE-918C-C035-E653-322205751CD8}"/>
              </a:ext>
            </a:extLst>
          </p:cNvPr>
          <p:cNvSpPr txBox="1"/>
          <p:nvPr/>
        </p:nvSpPr>
        <p:spPr>
          <a:xfrm>
            <a:off x="7165714" y="1922375"/>
            <a:ext cx="602270" cy="307777"/>
          </a:xfrm>
          <a:prstGeom prst="rect">
            <a:avLst/>
          </a:prstGeom>
          <a:noFill/>
        </p:spPr>
        <p:txBody>
          <a:bodyPr wrap="square" rtlCol="0">
            <a:spAutoFit/>
          </a:bodyPr>
          <a:lstStyle/>
          <a:p>
            <a:r>
              <a:rPr lang="en-US" sz="1400" dirty="0">
                <a:solidFill>
                  <a:schemeClr val="bg1"/>
                </a:solidFill>
              </a:rPr>
              <a:t>Nd</a:t>
            </a:r>
            <a:endParaRPr lang="en-GB" sz="1400" dirty="0">
              <a:solidFill>
                <a:schemeClr val="bg1"/>
              </a:solidFill>
            </a:endParaRPr>
          </a:p>
        </p:txBody>
      </p:sp>
      <p:sp>
        <p:nvSpPr>
          <p:cNvPr id="29" name="TextBox 28">
            <a:extLst>
              <a:ext uri="{FF2B5EF4-FFF2-40B4-BE49-F238E27FC236}">
                <a16:creationId xmlns:a16="http://schemas.microsoft.com/office/drawing/2014/main" id="{254FD0CA-86A7-8584-4215-F5699A223D7A}"/>
              </a:ext>
            </a:extLst>
          </p:cNvPr>
          <p:cNvSpPr txBox="1"/>
          <p:nvPr/>
        </p:nvSpPr>
        <p:spPr>
          <a:xfrm>
            <a:off x="4898268" y="5147726"/>
            <a:ext cx="4255730" cy="1877437"/>
          </a:xfrm>
          <a:prstGeom prst="rect">
            <a:avLst/>
          </a:prstGeom>
          <a:noFill/>
        </p:spPr>
        <p:txBody>
          <a:bodyPr wrap="square" rtlCol="0">
            <a:spAutoFit/>
          </a:bodyPr>
          <a:lstStyle/>
          <a:p>
            <a:pPr marL="285750" indent="-285750">
              <a:buFont typeface="Arial" panose="020B0604020202020204" pitchFamily="34" charset="0"/>
              <a:buChar char="•"/>
            </a:pPr>
            <a:r>
              <a:rPr lang="en-GB" sz="1400" dirty="0">
                <a:latin typeface="Calibri" panose="020F0502020204030204" pitchFamily="34" charset="0"/>
                <a:ea typeface="Calibri" panose="020F0502020204030204" pitchFamily="34" charset="0"/>
                <a:cs typeface="Calibri" panose="020F0502020204030204" pitchFamily="34" charset="0"/>
              </a:rPr>
              <a:t>An EDS Signal overlap between P and Zr is resolved.</a:t>
            </a:r>
          </a:p>
          <a:p>
            <a:pPr marL="285750" indent="-285750">
              <a:buFont typeface="Arial" panose="020B0604020202020204" pitchFamily="34" charset="0"/>
              <a:buChar char="•"/>
            </a:pPr>
            <a:r>
              <a:rPr lang="en-GB" sz="1400" dirty="0">
                <a:latin typeface="Calibri" panose="020F0502020204030204" pitchFamily="34" charset="0"/>
                <a:ea typeface="Calibri" panose="020F0502020204030204" pitchFamily="34" charset="0"/>
                <a:cs typeface="Calibri" panose="020F0502020204030204" pitchFamily="34" charset="0"/>
              </a:rPr>
              <a:t>Zone 1 is silicon rich – most newly hydrated glass</a:t>
            </a:r>
          </a:p>
          <a:p>
            <a:pPr marL="285750" indent="-285750">
              <a:buFont typeface="Arial" panose="020B0604020202020204" pitchFamily="34" charset="0"/>
              <a:buChar char="•"/>
            </a:pPr>
            <a:r>
              <a:rPr lang="en-GB" sz="1400" dirty="0">
                <a:latin typeface="Calibri" panose="020F0502020204030204" pitchFamily="34" charset="0"/>
                <a:ea typeface="Calibri" panose="020F0502020204030204" pitchFamily="34" charset="0"/>
                <a:cs typeface="Calibri" panose="020F0502020204030204" pitchFamily="34" charset="0"/>
              </a:rPr>
              <a:t>Zone 2 is rich  in Si, Fe, Al and Zr but zero-phosphorus.</a:t>
            </a:r>
          </a:p>
          <a:p>
            <a:pPr marL="285750" indent="-285750">
              <a:buFont typeface="Arial" panose="020B0604020202020204" pitchFamily="34" charset="0"/>
              <a:buChar char="•"/>
            </a:pPr>
            <a:r>
              <a:rPr lang="en-GB" sz="1400" dirty="0">
                <a:latin typeface="Calibri" panose="020F0502020204030204" pitchFamily="34" charset="0"/>
                <a:ea typeface="Calibri" panose="020F0502020204030204" pitchFamily="34" charset="0"/>
                <a:cs typeface="Calibri" panose="020F0502020204030204" pitchFamily="34" charset="0"/>
              </a:rPr>
              <a:t>Zone 3 is our rare earth/phosphorus/calcium rich zone, but other elements are present we can’t see on EDS.</a:t>
            </a:r>
          </a:p>
          <a:p>
            <a:endParaRPr lang="en-GB" dirty="0"/>
          </a:p>
        </p:txBody>
      </p:sp>
      <p:sp>
        <p:nvSpPr>
          <p:cNvPr id="30" name="TextBox 29">
            <a:extLst>
              <a:ext uri="{FF2B5EF4-FFF2-40B4-BE49-F238E27FC236}">
                <a16:creationId xmlns:a16="http://schemas.microsoft.com/office/drawing/2014/main" id="{12F2847C-14D9-40DC-8BF8-E54CFD93DE37}"/>
              </a:ext>
            </a:extLst>
          </p:cNvPr>
          <p:cNvSpPr txBox="1"/>
          <p:nvPr/>
        </p:nvSpPr>
        <p:spPr>
          <a:xfrm>
            <a:off x="-70945" y="3184239"/>
            <a:ext cx="9338769" cy="307777"/>
          </a:xfrm>
          <a:prstGeom prst="rect">
            <a:avLst/>
          </a:prstGeom>
          <a:noFill/>
        </p:spPr>
        <p:txBody>
          <a:bodyPr wrap="square" rtlCol="0">
            <a:spAutoFit/>
          </a:bodyPr>
          <a:lstStyle/>
          <a:p>
            <a:r>
              <a:rPr lang="en-US" sz="1400" dirty="0">
                <a:latin typeface="Times New Roman" panose="02020603050405020304" pitchFamily="18" charset="0"/>
                <a:ea typeface="Calibri" panose="020F0502020204030204" pitchFamily="34" charset="0"/>
                <a:cs typeface="Times New Roman" panose="02020603050405020304" pitchFamily="18" charset="0"/>
              </a:rPr>
              <a:t>BSE and EDS images of sample 16.          </a:t>
            </a:r>
            <a:r>
              <a:rPr lang="en-US" sz="1400" dirty="0">
                <a:ea typeface="Calibri" panose="020F0502020204030204" pitchFamily="34" charset="0"/>
                <a:cs typeface="Times New Roman" panose="02020603050405020304" pitchFamily="18" charset="0"/>
              </a:rPr>
              <a:t>The P and Ca above has been sourced almost entirely from the environment.  </a:t>
            </a:r>
            <a:endParaRPr lang="en-GB" sz="1400" dirty="0">
              <a:ea typeface="Calibri" panose="020F0502020204030204" pitchFamily="34" charset="0"/>
              <a:cs typeface="Times New Roman" panose="02020603050405020304" pitchFamily="18" charset="0"/>
            </a:endParaRPr>
          </a:p>
        </p:txBody>
      </p:sp>
      <p:sp>
        <p:nvSpPr>
          <p:cNvPr id="31" name="TextBox 30">
            <a:extLst>
              <a:ext uri="{FF2B5EF4-FFF2-40B4-BE49-F238E27FC236}">
                <a16:creationId xmlns:a16="http://schemas.microsoft.com/office/drawing/2014/main" id="{7E5BBD20-FA67-3563-8FBE-B4A1500FE021}"/>
              </a:ext>
            </a:extLst>
          </p:cNvPr>
          <p:cNvSpPr txBox="1"/>
          <p:nvPr/>
        </p:nvSpPr>
        <p:spPr>
          <a:xfrm>
            <a:off x="-44387" y="5901244"/>
            <a:ext cx="2863961" cy="523220"/>
          </a:xfrm>
          <a:prstGeom prst="rect">
            <a:avLst/>
          </a:prstGeom>
          <a:noFill/>
        </p:spPr>
        <p:txBody>
          <a:bodyPr wrap="square" rtlCol="0">
            <a:spAutoFit/>
          </a:bodyPr>
          <a:lstStyle/>
          <a:p>
            <a:r>
              <a:rPr lang="en-US" sz="1400" dirty="0">
                <a:latin typeface="Times New Roman" panose="02020603050405020304" pitchFamily="18" charset="0"/>
                <a:ea typeface="Calibri" panose="020F0502020204030204" pitchFamily="34" charset="0"/>
                <a:cs typeface="Times New Roman" panose="02020603050405020304" pitchFamily="18" charset="0"/>
              </a:rPr>
              <a:t>BSE and EPMA images of sample 16, identifying three  alteration zones</a:t>
            </a:r>
            <a:endParaRPr lang="en-GB" sz="1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3" name="Picture 32">
            <a:extLst>
              <a:ext uri="{FF2B5EF4-FFF2-40B4-BE49-F238E27FC236}">
                <a16:creationId xmlns:a16="http://schemas.microsoft.com/office/drawing/2014/main" id="{FA56820A-7738-9EF8-E530-06DE8B22C077}"/>
              </a:ext>
            </a:extLst>
          </p:cNvPr>
          <p:cNvPicPr>
            <a:picLocks noChangeAspect="1"/>
          </p:cNvPicPr>
          <p:nvPr/>
        </p:nvPicPr>
        <p:blipFill>
          <a:blip r:embed="rId14"/>
          <a:stretch>
            <a:fillRect/>
          </a:stretch>
        </p:blipFill>
        <p:spPr>
          <a:xfrm>
            <a:off x="7001469" y="3669024"/>
            <a:ext cx="2104904" cy="1362469"/>
          </a:xfrm>
          <a:prstGeom prst="rect">
            <a:avLst/>
          </a:prstGeom>
          <a:ln w="28575">
            <a:solidFill>
              <a:schemeClr val="tx1"/>
            </a:solidFill>
          </a:ln>
        </p:spPr>
      </p:pic>
      <p:sp>
        <p:nvSpPr>
          <p:cNvPr id="34" name="TextBox 33">
            <a:extLst>
              <a:ext uri="{FF2B5EF4-FFF2-40B4-BE49-F238E27FC236}">
                <a16:creationId xmlns:a16="http://schemas.microsoft.com/office/drawing/2014/main" id="{6AA9F6E3-9FCE-14D4-1F18-12C05285BAF2}"/>
              </a:ext>
            </a:extLst>
          </p:cNvPr>
          <p:cNvSpPr txBox="1"/>
          <p:nvPr/>
        </p:nvSpPr>
        <p:spPr>
          <a:xfrm>
            <a:off x="7005785" y="3654390"/>
            <a:ext cx="564880" cy="307777"/>
          </a:xfrm>
          <a:prstGeom prst="rect">
            <a:avLst/>
          </a:prstGeom>
          <a:noFill/>
        </p:spPr>
        <p:txBody>
          <a:bodyPr wrap="square" rtlCol="0">
            <a:spAutoFit/>
          </a:bodyPr>
          <a:lstStyle/>
          <a:p>
            <a:r>
              <a:rPr lang="en-US" sz="1400" dirty="0">
                <a:solidFill>
                  <a:schemeClr val="bg1"/>
                </a:solidFill>
              </a:rPr>
              <a:t>Gd</a:t>
            </a:r>
            <a:endParaRPr lang="en-GB" sz="1400" dirty="0">
              <a:solidFill>
                <a:schemeClr val="bg1"/>
              </a:solidFill>
            </a:endParaRPr>
          </a:p>
        </p:txBody>
      </p:sp>
    </p:spTree>
    <p:extLst>
      <p:ext uri="{BB962C8B-B14F-4D97-AF65-F5344CB8AC3E}">
        <p14:creationId xmlns:p14="http://schemas.microsoft.com/office/powerpoint/2010/main" val="4177708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EB7F6C-0AC0-421F-4585-DD514B08EA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BF8FAB-D0BE-0182-39DE-31EF75A98B34}"/>
              </a:ext>
            </a:extLst>
          </p:cNvPr>
          <p:cNvSpPr>
            <a:spLocks noGrp="1"/>
          </p:cNvSpPr>
          <p:nvPr>
            <p:ph type="title"/>
          </p:nvPr>
        </p:nvSpPr>
        <p:spPr>
          <a:xfrm>
            <a:off x="219075" y="393704"/>
            <a:ext cx="7886700" cy="1325563"/>
          </a:xfrm>
        </p:spPr>
        <p:txBody>
          <a:bodyPr/>
          <a:lstStyle/>
          <a:p>
            <a:r>
              <a:rPr lang="en-US" dirty="0"/>
              <a:t>Questions arising</a:t>
            </a:r>
            <a:endParaRPr lang="en-GB" dirty="0"/>
          </a:p>
        </p:txBody>
      </p:sp>
      <p:pic>
        <p:nvPicPr>
          <p:cNvPr id="5" name="Picture 4">
            <a:extLst>
              <a:ext uri="{FF2B5EF4-FFF2-40B4-BE49-F238E27FC236}">
                <a16:creationId xmlns:a16="http://schemas.microsoft.com/office/drawing/2014/main" id="{5C45956A-90AF-C7A6-D6DF-4ECADB2CF913}"/>
              </a:ext>
            </a:extLst>
          </p:cNvPr>
          <p:cNvPicPr>
            <a:picLocks noChangeAspect="1"/>
          </p:cNvPicPr>
          <p:nvPr/>
        </p:nvPicPr>
        <p:blipFill>
          <a:blip r:embed="rId2"/>
          <a:stretch>
            <a:fillRect/>
          </a:stretch>
        </p:blipFill>
        <p:spPr>
          <a:xfrm>
            <a:off x="127925" y="4089926"/>
            <a:ext cx="2155298" cy="1678053"/>
          </a:xfrm>
          <a:prstGeom prst="rect">
            <a:avLst/>
          </a:prstGeom>
        </p:spPr>
      </p:pic>
      <p:sp>
        <p:nvSpPr>
          <p:cNvPr id="6" name="TextBox 5">
            <a:extLst>
              <a:ext uri="{FF2B5EF4-FFF2-40B4-BE49-F238E27FC236}">
                <a16:creationId xmlns:a16="http://schemas.microsoft.com/office/drawing/2014/main" id="{FDFBA37D-A9D9-9227-C929-B2A902159A72}"/>
              </a:ext>
            </a:extLst>
          </p:cNvPr>
          <p:cNvSpPr txBox="1"/>
          <p:nvPr/>
        </p:nvSpPr>
        <p:spPr>
          <a:xfrm>
            <a:off x="382323" y="4203025"/>
            <a:ext cx="866775" cy="600164"/>
          </a:xfrm>
          <a:prstGeom prst="rect">
            <a:avLst/>
          </a:prstGeom>
          <a:noFill/>
        </p:spPr>
        <p:txBody>
          <a:bodyPr wrap="square" rtlCol="0">
            <a:spAutoFit/>
          </a:bodyPr>
          <a:lstStyle/>
          <a:p>
            <a:r>
              <a:rPr lang="en-US" sz="1100" dirty="0">
                <a:highlight>
                  <a:srgbClr val="FFFF00"/>
                </a:highlight>
              </a:rPr>
              <a:t>0.12 </a:t>
            </a:r>
            <a:r>
              <a:rPr lang="en-US" sz="1100" dirty="0" err="1">
                <a:highlight>
                  <a:srgbClr val="FFFF00"/>
                </a:highlight>
              </a:rPr>
              <a:t>wt</a:t>
            </a:r>
            <a:r>
              <a:rPr lang="en-US" sz="1100" dirty="0">
                <a:highlight>
                  <a:srgbClr val="FFFF00"/>
                </a:highlight>
              </a:rPr>
              <a:t> % (Pristine glass)</a:t>
            </a:r>
            <a:endParaRPr lang="en-GB" sz="1100" dirty="0">
              <a:highlight>
                <a:srgbClr val="FFFF00"/>
              </a:highlight>
            </a:endParaRPr>
          </a:p>
        </p:txBody>
      </p:sp>
      <p:cxnSp>
        <p:nvCxnSpPr>
          <p:cNvPr id="10" name="Straight Arrow Connector 9">
            <a:extLst>
              <a:ext uri="{FF2B5EF4-FFF2-40B4-BE49-F238E27FC236}">
                <a16:creationId xmlns:a16="http://schemas.microsoft.com/office/drawing/2014/main" id="{2B4B0B3B-9140-A0A7-37F4-42E755C8BAA5}"/>
              </a:ext>
            </a:extLst>
          </p:cNvPr>
          <p:cNvCxnSpPr>
            <a:cxnSpLocks/>
          </p:cNvCxnSpPr>
          <p:nvPr/>
        </p:nvCxnSpPr>
        <p:spPr>
          <a:xfrm flipH="1">
            <a:off x="202673" y="4491217"/>
            <a:ext cx="251622" cy="1189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142DB478-BFFD-7955-9DA2-2CC77F43B6B5}"/>
              </a:ext>
            </a:extLst>
          </p:cNvPr>
          <p:cNvSpPr txBox="1"/>
          <p:nvPr/>
        </p:nvSpPr>
        <p:spPr>
          <a:xfrm>
            <a:off x="338800" y="4803189"/>
            <a:ext cx="866774" cy="600164"/>
          </a:xfrm>
          <a:prstGeom prst="rect">
            <a:avLst/>
          </a:prstGeom>
          <a:noFill/>
        </p:spPr>
        <p:txBody>
          <a:bodyPr wrap="square" rtlCol="0">
            <a:spAutoFit/>
          </a:bodyPr>
          <a:lstStyle/>
          <a:p>
            <a:r>
              <a:rPr lang="en-US" sz="1100" dirty="0">
                <a:highlight>
                  <a:srgbClr val="FFFF00"/>
                </a:highlight>
              </a:rPr>
              <a:t>2.39 </a:t>
            </a:r>
            <a:r>
              <a:rPr lang="en-US" sz="1100" dirty="0" err="1">
                <a:highlight>
                  <a:srgbClr val="FFFF00"/>
                </a:highlight>
              </a:rPr>
              <a:t>wt</a:t>
            </a:r>
            <a:r>
              <a:rPr lang="en-US" sz="1100" dirty="0">
                <a:highlight>
                  <a:srgbClr val="FFFF00"/>
                </a:highlight>
              </a:rPr>
              <a:t> % (alteration layer)</a:t>
            </a:r>
            <a:endParaRPr lang="en-GB" sz="1100" dirty="0">
              <a:highlight>
                <a:srgbClr val="FFFF00"/>
              </a:highlight>
            </a:endParaRPr>
          </a:p>
        </p:txBody>
      </p:sp>
      <p:cxnSp>
        <p:nvCxnSpPr>
          <p:cNvPr id="14" name="Straight Arrow Connector 13">
            <a:extLst>
              <a:ext uri="{FF2B5EF4-FFF2-40B4-BE49-F238E27FC236}">
                <a16:creationId xmlns:a16="http://schemas.microsoft.com/office/drawing/2014/main" id="{454DEA38-FD8E-1DBA-29E1-7FE5127D03DC}"/>
              </a:ext>
            </a:extLst>
          </p:cNvPr>
          <p:cNvCxnSpPr/>
          <p:nvPr/>
        </p:nvCxnSpPr>
        <p:spPr>
          <a:xfrm>
            <a:off x="1047750" y="5038725"/>
            <a:ext cx="695325"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7AE95837-D7DB-53AE-F940-C0D7785047E6}"/>
              </a:ext>
            </a:extLst>
          </p:cNvPr>
          <p:cNvSpPr txBox="1"/>
          <p:nvPr/>
        </p:nvSpPr>
        <p:spPr>
          <a:xfrm>
            <a:off x="51792" y="5791061"/>
            <a:ext cx="2299497" cy="523220"/>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Phosphorus </a:t>
            </a:r>
            <a:r>
              <a:rPr lang="en-US" sz="1400" dirty="0" err="1">
                <a:latin typeface="Times New Roman" panose="02020603050405020304" pitchFamily="18" charset="0"/>
                <a:cs typeface="Times New Roman" panose="02020603050405020304" pitchFamily="18" charset="0"/>
              </a:rPr>
              <a:t>wt</a:t>
            </a:r>
            <a:r>
              <a:rPr lang="en-US" sz="1400" dirty="0">
                <a:latin typeface="Times New Roman" panose="02020603050405020304" pitchFamily="18" charset="0"/>
                <a:cs typeface="Times New Roman" panose="02020603050405020304" pitchFamily="18" charset="0"/>
              </a:rPr>
              <a:t> %, UK Blend glass</a:t>
            </a:r>
            <a:endParaRPr lang="en-GB" sz="1400"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9D1A6E07-21FD-03DC-BBCE-59A4A14A5B8C}"/>
              </a:ext>
            </a:extLst>
          </p:cNvPr>
          <p:cNvSpPr txBox="1"/>
          <p:nvPr/>
        </p:nvSpPr>
        <p:spPr>
          <a:xfrm>
            <a:off x="2905124" y="1958529"/>
            <a:ext cx="6146403" cy="1077218"/>
          </a:xfrm>
          <a:prstGeom prst="rect">
            <a:avLst/>
          </a:prstGeom>
          <a:noFill/>
        </p:spPr>
        <p:txBody>
          <a:bodyPr wrap="square" rtlCol="0">
            <a:spAutoFit/>
          </a:bodyPr>
          <a:lstStyle/>
          <a:p>
            <a:r>
              <a:rPr lang="en-US" sz="1600" dirty="0"/>
              <a:t>What is the structure/composition of the P/Ca/Lanthanide phase? </a:t>
            </a:r>
          </a:p>
          <a:p>
            <a:endParaRPr lang="en-US" sz="1600" dirty="0"/>
          </a:p>
          <a:p>
            <a:r>
              <a:rPr lang="en-US" sz="1600" dirty="0"/>
              <a:t>This is where the lanthanide fission products and actinide elements are likely to accumulate. </a:t>
            </a:r>
          </a:p>
        </p:txBody>
      </p:sp>
      <p:sp>
        <p:nvSpPr>
          <p:cNvPr id="19" name="TextBox 18">
            <a:extLst>
              <a:ext uri="{FF2B5EF4-FFF2-40B4-BE49-F238E27FC236}">
                <a16:creationId xmlns:a16="http://schemas.microsoft.com/office/drawing/2014/main" id="{31822352-C15A-ABF0-55CA-5BADE68885E4}"/>
              </a:ext>
            </a:extLst>
          </p:cNvPr>
          <p:cNvSpPr txBox="1"/>
          <p:nvPr/>
        </p:nvSpPr>
        <p:spPr>
          <a:xfrm>
            <a:off x="2443764" y="4353904"/>
            <a:ext cx="6478454" cy="1569660"/>
          </a:xfrm>
          <a:prstGeom prst="rect">
            <a:avLst/>
          </a:prstGeom>
          <a:noFill/>
        </p:spPr>
        <p:txBody>
          <a:bodyPr wrap="square" rtlCol="0">
            <a:spAutoFit/>
          </a:bodyPr>
          <a:lstStyle/>
          <a:p>
            <a:r>
              <a:rPr lang="en-US" sz="1600" dirty="0"/>
              <a:t>What is the influence of elements from the environment and pore water on secondary mineral formation?</a:t>
            </a:r>
          </a:p>
          <a:p>
            <a:endParaRPr lang="en-US" sz="1600" dirty="0"/>
          </a:p>
          <a:p>
            <a:r>
              <a:rPr lang="en-US" sz="1600" dirty="0"/>
              <a:t>Are there site-specific issues e.g. wetting and drying?</a:t>
            </a:r>
          </a:p>
          <a:p>
            <a:endParaRPr lang="en-US" sz="1600" dirty="0"/>
          </a:p>
          <a:p>
            <a:endParaRPr lang="en-US" sz="1600" dirty="0"/>
          </a:p>
        </p:txBody>
      </p:sp>
      <p:sp>
        <p:nvSpPr>
          <p:cNvPr id="23" name="TextBox 22">
            <a:extLst>
              <a:ext uri="{FF2B5EF4-FFF2-40B4-BE49-F238E27FC236}">
                <a16:creationId xmlns:a16="http://schemas.microsoft.com/office/drawing/2014/main" id="{B6ED9995-D6DE-F436-C1CE-E73E9FAC17CC}"/>
              </a:ext>
            </a:extLst>
          </p:cNvPr>
          <p:cNvSpPr txBox="1"/>
          <p:nvPr/>
        </p:nvSpPr>
        <p:spPr>
          <a:xfrm>
            <a:off x="127925" y="6307322"/>
            <a:ext cx="8813403" cy="338554"/>
          </a:xfrm>
          <a:prstGeom prst="rect">
            <a:avLst/>
          </a:prstGeom>
          <a:noFill/>
        </p:spPr>
        <p:txBody>
          <a:bodyPr wrap="square" rtlCol="0">
            <a:spAutoFit/>
          </a:bodyPr>
          <a:lstStyle/>
          <a:p>
            <a:r>
              <a:rPr lang="en-US" sz="1600" dirty="0"/>
              <a:t>How similar are any of these process to those that might be encountered in GDF conditions?</a:t>
            </a:r>
            <a:endParaRPr lang="en-GB" sz="1600" dirty="0"/>
          </a:p>
        </p:txBody>
      </p:sp>
      <p:pic>
        <p:nvPicPr>
          <p:cNvPr id="3" name="Picture 2">
            <a:extLst>
              <a:ext uri="{FF2B5EF4-FFF2-40B4-BE49-F238E27FC236}">
                <a16:creationId xmlns:a16="http://schemas.microsoft.com/office/drawing/2014/main" id="{1BE978D0-E3D2-6B99-866A-C62E18FB1140}"/>
              </a:ext>
            </a:extLst>
          </p:cNvPr>
          <p:cNvPicPr>
            <a:picLocks noChangeAspect="1"/>
          </p:cNvPicPr>
          <p:nvPr/>
        </p:nvPicPr>
        <p:blipFill>
          <a:blip r:embed="rId3"/>
          <a:stretch>
            <a:fillRect/>
          </a:stretch>
        </p:blipFill>
        <p:spPr>
          <a:xfrm>
            <a:off x="127925" y="1781044"/>
            <a:ext cx="2592456" cy="1678053"/>
          </a:xfrm>
          <a:prstGeom prst="rect">
            <a:avLst/>
          </a:prstGeom>
          <a:ln w="28575">
            <a:solidFill>
              <a:schemeClr val="tx1"/>
            </a:solidFill>
          </a:ln>
        </p:spPr>
      </p:pic>
    </p:spTree>
    <p:extLst>
      <p:ext uri="{BB962C8B-B14F-4D97-AF65-F5344CB8AC3E}">
        <p14:creationId xmlns:p14="http://schemas.microsoft.com/office/powerpoint/2010/main" val="1756513172"/>
      </p:ext>
    </p:extLst>
  </p:cSld>
  <p:clrMapOvr>
    <a:masterClrMapping/>
  </p:clrMapOvr>
</p:sld>
</file>

<file path=ppt/theme/theme1.xml><?xml version="1.0" encoding="utf-8"?>
<a:theme xmlns:a="http://schemas.openxmlformats.org/drawingml/2006/main" name="RSO">
  <a:themeElements>
    <a:clrScheme name="RSO new">
      <a:dk1>
        <a:sysClr val="windowText" lastClr="000000"/>
      </a:dk1>
      <a:lt1>
        <a:sysClr val="window" lastClr="FFFFFF"/>
      </a:lt1>
      <a:dk2>
        <a:srgbClr val="660099"/>
      </a:dk2>
      <a:lt2>
        <a:srgbClr val="FFFFFF"/>
      </a:lt2>
      <a:accent1>
        <a:srgbClr val="660099"/>
      </a:accent1>
      <a:accent2>
        <a:srgbClr val="440099"/>
      </a:accent2>
      <a:accent3>
        <a:srgbClr val="4E8478"/>
      </a:accent3>
      <a:accent4>
        <a:srgbClr val="FFCC33"/>
      </a:accent4>
      <a:accent5>
        <a:srgbClr val="9ADBE8"/>
      </a:accent5>
      <a:accent6>
        <a:srgbClr val="959597"/>
      </a:accent6>
      <a:hlink>
        <a:srgbClr val="954F72"/>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SO_presentation template" id="{7C8A6115-EFDB-4246-AD14-483B8A04043D}" vid="{E617DEBA-9F45-47C0-9EA5-1176CD38A42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20F89D99D1C8B4490675B45E32BE815" ma:contentTypeVersion="13" ma:contentTypeDescription="Create a new document." ma:contentTypeScope="" ma:versionID="09dcd154cc3e62e2c198487d85830858">
  <xsd:schema xmlns:xsd="http://www.w3.org/2001/XMLSchema" xmlns:xs="http://www.w3.org/2001/XMLSchema" xmlns:p="http://schemas.microsoft.com/office/2006/metadata/properties" xmlns:ns2="c1b1cdb6-170d-4456-a808-0c7e4f35cca8" xmlns:ns3="c6633a5d-746e-4c46-ae01-cf75c812aa55" targetNamespace="http://schemas.microsoft.com/office/2006/metadata/properties" ma:root="true" ma:fieldsID="86da54fe34b6422f00b349aebbabe77e" ns2:_="" ns3:_="">
    <xsd:import namespace="c1b1cdb6-170d-4456-a808-0c7e4f35cca8"/>
    <xsd:import namespace="c6633a5d-746e-4c46-ae01-cf75c812aa55"/>
    <xsd:element name="properties">
      <xsd:complexType>
        <xsd:sequence>
          <xsd:element name="documentManagement">
            <xsd:complexType>
              <xsd:all>
                <xsd:element ref="ns2:MediaServiceMetadata" minOccurs="0"/>
                <xsd:element ref="ns2:MediaServiceFastMetadata" minOccurs="0"/>
                <xsd:element ref="ns2:MediaServiceGenerationTime" minOccurs="0"/>
                <xsd:element ref="ns2:MediaServiceEventHashCode" minOccurs="0"/>
                <xsd:element ref="ns2:MediaServiceDateTaken" minOccurs="0"/>
                <xsd:element ref="ns2:MediaServiceLocation" minOccurs="0"/>
                <xsd:element ref="ns2:MediaServiceOCR" minOccurs="0"/>
                <xsd:element ref="ns2:MediaServiceObjectDetectorVersions" minOccurs="0"/>
                <xsd:element ref="ns3:SharedWithUsers" minOccurs="0"/>
                <xsd:element ref="ns3:SharedWithDetails"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b1cdb6-170d-4456-a808-0c7e4f35cca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Location" ma:index="14" nillable="true" ma:displayName="Location" ma:indexed="true"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6633a5d-746e-4c46-ae01-cf75c812aa55"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FD2A3D5-67A5-40AA-97D6-A8F714EE46A4}">
  <ds:schemaRefs>
    <ds:schemaRef ds:uri="http://schemas.microsoft.com/office/2006/metadata/properties"/>
    <ds:schemaRef ds:uri="http://schemas.microsoft.com/office/2006/documentManagement/types"/>
    <ds:schemaRef ds:uri="c6633a5d-746e-4c46-ae01-cf75c812aa55"/>
    <ds:schemaRef ds:uri="http://purl.org/dc/dcmitype/"/>
    <ds:schemaRef ds:uri="http://schemas.microsoft.com/office/infopath/2007/PartnerControls"/>
    <ds:schemaRef ds:uri="c1b1cdb6-170d-4456-a808-0c7e4f35cca8"/>
    <ds:schemaRef ds:uri="http://purl.org/dc/elements/1.1/"/>
    <ds:schemaRef ds:uri="http://schemas.openxmlformats.org/package/2006/metadata/core-properties"/>
    <ds:schemaRef ds:uri="http://www.w3.org/XML/1998/namespace"/>
    <ds:schemaRef ds:uri="http://purl.org/dc/terms/"/>
  </ds:schemaRefs>
</ds:datastoreItem>
</file>

<file path=customXml/itemProps2.xml><?xml version="1.0" encoding="utf-8"?>
<ds:datastoreItem xmlns:ds="http://schemas.openxmlformats.org/officeDocument/2006/customXml" ds:itemID="{9B977AC7-A0CD-469B-B9DB-194F05B516FC}">
  <ds:schemaRefs>
    <ds:schemaRef ds:uri="http://schemas.microsoft.com/sharepoint/v3/contenttype/forms"/>
  </ds:schemaRefs>
</ds:datastoreItem>
</file>

<file path=customXml/itemProps3.xml><?xml version="1.0" encoding="utf-8"?>
<ds:datastoreItem xmlns:ds="http://schemas.openxmlformats.org/officeDocument/2006/customXml" ds:itemID="{65403697-F5E0-4126-B4AA-2FB61DFA23C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1b1cdb6-170d-4456-a808-0c7e4f35cca8"/>
    <ds:schemaRef ds:uri="c6633a5d-746e-4c46-ae01-cf75c812aa5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RSO_presentation template_new logo</Template>
  <TotalTime>2</TotalTime>
  <Words>1314</Words>
  <Application>Microsoft Office PowerPoint</Application>
  <PresentationFormat>On-screen Show (4:3)</PresentationFormat>
  <Paragraphs>188</Paragraphs>
  <Slides>18</Slides>
  <Notes>1</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18</vt:i4>
      </vt:variant>
    </vt:vector>
  </HeadingPairs>
  <TitlesOfParts>
    <vt:vector size="28" baseType="lpstr">
      <vt:lpstr>STHupo</vt:lpstr>
      <vt:lpstr>Aptos</vt:lpstr>
      <vt:lpstr>Arial</vt:lpstr>
      <vt:lpstr>Calibri</vt:lpstr>
      <vt:lpstr>Google Sans</vt:lpstr>
      <vt:lpstr>muli</vt:lpstr>
      <vt:lpstr>Source Sans Pro</vt:lpstr>
      <vt:lpstr>Times New Roman</vt:lpstr>
      <vt:lpstr>RSO</vt:lpstr>
      <vt:lpstr>CS ChemDraw 64-bit Drawing</vt:lpstr>
      <vt:lpstr>The Ballidon glass burial experiment: A model for HLW glass behaviour in complex natural systems</vt:lpstr>
      <vt:lpstr> UK stockpiles of vitrified high-level waste (HLW) </vt:lpstr>
      <vt:lpstr>Glass Corrosion Process </vt:lpstr>
      <vt:lpstr>Validation of laboratory tests</vt:lpstr>
      <vt:lpstr>The Ballidon Glass Burial Experiment</vt:lpstr>
      <vt:lpstr>PhD project: The comparison of glass corrosion in the lab with corrosion in a complex natural environment.   </vt:lpstr>
      <vt:lpstr>Variable corrosion of Nuclear Waste Glasses </vt:lpstr>
      <vt:lpstr>EDS and EPMA of UK Blend glass (sample 16) </vt:lpstr>
      <vt:lpstr>Questions arising</vt:lpstr>
      <vt:lpstr>Sample 16: High magnification SEM analysis of an altered silica microstructure</vt:lpstr>
      <vt:lpstr>PowerPoint Presentation</vt:lpstr>
      <vt:lpstr> Sample 16: XANES analysis – Iron evolution in the glass and alteration layer </vt:lpstr>
      <vt:lpstr>Environmental Calcium: XRD and ICP-MS anlaysis</vt:lpstr>
      <vt:lpstr>Environmental phosphorus: Olsen-P analysis </vt:lpstr>
      <vt:lpstr>PowerPoint Presentation</vt:lpstr>
      <vt:lpstr>GDF relevance</vt:lpstr>
      <vt:lpstr>Ongoing/future work</vt:lpstr>
      <vt:lpstr>Acknowledgements</vt:lpstr>
    </vt:vector>
  </TitlesOfParts>
  <Company>University of Manchester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Samantha Roberts</dc:creator>
  <cp:lastModifiedBy>Patrick Hackett (FSE)</cp:lastModifiedBy>
  <cp:revision>39</cp:revision>
  <dcterms:created xsi:type="dcterms:W3CDTF">2023-11-03T08:42:45Z</dcterms:created>
  <dcterms:modified xsi:type="dcterms:W3CDTF">2025-01-15T11:24:44Z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0x010100720F89D99D1C8B4490675B45E32BE815</vt:lpwstr>
  </property>
  <property fmtid="{D5CDD505-2E9C-101B-9397-08002B2CF9AE}" pid="3" name="MediaServiceImageTags">
    <vt:lpwstr/>
  </property>
</Properties>
</file>