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DE535C-295A-4C76-BB84-A82A5144F726}" v="7" dt="2025-01-09T09:51:56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>
                <a:solidFill>
                  <a:schemeClr val="accent3"/>
                </a:solidFill>
              </a:rPr>
              <a:t>RSO Radiochemistry 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964924594197962E-2"/>
          <c:y val="0.22543074348826381"/>
          <c:w val="0.90751409457056553"/>
          <c:h val="0.637312532360156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D95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2023-2024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BE-44AB-B4C2-127193F38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664335"/>
        <c:axId val="1228493455"/>
      </c:barChart>
      <c:catAx>
        <c:axId val="2236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8493455"/>
        <c:crosses val="autoZero"/>
        <c:auto val="1"/>
        <c:lblAlgn val="ctr"/>
        <c:lblOffset val="100"/>
        <c:noMultiLvlLbl val="0"/>
      </c:catAx>
      <c:valAx>
        <c:axId val="122849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36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33DA6-AA5F-4B07-BAC1-C85FCE921E4B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0AFF18-F6AC-49CD-AA03-E8B00A8D8609}">
      <dgm:prSet phldrT="[Text]" custT="1"/>
      <dgm:spPr>
        <a:xfrm>
          <a:off x="1294" y="0"/>
          <a:ext cx="1357323" cy="3702696"/>
        </a:xfrm>
        <a:prstGeom prst="roundRect">
          <a:avLst>
            <a:gd name="adj" fmla="val 10000"/>
          </a:avLst>
        </a:prstGeom>
        <a:solidFill>
          <a:srgbClr val="92BCB3">
            <a:alpha val="46000"/>
          </a:srgbClr>
        </a:solidFill>
        <a:ln w="12700" cap="flat" cmpd="sng" algn="ctr">
          <a:solidFill>
            <a:srgbClr val="174D35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400" b="1">
              <a:solidFill>
                <a:srgbClr val="0C261A"/>
              </a:solidFill>
              <a:latin typeface="Calibri" panose="020F0502020204030204"/>
              <a:ea typeface="+mn-ea"/>
              <a:cs typeface="+mn-cs"/>
            </a:rPr>
            <a:t>Verifying the containment functions of the Engineered Barrier System</a:t>
          </a:r>
          <a:endParaRPr lang="en-GB" sz="1400">
            <a:solidFill>
              <a:srgbClr val="0C261A"/>
            </a:solidFill>
            <a:latin typeface="Calibri" panose="020F0502020204030204"/>
            <a:ea typeface="+mn-ea"/>
            <a:cs typeface="+mn-cs"/>
          </a:endParaRPr>
        </a:p>
      </dgm:t>
    </dgm:pt>
    <dgm:pt modelId="{798BB2A4-11D0-4648-9C38-8E58FC9B3C50}" type="parTrans" cxnId="{9F8D33D9-C5C9-4B11-9FA4-786ADC653BD2}">
      <dgm:prSet/>
      <dgm:spPr/>
      <dgm:t>
        <a:bodyPr/>
        <a:lstStyle/>
        <a:p>
          <a:endParaRPr lang="en-GB"/>
        </a:p>
      </dgm:t>
    </dgm:pt>
    <dgm:pt modelId="{955CB184-B53A-4DB5-8402-FCA6BD3040E4}" type="sibTrans" cxnId="{9F8D33D9-C5C9-4B11-9FA4-786ADC653BD2}">
      <dgm:prSet/>
      <dgm:spPr/>
      <dgm:t>
        <a:bodyPr/>
        <a:lstStyle/>
        <a:p>
          <a:endParaRPr lang="en-GB"/>
        </a:p>
      </dgm:t>
    </dgm:pt>
    <dgm:pt modelId="{9C391C1C-37CA-4BA4-B51C-6AD2F45617A9}">
      <dgm:prSet phldrT="[Text]" custT="1"/>
      <dgm:spPr>
        <a:xfrm>
          <a:off x="1399338" y="0"/>
          <a:ext cx="1357323" cy="3702696"/>
        </a:xfrm>
        <a:prstGeom prst="roundRect">
          <a:avLst>
            <a:gd name="adj" fmla="val 10000"/>
          </a:avLst>
        </a:prstGeom>
        <a:solidFill>
          <a:srgbClr val="92BCB3">
            <a:alpha val="46000"/>
          </a:srgbClr>
        </a:solidFill>
        <a:ln w="12700" cap="flat" cmpd="sng" algn="ctr">
          <a:solidFill>
            <a:srgbClr val="174D35"/>
          </a:solidFill>
          <a:prstDash val="solid"/>
          <a:miter lim="800000"/>
        </a:ln>
        <a:effectLst/>
      </dgm:spPr>
      <dgm:t>
        <a:bodyPr lIns="72000"/>
        <a:lstStyle/>
        <a:p>
          <a:pPr>
            <a:buNone/>
          </a:pPr>
          <a:r>
            <a:rPr lang="en-GB" sz="1400" b="1">
              <a:solidFill>
                <a:srgbClr val="113726"/>
              </a:solidFill>
              <a:latin typeface="Calibri" panose="020F0502020204030204"/>
              <a:ea typeface="+mn-ea"/>
              <a:cs typeface="+mn-cs"/>
            </a:rPr>
            <a:t>Simulating the evolutionary chemical behaviour of wasteforms</a:t>
          </a:r>
          <a:endParaRPr lang="en-GB" sz="1400">
            <a:solidFill>
              <a:srgbClr val="113726"/>
            </a:solidFill>
            <a:latin typeface="Calibri" panose="020F0502020204030204"/>
            <a:ea typeface="+mn-ea"/>
            <a:cs typeface="+mn-cs"/>
          </a:endParaRPr>
        </a:p>
      </dgm:t>
    </dgm:pt>
    <dgm:pt modelId="{758C07C1-07BD-4B59-98D8-FFB0A0CE5471}" type="parTrans" cxnId="{B7806102-9C83-45C0-8E10-31CEB026566B}">
      <dgm:prSet/>
      <dgm:spPr/>
      <dgm:t>
        <a:bodyPr/>
        <a:lstStyle/>
        <a:p>
          <a:endParaRPr lang="en-GB"/>
        </a:p>
      </dgm:t>
    </dgm:pt>
    <dgm:pt modelId="{0F2BF1AD-D7F3-40A1-A4DA-7F07815963B8}" type="sibTrans" cxnId="{B7806102-9C83-45C0-8E10-31CEB026566B}">
      <dgm:prSet/>
      <dgm:spPr/>
      <dgm:t>
        <a:bodyPr/>
        <a:lstStyle/>
        <a:p>
          <a:endParaRPr lang="en-GB"/>
        </a:p>
      </dgm:t>
    </dgm:pt>
    <dgm:pt modelId="{E524BE38-3A7B-4557-A2F1-69B691877DFE}">
      <dgm:prSet phldrT="[Text]" custT="1"/>
      <dgm:spPr>
        <a:xfrm>
          <a:off x="2797381" y="0"/>
          <a:ext cx="1357323" cy="3702696"/>
        </a:xfrm>
        <a:prstGeom prst="roundRect">
          <a:avLst>
            <a:gd name="adj" fmla="val 10000"/>
          </a:avLst>
        </a:prstGeom>
        <a:solidFill>
          <a:srgbClr val="92BCB3">
            <a:alpha val="46000"/>
          </a:srgbClr>
        </a:solidFill>
        <a:ln w="12700" cap="flat" cmpd="sng" algn="ctr">
          <a:solidFill>
            <a:srgbClr val="174D35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400" b="1">
              <a:solidFill>
                <a:srgbClr val="113726"/>
              </a:solidFill>
              <a:latin typeface="Calibri" panose="020F0502020204030204"/>
              <a:ea typeface="+mn-ea"/>
              <a:cs typeface="+mn-cs"/>
            </a:rPr>
            <a:t>Developing the radioanalytical techniques required for site investigation</a:t>
          </a:r>
          <a:endParaRPr lang="en-GB" sz="1400">
            <a:solidFill>
              <a:srgbClr val="113726"/>
            </a:solidFill>
            <a:latin typeface="Calibri" panose="020F0502020204030204"/>
            <a:ea typeface="+mn-ea"/>
            <a:cs typeface="+mn-cs"/>
          </a:endParaRPr>
        </a:p>
      </dgm:t>
    </dgm:pt>
    <dgm:pt modelId="{B8523683-BF37-4B96-BED5-381604D9053F}" type="parTrans" cxnId="{6ECC5BD2-9574-4844-831E-668703E210C6}">
      <dgm:prSet/>
      <dgm:spPr/>
      <dgm:t>
        <a:bodyPr/>
        <a:lstStyle/>
        <a:p>
          <a:endParaRPr lang="en-GB"/>
        </a:p>
      </dgm:t>
    </dgm:pt>
    <dgm:pt modelId="{CFC117F8-5BBF-45FF-A645-C83C8755CD00}" type="sibTrans" cxnId="{6ECC5BD2-9574-4844-831E-668703E210C6}">
      <dgm:prSet/>
      <dgm:spPr/>
      <dgm:t>
        <a:bodyPr/>
        <a:lstStyle/>
        <a:p>
          <a:endParaRPr lang="en-GB"/>
        </a:p>
      </dgm:t>
    </dgm:pt>
    <dgm:pt modelId="{93DF48EE-65B1-45FF-9D77-7EA8AA2C7DAD}">
      <dgm:prSet phldrT="[Text]" custT="1"/>
      <dgm:spPr>
        <a:xfrm>
          <a:off x="4195425" y="0"/>
          <a:ext cx="1357323" cy="3702696"/>
        </a:xfrm>
        <a:prstGeom prst="roundRect">
          <a:avLst>
            <a:gd name="adj" fmla="val 10000"/>
          </a:avLst>
        </a:prstGeom>
        <a:solidFill>
          <a:srgbClr val="92BCB3">
            <a:alpha val="46000"/>
          </a:srgbClr>
        </a:solidFill>
        <a:ln w="12700" cap="flat" cmpd="sng" algn="ctr">
          <a:solidFill>
            <a:srgbClr val="174D35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400" b="1" dirty="0">
              <a:solidFill>
                <a:srgbClr val="113726"/>
              </a:solidFill>
              <a:latin typeface="Calibri" panose="020F0502020204030204"/>
              <a:ea typeface="+mn-ea"/>
              <a:cs typeface="+mn-cs"/>
            </a:rPr>
            <a:t>Exploring the biogeochemical features and processes that influence radionuclide transport</a:t>
          </a:r>
          <a:endParaRPr lang="en-GB" sz="1400" dirty="0">
            <a:solidFill>
              <a:srgbClr val="113726"/>
            </a:solidFill>
            <a:latin typeface="Calibri" panose="020F0502020204030204"/>
            <a:ea typeface="+mn-ea"/>
            <a:cs typeface="+mn-cs"/>
          </a:endParaRPr>
        </a:p>
      </dgm:t>
    </dgm:pt>
    <dgm:pt modelId="{504E9F49-3A4C-4607-A96A-9228D6A97057}" type="parTrans" cxnId="{24A22A6D-D118-42A6-8A9B-9E7B1426EB98}">
      <dgm:prSet/>
      <dgm:spPr/>
      <dgm:t>
        <a:bodyPr/>
        <a:lstStyle/>
        <a:p>
          <a:endParaRPr lang="en-GB"/>
        </a:p>
      </dgm:t>
    </dgm:pt>
    <dgm:pt modelId="{362E068E-22F7-4056-8B85-74BF6F79401E}" type="sibTrans" cxnId="{24A22A6D-D118-42A6-8A9B-9E7B1426EB98}">
      <dgm:prSet/>
      <dgm:spPr/>
      <dgm:t>
        <a:bodyPr/>
        <a:lstStyle/>
        <a:p>
          <a:endParaRPr lang="en-GB"/>
        </a:p>
      </dgm:t>
    </dgm:pt>
    <dgm:pt modelId="{E7F6FB21-943B-472C-80AD-5144851F4074}" type="pres">
      <dgm:prSet presAssocID="{7A433DA6-AA5F-4B07-BAC1-C85FCE921E4B}" presName="Name0" presStyleCnt="0">
        <dgm:presLayoutVars>
          <dgm:dir/>
          <dgm:resizeHandles val="exact"/>
        </dgm:presLayoutVars>
      </dgm:prSet>
      <dgm:spPr/>
    </dgm:pt>
    <dgm:pt modelId="{9A3D24B2-7543-41BE-BD7E-499A6CE7B4A6}" type="pres">
      <dgm:prSet presAssocID="{7A433DA6-AA5F-4B07-BAC1-C85FCE921E4B}" presName="fgShape" presStyleLbl="fgShp" presStyleIdx="0" presStyleCnt="1"/>
      <dgm:spPr>
        <a:xfrm>
          <a:off x="222161" y="2962156"/>
          <a:ext cx="5109720" cy="555404"/>
        </a:xfrm>
        <a:prstGeom prst="left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D2ECE6D-DEF2-47AD-BAEE-DEB40F7C6E86}" type="pres">
      <dgm:prSet presAssocID="{7A433DA6-AA5F-4B07-BAC1-C85FCE921E4B}" presName="linComp" presStyleCnt="0"/>
      <dgm:spPr/>
    </dgm:pt>
    <dgm:pt modelId="{9485B159-7A0D-415A-A848-86EC7FE8E0E0}" type="pres">
      <dgm:prSet presAssocID="{3F0AFF18-F6AC-49CD-AA03-E8B00A8D8609}" presName="compNode" presStyleCnt="0"/>
      <dgm:spPr/>
    </dgm:pt>
    <dgm:pt modelId="{956E1488-C462-48BD-B404-A3056ABC854C}" type="pres">
      <dgm:prSet presAssocID="{3F0AFF18-F6AC-49CD-AA03-E8B00A8D8609}" presName="bkgdShape" presStyleLbl="node1" presStyleIdx="0" presStyleCnt="4" custLinFactNeighborX="-658"/>
      <dgm:spPr/>
    </dgm:pt>
    <dgm:pt modelId="{0B4FEDF6-5489-4B88-B081-3121B3C1A261}" type="pres">
      <dgm:prSet presAssocID="{3F0AFF18-F6AC-49CD-AA03-E8B00A8D8609}" presName="nodeTx" presStyleLbl="node1" presStyleIdx="0" presStyleCnt="4">
        <dgm:presLayoutVars>
          <dgm:bulletEnabled val="1"/>
        </dgm:presLayoutVars>
      </dgm:prSet>
      <dgm:spPr/>
    </dgm:pt>
    <dgm:pt modelId="{EE7879AF-19B0-40E0-BA09-A66A3C11F142}" type="pres">
      <dgm:prSet presAssocID="{3F0AFF18-F6AC-49CD-AA03-E8B00A8D8609}" presName="invisiNode" presStyleLbl="node1" presStyleIdx="0" presStyleCnt="4"/>
      <dgm:spPr/>
    </dgm:pt>
    <dgm:pt modelId="{CE5A8DEC-03CD-4BF4-95AC-8DB3DE0C4640}" type="pres">
      <dgm:prSet presAssocID="{3F0AFF18-F6AC-49CD-AA03-E8B00A8D8609}" presName="imagNode" presStyleLbl="fgImgPlace1" presStyleIdx="0" presStyleCnt="4" custScaleX="116700" custScaleY="116700"/>
      <dgm:spPr>
        <a:xfrm>
          <a:off x="63457" y="222161"/>
          <a:ext cx="1232997" cy="123299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rgbClr val="174D35"/>
          </a:solidFill>
          <a:prstDash val="solid"/>
          <a:miter lim="800000"/>
        </a:ln>
        <a:effectLst/>
      </dgm:spPr>
    </dgm:pt>
    <dgm:pt modelId="{A5D4FD63-FDD1-4C53-BA69-DADDCBB8BA6C}" type="pres">
      <dgm:prSet presAssocID="{955CB184-B53A-4DB5-8402-FCA6BD3040E4}" presName="sibTrans" presStyleLbl="sibTrans2D1" presStyleIdx="0" presStyleCnt="0"/>
      <dgm:spPr/>
    </dgm:pt>
    <dgm:pt modelId="{399C66F7-4E53-4B35-9CC1-855143AAC2D8}" type="pres">
      <dgm:prSet presAssocID="{9C391C1C-37CA-4BA4-B51C-6AD2F45617A9}" presName="compNode" presStyleCnt="0"/>
      <dgm:spPr/>
    </dgm:pt>
    <dgm:pt modelId="{94985794-EF3B-440A-AA2E-AFE387DAD408}" type="pres">
      <dgm:prSet presAssocID="{9C391C1C-37CA-4BA4-B51C-6AD2F45617A9}" presName="bkgdShape" presStyleLbl="node1" presStyleIdx="1" presStyleCnt="4" custLinFactNeighborX="-605"/>
      <dgm:spPr/>
    </dgm:pt>
    <dgm:pt modelId="{9D5C2B39-A935-412D-82EA-B0335AEEE9CC}" type="pres">
      <dgm:prSet presAssocID="{9C391C1C-37CA-4BA4-B51C-6AD2F45617A9}" presName="nodeTx" presStyleLbl="node1" presStyleIdx="1" presStyleCnt="4">
        <dgm:presLayoutVars>
          <dgm:bulletEnabled val="1"/>
        </dgm:presLayoutVars>
      </dgm:prSet>
      <dgm:spPr/>
    </dgm:pt>
    <dgm:pt modelId="{36764375-4CC8-446C-8396-232C47D0D097}" type="pres">
      <dgm:prSet presAssocID="{9C391C1C-37CA-4BA4-B51C-6AD2F45617A9}" presName="invisiNode" presStyleLbl="node1" presStyleIdx="1" presStyleCnt="4"/>
      <dgm:spPr/>
    </dgm:pt>
    <dgm:pt modelId="{71AE225A-ABEA-4F7D-9305-98456C92016A}" type="pres">
      <dgm:prSet presAssocID="{9C391C1C-37CA-4BA4-B51C-6AD2F45617A9}" presName="imagNode" presStyleLbl="fgImgPlace1" presStyleIdx="1" presStyleCnt="4" custScaleX="114034" custScaleY="114034"/>
      <dgm:spPr>
        <a:xfrm>
          <a:off x="1461501" y="222161"/>
          <a:ext cx="1232997" cy="1232997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174D35"/>
          </a:solidFill>
          <a:prstDash val="solid"/>
          <a:miter lim="800000"/>
        </a:ln>
        <a:effectLst/>
      </dgm:spPr>
    </dgm:pt>
    <dgm:pt modelId="{C1B3A45E-BD41-4D7B-85D1-067B2CE5CD73}" type="pres">
      <dgm:prSet presAssocID="{0F2BF1AD-D7F3-40A1-A4DA-7F07815963B8}" presName="sibTrans" presStyleLbl="sibTrans2D1" presStyleIdx="0" presStyleCnt="0"/>
      <dgm:spPr/>
    </dgm:pt>
    <dgm:pt modelId="{9B33DE0C-872C-439E-8BC9-05CA49CD94F1}" type="pres">
      <dgm:prSet presAssocID="{E524BE38-3A7B-4557-A2F1-69B691877DFE}" presName="compNode" presStyleCnt="0"/>
      <dgm:spPr/>
    </dgm:pt>
    <dgm:pt modelId="{FA90A168-A25E-4FB1-92E4-669366CC01B0}" type="pres">
      <dgm:prSet presAssocID="{E524BE38-3A7B-4557-A2F1-69B691877DFE}" presName="bkgdShape" presStyleLbl="node1" presStyleIdx="2" presStyleCnt="4" custLinFactNeighborX="-1210"/>
      <dgm:spPr/>
    </dgm:pt>
    <dgm:pt modelId="{7FEC6C8C-325F-4B2F-AAFF-5F94D8D48E15}" type="pres">
      <dgm:prSet presAssocID="{E524BE38-3A7B-4557-A2F1-69B691877DFE}" presName="nodeTx" presStyleLbl="node1" presStyleIdx="2" presStyleCnt="4">
        <dgm:presLayoutVars>
          <dgm:bulletEnabled val="1"/>
        </dgm:presLayoutVars>
      </dgm:prSet>
      <dgm:spPr/>
    </dgm:pt>
    <dgm:pt modelId="{000F791C-8FC6-4188-9C99-5E00C99A9AB6}" type="pres">
      <dgm:prSet presAssocID="{E524BE38-3A7B-4557-A2F1-69B691877DFE}" presName="invisiNode" presStyleLbl="node1" presStyleIdx="2" presStyleCnt="4"/>
      <dgm:spPr/>
    </dgm:pt>
    <dgm:pt modelId="{D3A52C9E-7B3A-4436-9BF1-DD938170EB10}" type="pres">
      <dgm:prSet presAssocID="{E524BE38-3A7B-4557-A2F1-69B691877DFE}" presName="imagNode" presStyleLbl="fgImgPlace1" presStyleIdx="2" presStyleCnt="4" custScaleX="117390" custScaleY="117390"/>
      <dgm:spPr>
        <a:xfrm>
          <a:off x="2859544" y="222161"/>
          <a:ext cx="1232997" cy="1232997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-694" t="556" r="-29306" b="-556"/>
          </a:stretch>
        </a:blipFill>
        <a:ln w="12700" cap="flat" cmpd="sng" algn="ctr">
          <a:solidFill>
            <a:srgbClr val="174D35"/>
          </a:solidFill>
          <a:prstDash val="solid"/>
          <a:miter lim="800000"/>
        </a:ln>
        <a:effectLst/>
      </dgm:spPr>
    </dgm:pt>
    <dgm:pt modelId="{66403E31-7CAF-4880-8A29-F7677FE872A7}" type="pres">
      <dgm:prSet presAssocID="{CFC117F8-5BBF-45FF-A645-C83C8755CD00}" presName="sibTrans" presStyleLbl="sibTrans2D1" presStyleIdx="0" presStyleCnt="0"/>
      <dgm:spPr/>
    </dgm:pt>
    <dgm:pt modelId="{FF36A067-FE3C-48DC-A7AD-85FF288BD096}" type="pres">
      <dgm:prSet presAssocID="{93DF48EE-65B1-45FF-9D77-7EA8AA2C7DAD}" presName="compNode" presStyleCnt="0"/>
      <dgm:spPr/>
    </dgm:pt>
    <dgm:pt modelId="{F5F84B67-E8BD-4329-8794-372E167BD2B7}" type="pres">
      <dgm:prSet presAssocID="{93DF48EE-65B1-45FF-9D77-7EA8AA2C7DAD}" presName="bkgdShape" presStyleLbl="node1" presStyleIdx="3" presStyleCnt="4" custLinFactNeighborX="-1926"/>
      <dgm:spPr/>
    </dgm:pt>
    <dgm:pt modelId="{F7C034E3-4A4B-4A4B-9CA5-8A9F5BCB5CAB}" type="pres">
      <dgm:prSet presAssocID="{93DF48EE-65B1-45FF-9D77-7EA8AA2C7DAD}" presName="nodeTx" presStyleLbl="node1" presStyleIdx="3" presStyleCnt="4">
        <dgm:presLayoutVars>
          <dgm:bulletEnabled val="1"/>
        </dgm:presLayoutVars>
      </dgm:prSet>
      <dgm:spPr/>
    </dgm:pt>
    <dgm:pt modelId="{07D562ED-C8D7-49F2-880D-6F11A0DD2AE2}" type="pres">
      <dgm:prSet presAssocID="{93DF48EE-65B1-45FF-9D77-7EA8AA2C7DAD}" presName="invisiNode" presStyleLbl="node1" presStyleIdx="3" presStyleCnt="4"/>
      <dgm:spPr/>
    </dgm:pt>
    <dgm:pt modelId="{D8F78892-76A9-4C0E-A10D-2C3C8CFE9969}" type="pres">
      <dgm:prSet presAssocID="{93DF48EE-65B1-45FF-9D77-7EA8AA2C7DAD}" presName="imagNode" presStyleLbl="fgImgPlace1" presStyleIdx="3" presStyleCnt="4" custScaleX="116585" custScaleY="116585"/>
      <dgm:spPr>
        <a:xfrm>
          <a:off x="4257588" y="222161"/>
          <a:ext cx="1232997" cy="1232997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 l="-52738" t="1137" r="-7262" b="-1137"/>
          </a:stretch>
        </a:blipFill>
        <a:ln w="12700" cap="flat" cmpd="sng" algn="ctr">
          <a:solidFill>
            <a:srgbClr val="174D35"/>
          </a:solidFill>
          <a:prstDash val="solid"/>
          <a:miter lim="800000"/>
        </a:ln>
        <a:effectLst/>
      </dgm:spPr>
    </dgm:pt>
  </dgm:ptLst>
  <dgm:cxnLst>
    <dgm:cxn modelId="{B7806102-9C83-45C0-8E10-31CEB026566B}" srcId="{7A433DA6-AA5F-4B07-BAC1-C85FCE921E4B}" destId="{9C391C1C-37CA-4BA4-B51C-6AD2F45617A9}" srcOrd="1" destOrd="0" parTransId="{758C07C1-07BD-4B59-98D8-FFB0A0CE5471}" sibTransId="{0F2BF1AD-D7F3-40A1-A4DA-7F07815963B8}"/>
    <dgm:cxn modelId="{0476EB2C-F098-4EEA-BDD7-D4E6523B5BA8}" type="presOf" srcId="{93DF48EE-65B1-45FF-9D77-7EA8AA2C7DAD}" destId="{F7C034E3-4A4B-4A4B-9CA5-8A9F5BCB5CAB}" srcOrd="1" destOrd="0" presId="urn:microsoft.com/office/officeart/2005/8/layout/hList7"/>
    <dgm:cxn modelId="{24A22A6D-D118-42A6-8A9B-9E7B1426EB98}" srcId="{7A433DA6-AA5F-4B07-BAC1-C85FCE921E4B}" destId="{93DF48EE-65B1-45FF-9D77-7EA8AA2C7DAD}" srcOrd="3" destOrd="0" parTransId="{504E9F49-3A4C-4607-A96A-9228D6A97057}" sibTransId="{362E068E-22F7-4056-8B85-74BF6F79401E}"/>
    <dgm:cxn modelId="{C454D876-2AEB-4CF0-89D8-AE4B339BC7AB}" type="presOf" srcId="{9C391C1C-37CA-4BA4-B51C-6AD2F45617A9}" destId="{94985794-EF3B-440A-AA2E-AFE387DAD408}" srcOrd="0" destOrd="0" presId="urn:microsoft.com/office/officeart/2005/8/layout/hList7"/>
    <dgm:cxn modelId="{2CD4F78F-3B52-4A3D-8395-1CD10CA4079B}" type="presOf" srcId="{CFC117F8-5BBF-45FF-A645-C83C8755CD00}" destId="{66403E31-7CAF-4880-8A29-F7677FE872A7}" srcOrd="0" destOrd="0" presId="urn:microsoft.com/office/officeart/2005/8/layout/hList7"/>
    <dgm:cxn modelId="{34BD199B-E72D-4CA6-BB92-29130504B422}" type="presOf" srcId="{93DF48EE-65B1-45FF-9D77-7EA8AA2C7DAD}" destId="{F5F84B67-E8BD-4329-8794-372E167BD2B7}" srcOrd="0" destOrd="0" presId="urn:microsoft.com/office/officeart/2005/8/layout/hList7"/>
    <dgm:cxn modelId="{4D17B6A1-2003-4BD9-B77D-FA04C27C63C0}" type="presOf" srcId="{9C391C1C-37CA-4BA4-B51C-6AD2F45617A9}" destId="{9D5C2B39-A935-412D-82EA-B0335AEEE9CC}" srcOrd="1" destOrd="0" presId="urn:microsoft.com/office/officeart/2005/8/layout/hList7"/>
    <dgm:cxn modelId="{9F3B26AD-732B-4D5D-96FB-09DCAD356785}" type="presOf" srcId="{955CB184-B53A-4DB5-8402-FCA6BD3040E4}" destId="{A5D4FD63-FDD1-4C53-BA69-DADDCBB8BA6C}" srcOrd="0" destOrd="0" presId="urn:microsoft.com/office/officeart/2005/8/layout/hList7"/>
    <dgm:cxn modelId="{133700B6-8EE5-4343-A0B1-32AE7E2EF9A8}" type="presOf" srcId="{3F0AFF18-F6AC-49CD-AA03-E8B00A8D8609}" destId="{956E1488-C462-48BD-B404-A3056ABC854C}" srcOrd="0" destOrd="0" presId="urn:microsoft.com/office/officeart/2005/8/layout/hList7"/>
    <dgm:cxn modelId="{6ECC5BD2-9574-4844-831E-668703E210C6}" srcId="{7A433DA6-AA5F-4B07-BAC1-C85FCE921E4B}" destId="{E524BE38-3A7B-4557-A2F1-69B691877DFE}" srcOrd="2" destOrd="0" parTransId="{B8523683-BF37-4B96-BED5-381604D9053F}" sibTransId="{CFC117F8-5BBF-45FF-A645-C83C8755CD00}"/>
    <dgm:cxn modelId="{1044EDD7-A028-432D-8547-F2B787B9E089}" type="presOf" srcId="{7A433DA6-AA5F-4B07-BAC1-C85FCE921E4B}" destId="{E7F6FB21-943B-472C-80AD-5144851F4074}" srcOrd="0" destOrd="0" presId="urn:microsoft.com/office/officeart/2005/8/layout/hList7"/>
    <dgm:cxn modelId="{3D9958D8-0FF1-4A6D-9F5E-FCBBE7B62CDC}" type="presOf" srcId="{E524BE38-3A7B-4557-A2F1-69B691877DFE}" destId="{7FEC6C8C-325F-4B2F-AAFF-5F94D8D48E15}" srcOrd="1" destOrd="0" presId="urn:microsoft.com/office/officeart/2005/8/layout/hList7"/>
    <dgm:cxn modelId="{9F8D33D9-C5C9-4B11-9FA4-786ADC653BD2}" srcId="{7A433DA6-AA5F-4B07-BAC1-C85FCE921E4B}" destId="{3F0AFF18-F6AC-49CD-AA03-E8B00A8D8609}" srcOrd="0" destOrd="0" parTransId="{798BB2A4-11D0-4648-9C38-8E58FC9B3C50}" sibTransId="{955CB184-B53A-4DB5-8402-FCA6BD3040E4}"/>
    <dgm:cxn modelId="{A2868BE2-190C-4667-BEF6-187CF502D0BF}" type="presOf" srcId="{0F2BF1AD-D7F3-40A1-A4DA-7F07815963B8}" destId="{C1B3A45E-BD41-4D7B-85D1-067B2CE5CD73}" srcOrd="0" destOrd="0" presId="urn:microsoft.com/office/officeart/2005/8/layout/hList7"/>
    <dgm:cxn modelId="{9DE68EE9-AD7A-4B98-A9E1-C59E3A15BE50}" type="presOf" srcId="{E524BE38-3A7B-4557-A2F1-69B691877DFE}" destId="{FA90A168-A25E-4FB1-92E4-669366CC01B0}" srcOrd="0" destOrd="0" presId="urn:microsoft.com/office/officeart/2005/8/layout/hList7"/>
    <dgm:cxn modelId="{7D8F8AFD-A3B7-4F6F-8547-D191111F565C}" type="presOf" srcId="{3F0AFF18-F6AC-49CD-AA03-E8B00A8D8609}" destId="{0B4FEDF6-5489-4B88-B081-3121B3C1A261}" srcOrd="1" destOrd="0" presId="urn:microsoft.com/office/officeart/2005/8/layout/hList7"/>
    <dgm:cxn modelId="{901DFFBD-4163-4ADD-9416-381BC2B14BD6}" type="presParOf" srcId="{E7F6FB21-943B-472C-80AD-5144851F4074}" destId="{9A3D24B2-7543-41BE-BD7E-499A6CE7B4A6}" srcOrd="0" destOrd="0" presId="urn:microsoft.com/office/officeart/2005/8/layout/hList7"/>
    <dgm:cxn modelId="{72E58892-5C2E-47BB-BDB3-B1F05DF8EDE4}" type="presParOf" srcId="{E7F6FB21-943B-472C-80AD-5144851F4074}" destId="{1D2ECE6D-DEF2-47AD-BAEE-DEB40F7C6E86}" srcOrd="1" destOrd="0" presId="urn:microsoft.com/office/officeart/2005/8/layout/hList7"/>
    <dgm:cxn modelId="{F09571F2-773E-4EF0-8AC5-9C76143321EF}" type="presParOf" srcId="{1D2ECE6D-DEF2-47AD-BAEE-DEB40F7C6E86}" destId="{9485B159-7A0D-415A-A848-86EC7FE8E0E0}" srcOrd="0" destOrd="0" presId="urn:microsoft.com/office/officeart/2005/8/layout/hList7"/>
    <dgm:cxn modelId="{8A285803-7888-4A14-BDD6-26F15E8CD241}" type="presParOf" srcId="{9485B159-7A0D-415A-A848-86EC7FE8E0E0}" destId="{956E1488-C462-48BD-B404-A3056ABC854C}" srcOrd="0" destOrd="0" presId="urn:microsoft.com/office/officeart/2005/8/layout/hList7"/>
    <dgm:cxn modelId="{A1489691-AB24-4F09-AB6E-FDD570EC3B30}" type="presParOf" srcId="{9485B159-7A0D-415A-A848-86EC7FE8E0E0}" destId="{0B4FEDF6-5489-4B88-B081-3121B3C1A261}" srcOrd="1" destOrd="0" presId="urn:microsoft.com/office/officeart/2005/8/layout/hList7"/>
    <dgm:cxn modelId="{CBA764E3-A16A-4A50-8C9C-C269E2AF86A4}" type="presParOf" srcId="{9485B159-7A0D-415A-A848-86EC7FE8E0E0}" destId="{EE7879AF-19B0-40E0-BA09-A66A3C11F142}" srcOrd="2" destOrd="0" presId="urn:microsoft.com/office/officeart/2005/8/layout/hList7"/>
    <dgm:cxn modelId="{0293B609-2EE3-493E-8FB9-282F852AEEEF}" type="presParOf" srcId="{9485B159-7A0D-415A-A848-86EC7FE8E0E0}" destId="{CE5A8DEC-03CD-4BF4-95AC-8DB3DE0C4640}" srcOrd="3" destOrd="0" presId="urn:microsoft.com/office/officeart/2005/8/layout/hList7"/>
    <dgm:cxn modelId="{682CC612-6368-4F72-B20C-86C06DF04CE3}" type="presParOf" srcId="{1D2ECE6D-DEF2-47AD-BAEE-DEB40F7C6E86}" destId="{A5D4FD63-FDD1-4C53-BA69-DADDCBB8BA6C}" srcOrd="1" destOrd="0" presId="urn:microsoft.com/office/officeart/2005/8/layout/hList7"/>
    <dgm:cxn modelId="{009B5DF2-9217-4922-8DF5-6F32D47EDB46}" type="presParOf" srcId="{1D2ECE6D-DEF2-47AD-BAEE-DEB40F7C6E86}" destId="{399C66F7-4E53-4B35-9CC1-855143AAC2D8}" srcOrd="2" destOrd="0" presId="urn:microsoft.com/office/officeart/2005/8/layout/hList7"/>
    <dgm:cxn modelId="{48C19729-A570-41F5-9341-C0C869721C6D}" type="presParOf" srcId="{399C66F7-4E53-4B35-9CC1-855143AAC2D8}" destId="{94985794-EF3B-440A-AA2E-AFE387DAD408}" srcOrd="0" destOrd="0" presId="urn:microsoft.com/office/officeart/2005/8/layout/hList7"/>
    <dgm:cxn modelId="{3CFC0F7E-30D6-49EF-9B47-300C76C5F86C}" type="presParOf" srcId="{399C66F7-4E53-4B35-9CC1-855143AAC2D8}" destId="{9D5C2B39-A935-412D-82EA-B0335AEEE9CC}" srcOrd="1" destOrd="0" presId="urn:microsoft.com/office/officeart/2005/8/layout/hList7"/>
    <dgm:cxn modelId="{3FBAEA4A-6EB1-467D-AAB6-0E3524FFB6DC}" type="presParOf" srcId="{399C66F7-4E53-4B35-9CC1-855143AAC2D8}" destId="{36764375-4CC8-446C-8396-232C47D0D097}" srcOrd="2" destOrd="0" presId="urn:microsoft.com/office/officeart/2005/8/layout/hList7"/>
    <dgm:cxn modelId="{6FF329FC-5731-417F-B5C1-750E0FCEF1C2}" type="presParOf" srcId="{399C66F7-4E53-4B35-9CC1-855143AAC2D8}" destId="{71AE225A-ABEA-4F7D-9305-98456C92016A}" srcOrd="3" destOrd="0" presId="urn:microsoft.com/office/officeart/2005/8/layout/hList7"/>
    <dgm:cxn modelId="{FCEA6E20-FAFD-4EA8-9386-F0F879790436}" type="presParOf" srcId="{1D2ECE6D-DEF2-47AD-BAEE-DEB40F7C6E86}" destId="{C1B3A45E-BD41-4D7B-85D1-067B2CE5CD73}" srcOrd="3" destOrd="0" presId="urn:microsoft.com/office/officeart/2005/8/layout/hList7"/>
    <dgm:cxn modelId="{A3BA438B-6708-423A-9B17-9C39752C3E03}" type="presParOf" srcId="{1D2ECE6D-DEF2-47AD-BAEE-DEB40F7C6E86}" destId="{9B33DE0C-872C-439E-8BC9-05CA49CD94F1}" srcOrd="4" destOrd="0" presId="urn:microsoft.com/office/officeart/2005/8/layout/hList7"/>
    <dgm:cxn modelId="{4FEEA027-889C-4FCA-86DC-B01AD62AF4FB}" type="presParOf" srcId="{9B33DE0C-872C-439E-8BC9-05CA49CD94F1}" destId="{FA90A168-A25E-4FB1-92E4-669366CC01B0}" srcOrd="0" destOrd="0" presId="urn:microsoft.com/office/officeart/2005/8/layout/hList7"/>
    <dgm:cxn modelId="{5BB96C07-FA1D-4AEC-A866-1C3678CFD2CA}" type="presParOf" srcId="{9B33DE0C-872C-439E-8BC9-05CA49CD94F1}" destId="{7FEC6C8C-325F-4B2F-AAFF-5F94D8D48E15}" srcOrd="1" destOrd="0" presId="urn:microsoft.com/office/officeart/2005/8/layout/hList7"/>
    <dgm:cxn modelId="{45E468E7-61C5-4F53-86EF-D602FDF91CAF}" type="presParOf" srcId="{9B33DE0C-872C-439E-8BC9-05CA49CD94F1}" destId="{000F791C-8FC6-4188-9C99-5E00C99A9AB6}" srcOrd="2" destOrd="0" presId="urn:microsoft.com/office/officeart/2005/8/layout/hList7"/>
    <dgm:cxn modelId="{7F39A937-5081-4C45-94E6-D262739F9E4F}" type="presParOf" srcId="{9B33DE0C-872C-439E-8BC9-05CA49CD94F1}" destId="{D3A52C9E-7B3A-4436-9BF1-DD938170EB10}" srcOrd="3" destOrd="0" presId="urn:microsoft.com/office/officeart/2005/8/layout/hList7"/>
    <dgm:cxn modelId="{E2531306-571B-4D65-B7B9-0E0775CCAB6E}" type="presParOf" srcId="{1D2ECE6D-DEF2-47AD-BAEE-DEB40F7C6E86}" destId="{66403E31-7CAF-4880-8A29-F7677FE872A7}" srcOrd="5" destOrd="0" presId="urn:microsoft.com/office/officeart/2005/8/layout/hList7"/>
    <dgm:cxn modelId="{BAC20CA2-53A1-4965-A533-525DD584952F}" type="presParOf" srcId="{1D2ECE6D-DEF2-47AD-BAEE-DEB40F7C6E86}" destId="{FF36A067-FE3C-48DC-A7AD-85FF288BD096}" srcOrd="6" destOrd="0" presId="urn:microsoft.com/office/officeart/2005/8/layout/hList7"/>
    <dgm:cxn modelId="{2FC6EB41-1621-49E8-8323-2C22DBA171F0}" type="presParOf" srcId="{FF36A067-FE3C-48DC-A7AD-85FF288BD096}" destId="{F5F84B67-E8BD-4329-8794-372E167BD2B7}" srcOrd="0" destOrd="0" presId="urn:microsoft.com/office/officeart/2005/8/layout/hList7"/>
    <dgm:cxn modelId="{98440E0D-021F-4CCC-90F0-7154CD23B3D9}" type="presParOf" srcId="{FF36A067-FE3C-48DC-A7AD-85FF288BD096}" destId="{F7C034E3-4A4B-4A4B-9CA5-8A9F5BCB5CAB}" srcOrd="1" destOrd="0" presId="urn:microsoft.com/office/officeart/2005/8/layout/hList7"/>
    <dgm:cxn modelId="{4DE7366E-67A9-4519-9A52-D0C2E00DA4D0}" type="presParOf" srcId="{FF36A067-FE3C-48DC-A7AD-85FF288BD096}" destId="{07D562ED-C8D7-49F2-880D-6F11A0DD2AE2}" srcOrd="2" destOrd="0" presId="urn:microsoft.com/office/officeart/2005/8/layout/hList7"/>
    <dgm:cxn modelId="{DA72F68A-EE04-4C6C-9FD3-F06C2969E002}" type="presParOf" srcId="{FF36A067-FE3C-48DC-A7AD-85FF288BD096}" destId="{D8F78892-76A9-4C0E-A10D-2C3C8CFE996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E1488-C462-48BD-B404-A3056ABC854C}">
      <dsp:nvSpPr>
        <dsp:cNvPr id="0" name=""/>
        <dsp:cNvSpPr/>
      </dsp:nvSpPr>
      <dsp:spPr>
        <a:xfrm>
          <a:off x="0" y="0"/>
          <a:ext cx="1697046" cy="3947445"/>
        </a:xfrm>
        <a:prstGeom prst="roundRect">
          <a:avLst>
            <a:gd name="adj" fmla="val 10000"/>
          </a:avLst>
        </a:prstGeom>
        <a:solidFill>
          <a:srgbClr val="92BCB3">
            <a:alpha val="46000"/>
          </a:srgbClr>
        </a:solidFill>
        <a:ln w="12700" cap="flat" cmpd="sng" algn="ctr">
          <a:solidFill>
            <a:srgbClr val="174D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rgbClr val="0C261A"/>
              </a:solidFill>
              <a:latin typeface="Calibri" panose="020F0502020204030204"/>
              <a:ea typeface="+mn-ea"/>
              <a:cs typeface="+mn-cs"/>
            </a:rPr>
            <a:t>Verifying the containment functions of the Engineered Barrier System</a:t>
          </a:r>
          <a:endParaRPr lang="en-GB" sz="1400" kern="1200">
            <a:solidFill>
              <a:srgbClr val="0C261A"/>
            </a:solidFill>
            <a:latin typeface="Calibri" panose="020F0502020204030204"/>
            <a:ea typeface="+mn-ea"/>
            <a:cs typeface="+mn-cs"/>
          </a:endParaRPr>
        </a:p>
      </dsp:txBody>
      <dsp:txXfrm>
        <a:off x="46247" y="1625225"/>
        <a:ext cx="1604552" cy="1486484"/>
      </dsp:txXfrm>
    </dsp:sp>
    <dsp:sp modelId="{CE5A8DEC-03CD-4BF4-95AC-8DB3DE0C4640}">
      <dsp:nvSpPr>
        <dsp:cNvPr id="0" name=""/>
        <dsp:cNvSpPr/>
      </dsp:nvSpPr>
      <dsp:spPr>
        <a:xfrm>
          <a:off x="83132" y="127086"/>
          <a:ext cx="1534020" cy="153402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rgbClr val="174D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85794-EF3B-440A-AA2E-AFE387DAD408}">
      <dsp:nvSpPr>
        <dsp:cNvPr id="0" name=""/>
        <dsp:cNvSpPr/>
      </dsp:nvSpPr>
      <dsp:spPr>
        <a:xfrm>
          <a:off x="1739309" y="0"/>
          <a:ext cx="1697046" cy="3947445"/>
        </a:xfrm>
        <a:prstGeom prst="roundRect">
          <a:avLst>
            <a:gd name="adj" fmla="val 10000"/>
          </a:avLst>
        </a:prstGeom>
        <a:solidFill>
          <a:srgbClr val="92BCB3">
            <a:alpha val="46000"/>
          </a:srgbClr>
        </a:solidFill>
        <a:ln w="12700" cap="flat" cmpd="sng" algn="ctr">
          <a:solidFill>
            <a:srgbClr val="174D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rgbClr val="113726"/>
              </a:solidFill>
              <a:latin typeface="Calibri" panose="020F0502020204030204"/>
              <a:ea typeface="+mn-ea"/>
              <a:cs typeface="+mn-cs"/>
            </a:rPr>
            <a:t>Simulating the evolutionary chemical behaviour of wasteforms</a:t>
          </a:r>
          <a:endParaRPr lang="en-GB" sz="1400" kern="1200">
            <a:solidFill>
              <a:srgbClr val="113726"/>
            </a:solidFill>
            <a:latin typeface="Calibri" panose="020F0502020204030204"/>
            <a:ea typeface="+mn-ea"/>
            <a:cs typeface="+mn-cs"/>
          </a:endParaRPr>
        </a:p>
      </dsp:txBody>
      <dsp:txXfrm>
        <a:off x="1785556" y="1625225"/>
        <a:ext cx="1604552" cy="1486484"/>
      </dsp:txXfrm>
    </dsp:sp>
    <dsp:sp modelId="{71AE225A-ABEA-4F7D-9305-98456C92016A}">
      <dsp:nvSpPr>
        <dsp:cNvPr id="0" name=""/>
        <dsp:cNvSpPr/>
      </dsp:nvSpPr>
      <dsp:spPr>
        <a:xfrm>
          <a:off x="1848612" y="144608"/>
          <a:ext cx="1498976" cy="1498976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174D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0A168-A25E-4FB1-92E4-669366CC01B0}">
      <dsp:nvSpPr>
        <dsp:cNvPr id="0" name=""/>
        <dsp:cNvSpPr/>
      </dsp:nvSpPr>
      <dsp:spPr>
        <a:xfrm>
          <a:off x="3477000" y="0"/>
          <a:ext cx="1697046" cy="3947445"/>
        </a:xfrm>
        <a:prstGeom prst="roundRect">
          <a:avLst>
            <a:gd name="adj" fmla="val 10000"/>
          </a:avLst>
        </a:prstGeom>
        <a:solidFill>
          <a:srgbClr val="92BCB3">
            <a:alpha val="46000"/>
          </a:srgbClr>
        </a:solidFill>
        <a:ln w="12700" cap="flat" cmpd="sng" algn="ctr">
          <a:solidFill>
            <a:srgbClr val="174D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rgbClr val="113726"/>
              </a:solidFill>
              <a:latin typeface="Calibri" panose="020F0502020204030204"/>
              <a:ea typeface="+mn-ea"/>
              <a:cs typeface="+mn-cs"/>
            </a:rPr>
            <a:t>Developing the radioanalytical techniques required for site investigation</a:t>
          </a:r>
          <a:endParaRPr lang="en-GB" sz="1400" kern="1200">
            <a:solidFill>
              <a:srgbClr val="113726"/>
            </a:solidFill>
            <a:latin typeface="Calibri" panose="020F0502020204030204"/>
            <a:ea typeface="+mn-ea"/>
            <a:cs typeface="+mn-cs"/>
          </a:endParaRPr>
        </a:p>
      </dsp:txBody>
      <dsp:txXfrm>
        <a:off x="3523247" y="1625225"/>
        <a:ext cx="1604552" cy="1486484"/>
      </dsp:txXfrm>
    </dsp:sp>
    <dsp:sp modelId="{D3A52C9E-7B3A-4436-9BF1-DD938170EB10}">
      <dsp:nvSpPr>
        <dsp:cNvPr id="0" name=""/>
        <dsp:cNvSpPr/>
      </dsp:nvSpPr>
      <dsp:spPr>
        <a:xfrm>
          <a:off x="3574513" y="122550"/>
          <a:ext cx="1543090" cy="1543090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-694" t="556" r="-29306" b="-556"/>
          </a:stretch>
        </a:blipFill>
        <a:ln w="12700" cap="flat" cmpd="sng" algn="ctr">
          <a:solidFill>
            <a:srgbClr val="174D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84B67-E8BD-4329-8794-372E167BD2B7}">
      <dsp:nvSpPr>
        <dsp:cNvPr id="0" name=""/>
        <dsp:cNvSpPr/>
      </dsp:nvSpPr>
      <dsp:spPr>
        <a:xfrm>
          <a:off x="5212808" y="0"/>
          <a:ext cx="1697046" cy="3947445"/>
        </a:xfrm>
        <a:prstGeom prst="roundRect">
          <a:avLst>
            <a:gd name="adj" fmla="val 10000"/>
          </a:avLst>
        </a:prstGeom>
        <a:solidFill>
          <a:srgbClr val="92BCB3">
            <a:alpha val="46000"/>
          </a:srgbClr>
        </a:solidFill>
        <a:ln w="12700" cap="flat" cmpd="sng" algn="ctr">
          <a:solidFill>
            <a:srgbClr val="174D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113726"/>
              </a:solidFill>
              <a:latin typeface="Calibri" panose="020F0502020204030204"/>
              <a:ea typeface="+mn-ea"/>
              <a:cs typeface="+mn-cs"/>
            </a:rPr>
            <a:t>Exploring the biogeochemical features and processes that influence radionuclide transport</a:t>
          </a:r>
          <a:endParaRPr lang="en-GB" sz="1400" kern="1200" dirty="0">
            <a:solidFill>
              <a:srgbClr val="113726"/>
            </a:solidFill>
            <a:latin typeface="Calibri" panose="020F0502020204030204"/>
            <a:ea typeface="+mn-ea"/>
            <a:cs typeface="+mn-cs"/>
          </a:endParaRPr>
        </a:p>
      </dsp:txBody>
      <dsp:txXfrm>
        <a:off x="5259055" y="1625225"/>
        <a:ext cx="1604552" cy="1486484"/>
      </dsp:txXfrm>
    </dsp:sp>
    <dsp:sp modelId="{D8F78892-76A9-4C0E-A10D-2C3C8CFE9969}">
      <dsp:nvSpPr>
        <dsp:cNvPr id="0" name=""/>
        <dsp:cNvSpPr/>
      </dsp:nvSpPr>
      <dsp:spPr>
        <a:xfrm>
          <a:off x="5327762" y="127841"/>
          <a:ext cx="1532508" cy="1532508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-52738" t="1137" r="-7262" b="-1137"/>
          </a:stretch>
        </a:blipFill>
        <a:ln w="12700" cap="flat" cmpd="sng" algn="ctr">
          <a:solidFill>
            <a:srgbClr val="174D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D24B2-7543-41BE-BD7E-499A6CE7B4A6}">
      <dsp:nvSpPr>
        <dsp:cNvPr id="0" name=""/>
        <dsp:cNvSpPr/>
      </dsp:nvSpPr>
      <dsp:spPr>
        <a:xfrm>
          <a:off x="277766" y="3157956"/>
          <a:ext cx="6388626" cy="592116"/>
        </a:xfrm>
        <a:prstGeom prst="leftRightArrow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75BA-F398-4E04-8457-B36F75E77DF0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D395-8D6F-49F8-8210-42D4AE14C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9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6B7E-AAA3-423D-B1C6-A25D1A675DB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CACE-0D7D-44D1-96DE-28DB955D8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9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1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5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0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6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2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4019"/>
            <a:ext cx="6858000" cy="238760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6444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192078"/>
            <a:ext cx="3061538" cy="1050136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CA353C2-7A09-175F-5EFD-186DC6722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0" y="0"/>
            <a:ext cx="2389180" cy="14478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469B2-0F5D-8E4E-F30F-C10A4915A03A}"/>
              </a:ext>
            </a:extLst>
          </p:cNvPr>
          <p:cNvCxnSpPr>
            <a:cxnSpLocks/>
          </p:cNvCxnSpPr>
          <p:nvPr userDrawn="1"/>
        </p:nvCxnSpPr>
        <p:spPr>
          <a:xfrm>
            <a:off x="0" y="1414917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97" y="1402360"/>
            <a:ext cx="9144793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4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A1344A4-ED5B-3049-2B2B-68C8BBDF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126BFE-64E7-63B1-E18B-2863746B6B97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3622ECB-5142-145F-FA1E-2915803B0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891A3B-2A2E-2648-2CE8-F84616CD5212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5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4066852-0350-AFC1-64B7-04950E61A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431007-D149-C2AA-E855-E1B64DA9A291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7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A703CF3-EC4D-27E9-63A7-008A4876C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836C927-12A2-1E2B-D22B-799D1559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A7EAE3-9239-5CAF-52C5-E62E05DDE57A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B80D634-0070-B7E1-22B0-E925B5D3C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349" r="12500" b="10303"/>
          <a:stretch/>
        </p:blipFill>
        <p:spPr>
          <a:xfrm>
            <a:off x="0" y="1690691"/>
            <a:ext cx="9144000" cy="51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EDF7-5A0C-41CD-65AE-A67C39E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26D93FD-9DCF-4E6C-439A-BA8D4E6A9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4051C9-FC72-7DCB-DA35-9F2E8150FF49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6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9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1D009-9F0D-CCE2-99A2-B31B141312D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913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8" r:id="rId6"/>
    <p:sldLayoutId id="2147483675" r:id="rId7"/>
    <p:sldLayoutId id="2147483672" r:id="rId8"/>
    <p:sldLayoutId id="2147483667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8E51C8-0164-F40C-1ADF-12EB5636C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84019"/>
            <a:ext cx="6858000" cy="2387600"/>
          </a:xfrm>
        </p:spPr>
        <p:txBody>
          <a:bodyPr/>
          <a:lstStyle/>
          <a:p>
            <a:r>
              <a:rPr lang="en-GB" dirty="0">
                <a:cs typeface="Arial"/>
              </a:rPr>
              <a:t>Radiochemistry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5482907-92B0-5BF2-F908-C76C5EBCF5C1}"/>
              </a:ext>
            </a:extLst>
          </p:cNvPr>
          <p:cNvSpPr txBox="1">
            <a:spLocks/>
          </p:cNvSpPr>
          <p:nvPr/>
        </p:nvSpPr>
        <p:spPr>
          <a:xfrm>
            <a:off x="1143000" y="5252936"/>
            <a:ext cx="6858000" cy="74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Discipline Lead: </a:t>
            </a:r>
            <a:r>
              <a:rPr lang="en-GB" sz="2000" dirty="0"/>
              <a:t>Prof. Andy Cundy </a:t>
            </a:r>
          </a:p>
          <a:p>
            <a:r>
              <a:rPr lang="en-GB" sz="2000" b="1" dirty="0"/>
              <a:t>NWS Subject Matter Expert: </a:t>
            </a:r>
            <a:r>
              <a:rPr lang="en-GB" sz="2000" dirty="0" err="1"/>
              <a:t>Dr.</a:t>
            </a:r>
            <a:r>
              <a:rPr lang="en-GB" sz="2000" dirty="0"/>
              <a:t> Will Bower </a:t>
            </a:r>
          </a:p>
        </p:txBody>
      </p:sp>
    </p:spTree>
    <p:extLst>
      <p:ext uri="{BB962C8B-B14F-4D97-AF65-F5344CB8AC3E}">
        <p14:creationId xmlns:p14="http://schemas.microsoft.com/office/powerpoint/2010/main" val="38082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01A2-58BD-C399-D323-6047793F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 are we?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4245FE-3840-A09A-32E5-8F836C3A3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882" y="4755238"/>
            <a:ext cx="3257942" cy="1446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400" b="1" dirty="0"/>
              <a:t>Will Bower</a:t>
            </a:r>
          </a:p>
          <a:p>
            <a:pPr marL="0" indent="0">
              <a:buNone/>
            </a:pPr>
            <a:r>
              <a:rPr lang="en-GB" sz="1400" dirty="0"/>
              <a:t>Senior Research Manager – Waste, Barriers &amp; Pathways Team</a:t>
            </a:r>
          </a:p>
          <a:p>
            <a:pPr marL="0" indent="0">
              <a:buNone/>
            </a:pPr>
            <a:r>
              <a:rPr lang="en-GB" sz="1400" dirty="0"/>
              <a:t>Nuclear Waste Services</a:t>
            </a:r>
            <a:endParaRPr lang="en-GB" sz="1400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3A363-904E-6453-5519-C1F6E332A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r="3947" b="22671"/>
          <a:stretch/>
        </p:blipFill>
        <p:spPr>
          <a:xfrm>
            <a:off x="5767377" y="2159487"/>
            <a:ext cx="2223080" cy="22834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088C4C-89F7-BB9A-883F-AD20EF6C9961}"/>
              </a:ext>
            </a:extLst>
          </p:cNvPr>
          <p:cNvSpPr txBox="1">
            <a:spLocks/>
          </p:cNvSpPr>
          <p:nvPr/>
        </p:nvSpPr>
        <p:spPr>
          <a:xfrm>
            <a:off x="1072420" y="4755239"/>
            <a:ext cx="3961307" cy="1138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/>
              <a:t>Andy Cundy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Professor of Environmental Radiochemistry</a:t>
            </a:r>
            <a:br>
              <a:rPr lang="en-GB" sz="1400" dirty="0"/>
            </a:br>
            <a:r>
              <a:rPr lang="en-GB" sz="1400" dirty="0"/>
              <a:t>University of Southampton</a:t>
            </a:r>
          </a:p>
        </p:txBody>
      </p:sp>
      <p:pic>
        <p:nvPicPr>
          <p:cNvPr id="3" name="Picture 2" descr="Professor Andrew Cundy">
            <a:extLst>
              <a:ext uri="{FF2B5EF4-FFF2-40B4-BE49-F238E27FC236}">
                <a16:creationId xmlns:a16="http://schemas.microsoft.com/office/drawing/2014/main" id="{9F78CE77-5345-B795-0A59-945612E95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80" y="2159487"/>
            <a:ext cx="2283460" cy="2283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87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01A2-58BD-C399-D323-6047793F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 we do?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6C5D3DA-CDBC-87B2-905E-DBA3BDBBB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38" y="1845358"/>
            <a:ext cx="8668070" cy="36188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dirty="0"/>
              <a:t>The Radiochemistry</a:t>
            </a:r>
            <a:r>
              <a:rPr lang="en-GB" sz="1600" b="1" dirty="0"/>
              <a:t> </a:t>
            </a:r>
            <a:r>
              <a:rPr lang="en-GB" sz="1600" dirty="0"/>
              <a:t>Discipline aims to </a:t>
            </a:r>
            <a:r>
              <a:rPr lang="en-GB" sz="1600" b="1" dirty="0">
                <a:solidFill>
                  <a:srgbClr val="174D35"/>
                </a:solidFill>
              </a:rPr>
              <a:t>improve the predictability of radionuclide behaviour across the GDF system </a:t>
            </a:r>
            <a:r>
              <a:rPr lang="en-GB" sz="1600" dirty="0"/>
              <a:t>and supports the safety case by: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076A9AB-8DFE-7630-6627-00BAE01F2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928226"/>
              </p:ext>
            </p:extLst>
          </p:nvPr>
        </p:nvGraphicFramePr>
        <p:xfrm>
          <a:off x="1184772" y="2570800"/>
          <a:ext cx="6944159" cy="394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A197451-3CC7-45F5-BA56-099444527DE1}"/>
              </a:ext>
            </a:extLst>
          </p:cNvPr>
          <p:cNvSpPr txBox="1"/>
          <p:nvPr/>
        </p:nvSpPr>
        <p:spPr>
          <a:xfrm>
            <a:off x="2521935" y="5887464"/>
            <a:ext cx="4264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Cross-linked with other disciplines</a:t>
            </a:r>
          </a:p>
        </p:txBody>
      </p:sp>
    </p:spTree>
    <p:extLst>
      <p:ext uri="{BB962C8B-B14F-4D97-AF65-F5344CB8AC3E}">
        <p14:creationId xmlns:p14="http://schemas.microsoft.com/office/powerpoint/2010/main" val="57351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7005-7AAF-86DA-6BA7-4994FACC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18" y="76141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Active PhD Projects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C47815-A612-0BC9-3D23-62B391AFBBE5}"/>
              </a:ext>
            </a:extLst>
          </p:cNvPr>
          <p:cNvGrpSpPr/>
          <p:nvPr/>
        </p:nvGrpSpPr>
        <p:grpSpPr>
          <a:xfrm>
            <a:off x="194040" y="3052248"/>
            <a:ext cx="4320000" cy="1080000"/>
            <a:chOff x="125835" y="2159707"/>
            <a:chExt cx="4320000" cy="108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6C24E5-A02E-FB8C-7950-D9C948AFE0C6}"/>
                </a:ext>
              </a:extLst>
            </p:cNvPr>
            <p:cNvSpPr/>
            <p:nvPr/>
          </p:nvSpPr>
          <p:spPr>
            <a:xfrm>
              <a:off x="125835" y="2159707"/>
              <a:ext cx="4320000" cy="1080000"/>
            </a:xfrm>
            <a:prstGeom prst="rect">
              <a:avLst/>
            </a:prstGeom>
            <a:solidFill>
              <a:srgbClr val="92BCB3">
                <a:alpha val="46000"/>
              </a:srgbClr>
            </a:solidFill>
            <a:ln w="15875">
              <a:solidFill>
                <a:srgbClr val="174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E9D2BB-FBB9-B5FE-01C3-82407DA28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84" t="15726" r="13500"/>
            <a:stretch/>
          </p:blipFill>
          <p:spPr>
            <a:xfrm>
              <a:off x="175493" y="2213449"/>
              <a:ext cx="966270" cy="972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0938A2-A414-4A4E-CEC4-1FB8D70D8CDB}"/>
                </a:ext>
              </a:extLst>
            </p:cNvPr>
            <p:cNvSpPr txBox="1"/>
            <p:nvPr/>
          </p:nvSpPr>
          <p:spPr>
            <a:xfrm>
              <a:off x="1220085" y="2316301"/>
              <a:ext cx="3129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Charlotte </a:t>
              </a:r>
              <a:r>
                <a:rPr lang="en-GB" sz="1600" b="1" dirty="0" err="1"/>
                <a:t>Istance</a:t>
              </a:r>
              <a:endParaRPr lang="en-GB" sz="1600" b="1" dirty="0"/>
            </a:p>
            <a:p>
              <a:pPr algn="ctr"/>
              <a:r>
                <a:rPr lang="en-GB" sz="1400" i="1" dirty="0"/>
                <a:t>Mechanisms of radionuclide retention in aged cement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CE7F66-A816-EF4A-9807-CC99BF68AC2C}"/>
              </a:ext>
            </a:extLst>
          </p:cNvPr>
          <p:cNvGrpSpPr/>
          <p:nvPr/>
        </p:nvGrpSpPr>
        <p:grpSpPr>
          <a:xfrm>
            <a:off x="194040" y="4259765"/>
            <a:ext cx="4320000" cy="1080182"/>
            <a:chOff x="4689446" y="2159708"/>
            <a:chExt cx="4320000" cy="10801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34229C-0DED-9BB5-C4FE-D946381432FE}"/>
                </a:ext>
              </a:extLst>
            </p:cNvPr>
            <p:cNvSpPr/>
            <p:nvPr/>
          </p:nvSpPr>
          <p:spPr>
            <a:xfrm>
              <a:off x="4689446" y="2159708"/>
              <a:ext cx="4320000" cy="1080182"/>
            </a:xfrm>
            <a:prstGeom prst="rect">
              <a:avLst/>
            </a:prstGeom>
            <a:solidFill>
              <a:srgbClr val="92BCB3">
                <a:alpha val="46000"/>
              </a:srgbClr>
            </a:solidFill>
            <a:ln w="15875">
              <a:solidFill>
                <a:srgbClr val="174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420FE7-ABAC-0773-1BBD-1F65977B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9209" y="2220058"/>
              <a:ext cx="923930" cy="972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C60984-5109-C200-08B4-4796D6E89ADF}"/>
                </a:ext>
              </a:extLst>
            </p:cNvPr>
            <p:cNvSpPr txBox="1"/>
            <p:nvPr/>
          </p:nvSpPr>
          <p:spPr>
            <a:xfrm>
              <a:off x="5677714" y="2281176"/>
              <a:ext cx="32560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/>
                <a:t>Raphael Margreiter</a:t>
              </a:r>
            </a:p>
            <a:p>
              <a:pPr algn="ctr"/>
              <a:r>
                <a:rPr lang="en-GB" sz="1400" i="1"/>
                <a:t>Phosphate-bearing cements for depleted uranium disposal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18C29B-10BB-5724-152C-826D37E63895}"/>
              </a:ext>
            </a:extLst>
          </p:cNvPr>
          <p:cNvGrpSpPr/>
          <p:nvPr/>
        </p:nvGrpSpPr>
        <p:grpSpPr>
          <a:xfrm>
            <a:off x="194040" y="5467414"/>
            <a:ext cx="4320000" cy="1080000"/>
            <a:chOff x="4689446" y="5267767"/>
            <a:chExt cx="4320000" cy="1080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44F128-52CE-58A6-BBAF-2C10C2E273DA}"/>
                </a:ext>
              </a:extLst>
            </p:cNvPr>
            <p:cNvGrpSpPr/>
            <p:nvPr/>
          </p:nvGrpSpPr>
          <p:grpSpPr>
            <a:xfrm>
              <a:off x="4689446" y="5267767"/>
              <a:ext cx="4320000" cy="1080000"/>
              <a:chOff x="4689446" y="5267767"/>
              <a:chExt cx="4320000" cy="108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5DD0C8-CC9C-7458-8101-3DD978BA324C}"/>
                  </a:ext>
                </a:extLst>
              </p:cNvPr>
              <p:cNvSpPr/>
              <p:nvPr/>
            </p:nvSpPr>
            <p:spPr>
              <a:xfrm>
                <a:off x="4689446" y="5267767"/>
                <a:ext cx="4320000" cy="1080000"/>
              </a:xfrm>
              <a:prstGeom prst="rect">
                <a:avLst/>
              </a:prstGeom>
              <a:solidFill>
                <a:srgbClr val="92BCB3">
                  <a:alpha val="46000"/>
                </a:srgbClr>
              </a:solidFill>
              <a:ln w="15875">
                <a:solidFill>
                  <a:srgbClr val="174D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7B1FAC-480E-1F6B-EF4C-AEABA5F490AF}"/>
                  </a:ext>
                </a:extLst>
              </p:cNvPr>
              <p:cNvSpPr txBox="1"/>
              <p:nvPr/>
            </p:nvSpPr>
            <p:spPr>
              <a:xfrm>
                <a:off x="5941325" y="5391529"/>
                <a:ext cx="269985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sz="1600" b="1"/>
                  <a:t>Becky Snow</a:t>
                </a:r>
              </a:p>
              <a:p>
                <a:pPr algn="ctr"/>
                <a:r>
                  <a:rPr lang="en-GB" sz="1400" i="1"/>
                  <a:t>Geological fate &amp; impact of isosaccharinic acid (GEO-FISA)</a:t>
                </a:r>
                <a:endParaRPr lang="en-GB" sz="1400" i="1">
                  <a:cs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506D54-6504-D935-4852-1E611EEDA2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159" b="21255"/>
            <a:stretch/>
          </p:blipFill>
          <p:spPr>
            <a:xfrm>
              <a:off x="4737183" y="5319068"/>
              <a:ext cx="849535" cy="972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5E178B-20B0-428E-F6CA-C25E79085EF2}"/>
              </a:ext>
            </a:extLst>
          </p:cNvPr>
          <p:cNvGrpSpPr/>
          <p:nvPr/>
        </p:nvGrpSpPr>
        <p:grpSpPr>
          <a:xfrm>
            <a:off x="192013" y="1842855"/>
            <a:ext cx="4320000" cy="1080000"/>
            <a:chOff x="125834" y="5267768"/>
            <a:chExt cx="4320000" cy="108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9978C3-2CA5-3ADF-FF0C-BB11230AF742}"/>
                </a:ext>
              </a:extLst>
            </p:cNvPr>
            <p:cNvSpPr/>
            <p:nvPr/>
          </p:nvSpPr>
          <p:spPr>
            <a:xfrm>
              <a:off x="125834" y="5267768"/>
              <a:ext cx="4320000" cy="1080000"/>
            </a:xfrm>
            <a:prstGeom prst="rect">
              <a:avLst/>
            </a:prstGeom>
            <a:solidFill>
              <a:srgbClr val="92BCB3">
                <a:alpha val="45490"/>
              </a:srgbClr>
            </a:solidFill>
            <a:ln w="15875">
              <a:solidFill>
                <a:srgbClr val="174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B3F841-ACF4-A06C-9CF9-E55BCBF8FF03}"/>
                </a:ext>
              </a:extLst>
            </p:cNvPr>
            <p:cNvSpPr txBox="1"/>
            <p:nvPr/>
          </p:nvSpPr>
          <p:spPr>
            <a:xfrm>
              <a:off x="1271425" y="5320844"/>
              <a:ext cx="300760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Meg Watters</a:t>
              </a:r>
            </a:p>
            <a:p>
              <a:pPr algn="ctr"/>
              <a:r>
                <a:rPr lang="en-GB" sz="1400" i="1" dirty="0"/>
                <a:t>The missing sink?</a:t>
              </a:r>
            </a:p>
            <a:p>
              <a:pPr algn="ctr"/>
              <a:r>
                <a:rPr lang="en-GB" sz="1400" i="1" dirty="0"/>
                <a:t>Controls on iodine migration in the geosphere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235E3A5-015A-2CC4-69A5-21DC10CBE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597" y="5318425"/>
              <a:ext cx="981438" cy="972000"/>
            </a:xfrm>
            <a:prstGeom prst="rect">
              <a:avLst/>
            </a:prstGeom>
          </p:spPr>
        </p:pic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8643F6F-91BA-DB01-02FB-FF30011E9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321194"/>
              </p:ext>
            </p:extLst>
          </p:nvPr>
        </p:nvGraphicFramePr>
        <p:xfrm>
          <a:off x="4723356" y="1690692"/>
          <a:ext cx="4153195" cy="2033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8462A8A9-43D2-FC69-41C3-E7AEF36A0DA7}"/>
              </a:ext>
            </a:extLst>
          </p:cNvPr>
          <p:cNvGrpSpPr/>
          <p:nvPr/>
        </p:nvGrpSpPr>
        <p:grpSpPr>
          <a:xfrm>
            <a:off x="4621241" y="3743507"/>
            <a:ext cx="4328719" cy="1073797"/>
            <a:chOff x="-25660" y="5590112"/>
            <a:chExt cx="4328719" cy="107379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0BA4FE-4B3E-8C43-0DE2-E6322CFD8C67}"/>
                </a:ext>
              </a:extLst>
            </p:cNvPr>
            <p:cNvSpPr/>
            <p:nvPr/>
          </p:nvSpPr>
          <p:spPr>
            <a:xfrm>
              <a:off x="-25660" y="5590112"/>
              <a:ext cx="4328719" cy="1073797"/>
            </a:xfrm>
            <a:prstGeom prst="rect">
              <a:avLst/>
            </a:prstGeom>
            <a:solidFill>
              <a:srgbClr val="92BCB3">
                <a:alpha val="46000"/>
              </a:srgbClr>
            </a:solidFill>
            <a:ln w="15875">
              <a:solidFill>
                <a:srgbClr val="174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7DBD54-07AC-1527-8EEF-9CECD8F0FF9A}"/>
                </a:ext>
              </a:extLst>
            </p:cNvPr>
            <p:cNvSpPr txBox="1"/>
            <p:nvPr/>
          </p:nvSpPr>
          <p:spPr>
            <a:xfrm>
              <a:off x="899925" y="5634567"/>
              <a:ext cx="331086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James Cooper</a:t>
              </a:r>
            </a:p>
            <a:p>
              <a:pPr algn="ctr"/>
              <a:r>
                <a:rPr lang="en-GB" sz="1400" i="1" dirty="0"/>
                <a:t>Can the co-mobility of actinides and neutron poisons be better understood to support criticality safety?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A2AAF5E-89DE-51B6-23DA-FB101D966127}"/>
              </a:ext>
            </a:extLst>
          </p:cNvPr>
          <p:cNvSpPr/>
          <p:nvPr/>
        </p:nvSpPr>
        <p:spPr>
          <a:xfrm>
            <a:off x="4619066" y="4942114"/>
            <a:ext cx="4328718" cy="1599098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 w="15875">
            <a:solidFill>
              <a:srgbClr val="174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accent3"/>
                </a:solidFill>
              </a:rPr>
              <a:t>Affiliate Students</a:t>
            </a:r>
          </a:p>
          <a:p>
            <a:pPr algn="ctr"/>
            <a:r>
              <a:rPr lang="en-GB" sz="1600" b="1">
                <a:solidFill>
                  <a:schemeClr val="tx1"/>
                </a:solidFill>
              </a:rPr>
              <a:t>Charley Nevin</a:t>
            </a:r>
            <a:r>
              <a:rPr lang="en-GB" sz="1600">
                <a:solidFill>
                  <a:schemeClr val="tx1"/>
                </a:solidFill>
              </a:rPr>
              <a:t> </a:t>
            </a:r>
            <a:r>
              <a:rPr lang="en-GB" sz="1400" i="1">
                <a:solidFill>
                  <a:srgbClr val="1C1C1C"/>
                </a:solidFill>
              </a:rPr>
              <a:t>Resolving mass transfer mechanisms in caesium- and strontium-loaded geopolymer cement </a:t>
            </a:r>
            <a:r>
              <a:rPr lang="en-GB" sz="1400" i="1" err="1">
                <a:solidFill>
                  <a:srgbClr val="1C1C1C"/>
                </a:solidFill>
              </a:rPr>
              <a:t>wasteforms</a:t>
            </a:r>
            <a:endParaRPr lang="en-GB" sz="1400" i="1">
              <a:solidFill>
                <a:srgbClr val="1C1C1C"/>
              </a:solidFill>
            </a:endParaRPr>
          </a:p>
          <a:p>
            <a:pPr algn="ctr"/>
            <a:r>
              <a:rPr lang="en-GB" sz="1600" b="1">
                <a:solidFill>
                  <a:schemeClr val="tx1"/>
                </a:solidFill>
              </a:rPr>
              <a:t>Corinne Hatton</a:t>
            </a:r>
            <a:r>
              <a:rPr lang="en-GB" sz="1600">
                <a:solidFill>
                  <a:schemeClr val="tx1"/>
                </a:solidFill>
              </a:rPr>
              <a:t> </a:t>
            </a:r>
            <a:r>
              <a:rPr lang="en-GB" sz="1400" i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Computational modelling of U incorporation into goethite (α-</a:t>
            </a:r>
            <a:r>
              <a:rPr lang="en-GB" sz="1400" i="1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FeOOH</a:t>
            </a:r>
            <a:r>
              <a:rPr lang="en-GB" sz="1400" i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)</a:t>
            </a:r>
            <a:endParaRPr lang="en-GB" sz="1400" i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E9F8B-1B4A-080C-F963-481F8880A5DE}"/>
              </a:ext>
            </a:extLst>
          </p:cNvPr>
          <p:cNvSpPr txBox="1"/>
          <p:nvPr/>
        </p:nvSpPr>
        <p:spPr>
          <a:xfrm rot="20600285">
            <a:off x="1445919" y="2203707"/>
            <a:ext cx="28630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SUBMITTED END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BB52CF-A37E-7F41-E0A1-0FCA5AC87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15578" r="11918" b="21532"/>
          <a:stretch/>
        </p:blipFill>
        <p:spPr bwMode="auto">
          <a:xfrm>
            <a:off x="4659189" y="3794795"/>
            <a:ext cx="849689" cy="9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C0E605-9033-54D0-1561-8FCB1C90C58E}"/>
              </a:ext>
            </a:extLst>
          </p:cNvPr>
          <p:cNvSpPr txBox="1"/>
          <p:nvPr/>
        </p:nvSpPr>
        <p:spPr>
          <a:xfrm>
            <a:off x="471118" y="1254920"/>
            <a:ext cx="8201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 Supervisors: Dr Olwen Stagg, Dr Toni Yorkshire, Dr Naji Bassil, Dr Paul Heath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89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6C13-EC27-11EE-8344-D19B2F58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Interactions in 2024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202B07A-D369-8A0A-B165-61C9FBDD5CBC}"/>
              </a:ext>
            </a:extLst>
          </p:cNvPr>
          <p:cNvSpPr txBox="1">
            <a:spLocks/>
          </p:cNvSpPr>
          <p:nvPr/>
        </p:nvSpPr>
        <p:spPr>
          <a:xfrm>
            <a:off x="4671588" y="4674275"/>
            <a:ext cx="1094700" cy="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5183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Environmental Mineralogy Group Research in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5183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</a:t>
            </a:r>
            <a:r>
              <a:rPr lang="en-GB" sz="1100" dirty="0">
                <a:solidFill>
                  <a:srgbClr val="518378"/>
                </a:solidFill>
              </a:rPr>
              <a:t>s Meeting</a:t>
            </a:r>
          </a:p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50" b="0" dirty="0">
                <a:solidFill>
                  <a:srgbClr val="518378"/>
                </a:solidFill>
              </a:rPr>
              <a:t>Manchester, July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5183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9F5CBF1A-6DB5-B04B-1181-54FAD50074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19265" r="9816" b="15419"/>
          <a:stretch/>
        </p:blipFill>
        <p:spPr>
          <a:xfrm>
            <a:off x="169485" y="1807025"/>
            <a:ext cx="3868362" cy="2503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E80F61FD-0929-D429-3341-DD2268ADFF1D}"/>
              </a:ext>
            </a:extLst>
          </p:cNvPr>
          <p:cNvSpPr txBox="1">
            <a:spLocks/>
          </p:cNvSpPr>
          <p:nvPr/>
        </p:nvSpPr>
        <p:spPr>
          <a:xfrm>
            <a:off x="169485" y="4390716"/>
            <a:ext cx="6002448" cy="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5183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10th International Conference on Nuclear and Radiochemistry,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183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Brighton, August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FE15EDE-5F20-0AE7-A9AA-D8CFDE568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69" y="1876230"/>
            <a:ext cx="1328269" cy="554587"/>
          </a:xfrm>
          <a:prstGeom prst="rect">
            <a:avLst/>
          </a:prstGeom>
        </p:spPr>
      </p:pic>
      <p:pic>
        <p:nvPicPr>
          <p:cNvPr id="30" name="Picture 29" descr="A table with white cubes on it&#10;&#10;Description automatically generated">
            <a:extLst>
              <a:ext uri="{FF2B5EF4-FFF2-40B4-BE49-F238E27FC236}">
                <a16:creationId xmlns:a16="http://schemas.microsoft.com/office/drawing/2014/main" id="{0C70C31C-A148-2AB5-DBD3-2F8400FAC0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97" y="1847513"/>
            <a:ext cx="4377154" cy="2463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E1F809-406A-B20E-4924-F289FFAFC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23699" r="18077"/>
          <a:stretch/>
        </p:blipFill>
        <p:spPr bwMode="auto">
          <a:xfrm>
            <a:off x="5848539" y="4398614"/>
            <a:ext cx="3125976" cy="23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A blue sign on a wall&#10;&#10;Description automatically generated">
            <a:extLst>
              <a:ext uri="{FF2B5EF4-FFF2-40B4-BE49-F238E27FC236}">
                <a16:creationId xmlns:a16="http://schemas.microsoft.com/office/drawing/2014/main" id="{865E64DC-8D0E-54DF-D85F-C6C0691CE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24653" r="18712" b="28581"/>
          <a:stretch/>
        </p:blipFill>
        <p:spPr>
          <a:xfrm>
            <a:off x="99833" y="4715784"/>
            <a:ext cx="4284820" cy="1973168"/>
          </a:xfrm>
          <a:prstGeom prst="rect">
            <a:avLst/>
          </a:prstGeom>
        </p:spPr>
      </p:pic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0C052A1-8D7E-87D7-04A1-18458E7F715C}"/>
              </a:ext>
            </a:extLst>
          </p:cNvPr>
          <p:cNvSpPr txBox="1">
            <a:spLocks/>
          </p:cNvSpPr>
          <p:nvPr/>
        </p:nvSpPr>
        <p:spPr>
          <a:xfrm>
            <a:off x="4411812" y="5894986"/>
            <a:ext cx="1299384" cy="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5183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Cross-RSO Discipline Area Tour of BOSCORF/NOC</a:t>
            </a:r>
          </a:p>
          <a:p>
            <a:pPr marL="0" marR="0" lvl="0" indent="0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100" b="0" dirty="0">
                <a:solidFill>
                  <a:srgbClr val="518378"/>
                </a:solidFill>
              </a:rPr>
              <a:t>Southampton</a:t>
            </a:r>
            <a:r>
              <a:rPr lang="en-GB" sz="1050" b="0" dirty="0">
                <a:solidFill>
                  <a:srgbClr val="518378"/>
                </a:solidFill>
              </a:rPr>
              <a:t>, May</a:t>
            </a:r>
            <a:endParaRPr lang="en-GB" sz="1100" b="0" dirty="0">
              <a:solidFill>
                <a:srgbClr val="518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2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9687-2CD7-1800-5EAC-BFB0FFBF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Priorities</a:t>
            </a:r>
          </a:p>
        </p:txBody>
      </p:sp>
      <p:pic>
        <p:nvPicPr>
          <p:cNvPr id="3" name="Picture 2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90EA5BEC-E8CC-2771-F1CE-9339882019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8389" y="2213395"/>
            <a:ext cx="3770506" cy="1061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781CB-6CEB-747A-D3CB-28AD1B680B55}"/>
              </a:ext>
            </a:extLst>
          </p:cNvPr>
          <p:cNvSpPr txBox="1"/>
          <p:nvPr/>
        </p:nvSpPr>
        <p:spPr>
          <a:xfrm>
            <a:off x="699380" y="2421076"/>
            <a:ext cx="368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Independent Advisory Panel (AC) &amp; Challenge Area Lead (WB)</a:t>
            </a:r>
            <a:endParaRPr lang="en-GB" dirty="0"/>
          </a:p>
        </p:txBody>
      </p:sp>
      <p:pic>
        <p:nvPicPr>
          <p:cNvPr id="10" name="Graphic 9" descr="Hierarchy with solid fill">
            <a:extLst>
              <a:ext uri="{FF2B5EF4-FFF2-40B4-BE49-F238E27FC236}">
                <a16:creationId xmlns:a16="http://schemas.microsoft.com/office/drawing/2014/main" id="{5C8143E9-E8D5-8650-BE1D-604292224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2959" y="3429000"/>
            <a:ext cx="1960075" cy="1960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609CE8-687F-78FD-115A-ED64FDD1E0BA}"/>
              </a:ext>
            </a:extLst>
          </p:cNvPr>
          <p:cNvSpPr txBox="1"/>
          <p:nvPr/>
        </p:nvSpPr>
        <p:spPr>
          <a:xfrm>
            <a:off x="3358836" y="4049659"/>
            <a:ext cx="53958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Integration of cross-cutting radionuclide biogeochemistry research into new NWS/RSO structure.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7722-6C6A-873C-15C2-5B73D5154C2F}"/>
              </a:ext>
            </a:extLst>
          </p:cNvPr>
          <p:cNvSpPr txBox="1"/>
          <p:nvPr/>
        </p:nvSpPr>
        <p:spPr>
          <a:xfrm>
            <a:off x="628650" y="5583485"/>
            <a:ext cx="4254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Continued presence at major conferences (e.g. Migration 2025, MARC XIII)</a:t>
            </a:r>
            <a:endParaRPr lang="en-GB" dirty="0"/>
          </a:p>
        </p:txBody>
      </p:sp>
      <p:pic>
        <p:nvPicPr>
          <p:cNvPr id="14" name="Graphic 13" descr="Meeting with solid fill">
            <a:extLst>
              <a:ext uri="{FF2B5EF4-FFF2-40B4-BE49-F238E27FC236}">
                <a16:creationId xmlns:a16="http://schemas.microsoft.com/office/drawing/2014/main" id="{378BCCC8-5F76-C9CA-58B3-8396BFC74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8416" y="5036970"/>
            <a:ext cx="1643204" cy="1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0653"/>
      </p:ext>
    </p:extLst>
  </p:cSld>
  <p:clrMapOvr>
    <a:masterClrMapping/>
  </p:clrMapOvr>
</p:sld>
</file>

<file path=ppt/theme/theme1.xml><?xml version="1.0" encoding="utf-8"?>
<a:theme xmlns:a="http://schemas.openxmlformats.org/drawingml/2006/main" name="RSO">
  <a:themeElements>
    <a:clrScheme name="RSO new">
      <a:dk1>
        <a:sysClr val="windowText" lastClr="000000"/>
      </a:dk1>
      <a:lt1>
        <a:sysClr val="window" lastClr="FFFFFF"/>
      </a:lt1>
      <a:dk2>
        <a:srgbClr val="660099"/>
      </a:dk2>
      <a:lt2>
        <a:srgbClr val="FFFFFF"/>
      </a:lt2>
      <a:accent1>
        <a:srgbClr val="660099"/>
      </a:accent1>
      <a:accent2>
        <a:srgbClr val="440099"/>
      </a:accent2>
      <a:accent3>
        <a:srgbClr val="4E8478"/>
      </a:accent3>
      <a:accent4>
        <a:srgbClr val="FFCC33"/>
      </a:accent4>
      <a:accent5>
        <a:srgbClr val="9ADBE8"/>
      </a:accent5>
      <a:accent6>
        <a:srgbClr val="959597"/>
      </a:accent6>
      <a:hlink>
        <a:srgbClr val="954F72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O_presentation template" id="{7C8A6115-EFDB-4246-AD14-483B8A04043D}" vid="{E617DEBA-9F45-47C0-9EA5-1176CD38A4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F89D99D1C8B4490675B45E32BE815" ma:contentTypeVersion="13" ma:contentTypeDescription="Create a new document." ma:contentTypeScope="" ma:versionID="09dcd154cc3e62e2c198487d85830858">
  <xsd:schema xmlns:xsd="http://www.w3.org/2001/XMLSchema" xmlns:xs="http://www.w3.org/2001/XMLSchema" xmlns:p="http://schemas.microsoft.com/office/2006/metadata/properties" xmlns:ns2="c1b1cdb6-170d-4456-a808-0c7e4f35cca8" xmlns:ns3="c6633a5d-746e-4c46-ae01-cf75c812aa55" targetNamespace="http://schemas.microsoft.com/office/2006/metadata/properties" ma:root="true" ma:fieldsID="86da54fe34b6422f00b349aebbabe77e" ns2:_="" ns3:_="">
    <xsd:import namespace="c1b1cdb6-170d-4456-a808-0c7e4f35cca8"/>
    <xsd:import namespace="c6633a5d-746e-4c46-ae01-cf75c812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1cdb6-170d-4456-a808-0c7e4f35c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33a5d-746e-4c46-ae01-cf75c812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9BD2AB-1140-4C3D-B205-B78135215E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1cdb6-170d-4456-a808-0c7e4f35cca8"/>
    <ds:schemaRef ds:uri="c6633a5d-746e-4c46-ae01-cf75c812a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77AC7-A0CD-469B-B9DB-194F05B516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D2A3D5-67A5-40AA-97D6-A8F714EE46A4}">
  <ds:schemaRefs>
    <ds:schemaRef ds:uri="805b1284-5c49-4aaa-82a1-8c8ffd91c0e5"/>
    <ds:schemaRef ds:uri="9420feea-c540-426d-9884-c83d53ca28a8"/>
    <ds:schemaRef ds:uri="9638d98f-cecc-4006-b67b-ec3d0e8683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RSO_presentation template_new logo</Template>
  <TotalTime>5932</TotalTime>
  <Words>312</Words>
  <Application>Microsoft Office PowerPoint</Application>
  <PresentationFormat>On-screen Show (4:3)</PresentationFormat>
  <Paragraphs>49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RSO</vt:lpstr>
      <vt:lpstr>Radiochemistry</vt:lpstr>
      <vt:lpstr>Who are we?</vt:lpstr>
      <vt:lpstr>What do we do?</vt:lpstr>
      <vt:lpstr>Active PhD Projects  </vt:lpstr>
      <vt:lpstr>Other Interactions in 2024</vt:lpstr>
      <vt:lpstr>Future Priorities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Roberts</dc:creator>
  <cp:lastModifiedBy>Bower, Will (NWS)</cp:lastModifiedBy>
  <cp:revision>4</cp:revision>
  <dcterms:created xsi:type="dcterms:W3CDTF">2023-11-03T08:42:45Z</dcterms:created>
  <dcterms:modified xsi:type="dcterms:W3CDTF">2025-02-10T16:18:51Z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0x010100720F89D99D1C8B4490675B45E32BE815</vt:lpwstr>
  </property>
  <property fmtid="{D5CDD505-2E9C-101B-9397-08002B2CF9AE}" pid="3" name="MediaServiceImageTags">
    <vt:lpwstr/>
  </property>
  <property fmtid="{D5CDD505-2E9C-101B-9397-08002B2CF9AE}" pid="4" name="MSIP_Label_19cc7ebe-3455-450c-a5d2-14ba1adb1286_Enabled">
    <vt:lpwstr>true</vt:lpwstr>
  </property>
  <property fmtid="{D5CDD505-2E9C-101B-9397-08002B2CF9AE}" pid="5" name="MSIP_Label_19cc7ebe-3455-450c-a5d2-14ba1adb1286_SetDate">
    <vt:lpwstr>2023-12-11T14:00:24Z</vt:lpwstr>
  </property>
  <property fmtid="{D5CDD505-2E9C-101B-9397-08002B2CF9AE}" pid="6" name="MSIP_Label_19cc7ebe-3455-450c-a5d2-14ba1adb1286_Method">
    <vt:lpwstr>Privileged</vt:lpwstr>
  </property>
  <property fmtid="{D5CDD505-2E9C-101B-9397-08002B2CF9AE}" pid="7" name="MSIP_Label_19cc7ebe-3455-450c-a5d2-14ba1adb1286_Name">
    <vt:lpwstr>OFFICIAL-Marking</vt:lpwstr>
  </property>
  <property fmtid="{D5CDD505-2E9C-101B-9397-08002B2CF9AE}" pid="8" name="MSIP_Label_19cc7ebe-3455-450c-a5d2-14ba1adb1286_SiteId">
    <vt:lpwstr>1929b5b6-230e-4b2e-837a-b96f0a9b1b56</vt:lpwstr>
  </property>
  <property fmtid="{D5CDD505-2E9C-101B-9397-08002B2CF9AE}" pid="9" name="MSIP_Label_19cc7ebe-3455-450c-a5d2-14ba1adb1286_ActionId">
    <vt:lpwstr>1c135804-aef4-4311-97d8-174c35ba9614</vt:lpwstr>
  </property>
  <property fmtid="{D5CDD505-2E9C-101B-9397-08002B2CF9AE}" pid="10" name="MSIP_Label_19cc7ebe-3455-450c-a5d2-14ba1adb1286_ContentBits">
    <vt:lpwstr>1</vt:lpwstr>
  </property>
  <property fmtid="{D5CDD505-2E9C-101B-9397-08002B2CF9AE}" pid="11" name="ClassificationContentMarkingHeaderLocations">
    <vt:lpwstr>RSO:5</vt:lpwstr>
  </property>
  <property fmtid="{D5CDD505-2E9C-101B-9397-08002B2CF9AE}" pid="12" name="ClassificationContentMarkingHeaderText">
    <vt:lpwstr>OFFICIAL</vt:lpwstr>
  </property>
</Properties>
</file>